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8"/>
  </p:notesMasterIdLst>
  <p:sldIdLst>
    <p:sldId id="267" r:id="rId5"/>
    <p:sldId id="256" r:id="rId6"/>
    <p:sldId id="258" r:id="rId7"/>
    <p:sldId id="259" r:id="rId8"/>
    <p:sldId id="260" r:id="rId9"/>
    <p:sldId id="261" r:id="rId10"/>
    <p:sldId id="268" r:id="rId11"/>
    <p:sldId id="263" r:id="rId12"/>
    <p:sldId id="271" r:id="rId13"/>
    <p:sldId id="272" r:id="rId14"/>
    <p:sldId id="264" r:id="rId15"/>
    <p:sldId id="273" r:id="rId16"/>
    <p:sldId id="275" r:id="rId17"/>
    <p:sldId id="274" r:id="rId18"/>
    <p:sldId id="276" r:id="rId19"/>
    <p:sldId id="277" r:id="rId20"/>
    <p:sldId id="265" r:id="rId21"/>
    <p:sldId id="266" r:id="rId22"/>
    <p:sldId id="278" r:id="rId23"/>
    <p:sldId id="281" r:id="rId24"/>
    <p:sldId id="269" r:id="rId25"/>
    <p:sldId id="262" r:id="rId26"/>
    <p:sldId id="280" r:id="rId27"/>
  </p:sldIdLst>
  <p:sldSz cx="24479250" cy="13679488"/>
  <p:notesSz cx="6858000" cy="9144000"/>
  <p:embeddedFontLst>
    <p:embeddedFont>
      <p:font typeface="Arial Black" panose="020B0A04020102020204" pitchFamily="34" charset="0"/>
      <p:bold r:id="rId29"/>
    </p:embeddedFont>
    <p:embeddedFont>
      <p:font typeface="Bahnschrift" panose="020B0502040204020203" pitchFamily="34" charset="0"/>
      <p:regular r:id="rId30"/>
      <p:bold r:id="rId31"/>
    </p:embeddedFont>
    <p:embeddedFont>
      <p:font typeface="Bahnschrift bold" panose="020B0502040204020203" pitchFamily="34" charset="0"/>
      <p:bold r:id="rId32"/>
    </p:embeddedFont>
    <p:embeddedFont>
      <p:font typeface="Bahnschrift Condensed" panose="020B0502040204020203" pitchFamily="34" charset="0"/>
      <p:regular r:id="rId33"/>
      <p:bold r:id="rId34"/>
    </p:embeddedFont>
    <p:embeddedFont>
      <p:font typeface="Bahnschrift Light" panose="020B0502040204020203" pitchFamily="34" charset="0"/>
      <p:regular r:id="rId35"/>
    </p:embeddedFont>
    <p:embeddedFont>
      <p:font typeface="Bahnschrift Light Condensed" panose="020B0502040204020203" pitchFamily="34" charset="0"/>
      <p:regular r:id="rId36"/>
    </p:embeddedFont>
    <p:embeddedFont>
      <p:font typeface="Bahnschrift Light SemiCondensed" panose="020B0502040204020203" pitchFamily="34" charset="0"/>
      <p:regular r:id="rId37"/>
    </p:embeddedFont>
    <p:embeddedFont>
      <p:font typeface="Bahnschrift SemiBold" panose="020B0502040204020203" pitchFamily="34" charset="0"/>
      <p:bold r:id="rId38"/>
    </p:embeddedFont>
    <p:embeddedFont>
      <p:font typeface="Bahnschrift SemiBold Condensed" panose="020B0502040204020203" pitchFamily="34" charset="0"/>
      <p:bold r:id="rId39"/>
    </p:embeddedFont>
    <p:embeddedFont>
      <p:font typeface="Bahnschrift SemiBold SemiConden" panose="020B0502040204020203" pitchFamily="34" charset="0"/>
      <p:bold r:id="rId40"/>
    </p:embeddedFont>
    <p:embeddedFont>
      <p:font typeface="Bahnschrift SemiLight SemiConde" panose="020B0502040204020203" pitchFamily="34"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8" userDrawn="1">
          <p15:clr>
            <a:srgbClr val="A4A3A4"/>
          </p15:clr>
        </p15:guide>
        <p15:guide id="2" pos="77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068F3A-5C60-9CC2-C778-081261C193B7}" name="CARSTENS Jana Alvara (COMM-EXT)" initials="CJA(E" userId="S::Jana-Alvara.CARSTENS@ext.ec.europa.eu::5f7b5ece-851c-427a-9056-a1add3940a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59E"/>
    <a:srgbClr val="243C7C"/>
    <a:srgbClr val="E6483C"/>
    <a:srgbClr val="5E91C8"/>
    <a:srgbClr val="F3CA57"/>
    <a:srgbClr val="F49B3D"/>
    <a:srgbClr val="18B6C1"/>
    <a:srgbClr val="FFFFFF"/>
    <a:srgbClr val="901B1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E5D49-172A-B2D0-E901-AA10EADF0488}" v="4" dt="2023-03-27T07:39:04.795"/>
    <p1510:client id="{996F78B4-8A15-EE4A-FB25-425AE8B6099A}" v="3" dt="2023-03-24T13:33:22.214"/>
    <p1510:client id="{A37465BB-E864-51A8-58A9-5AAEB88F71A5}" v="40" dt="2023-03-24T15:19:20.897"/>
    <p1510:client id="{E9E1BFE8-FA9B-DBA4-846D-18D5252E3860}" v="6" dt="2023-03-24T14:38:03.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79706" autoAdjust="0"/>
  </p:normalViewPr>
  <p:slideViewPr>
    <p:cSldViewPr snapToGrid="0">
      <p:cViewPr varScale="1">
        <p:scale>
          <a:sx n="46" d="100"/>
          <a:sy n="46" d="100"/>
        </p:scale>
        <p:origin x="900" y="66"/>
      </p:cViewPr>
      <p:guideLst>
        <p:guide orient="horz" pos="4308"/>
        <p:guide pos="7710"/>
      </p:guideLst>
    </p:cSldViewPr>
  </p:slideViewPr>
  <p:outlineViewPr>
    <p:cViewPr>
      <p:scale>
        <a:sx n="33" d="100"/>
        <a:sy n="33" d="100"/>
      </p:scale>
      <p:origin x="0" y="-452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FF24C-E24C-4DC9-9FA4-E8B5DA3DAE21}" type="datetimeFigureOut">
              <a:rPr lang="en-IE" smtClean="0"/>
              <a:t>08/05/2024</a:t>
            </a:fld>
            <a:endParaRPr lang="en-IE"/>
          </a:p>
        </p:txBody>
      </p:sp>
      <p:sp>
        <p:nvSpPr>
          <p:cNvPr id="4" name="Slide Image Placeholder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42D71-CC78-4B06-AD71-D748A717705B}" type="slidenum">
              <a:rPr lang="en-IE" smtClean="0"/>
              <a:t>‹#›</a:t>
            </a:fld>
            <a:endParaRPr lang="en-IE"/>
          </a:p>
        </p:txBody>
      </p:sp>
    </p:spTree>
    <p:extLst>
      <p:ext uri="{BB962C8B-B14F-4D97-AF65-F5344CB8AC3E}">
        <p14:creationId xmlns:p14="http://schemas.microsoft.com/office/powerpoint/2010/main" val="54756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uroparl.europa.eu/external/html/euenlargement/default_el.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europa.eu/eurostat/data/databa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uropean-union.europa.eu/principles-countries-history/history-eu_e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eurostat/web/interactive-publications/demography-2023#expandable-example-content" TargetMode="External"/><Relationship Id="rId7" Type="http://schemas.openxmlformats.org/officeDocument/2006/relationships/hyperlink" Target="https://ec.europa.eu/eurostat/cache/digpub/demography/index.html?lang=e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c.europa.eu/eurostat/statistics-explained/index.php?title=Foreign_language_skills_statistics" TargetMode="External"/><Relationship Id="rId5" Type="http://schemas.openxmlformats.org/officeDocument/2006/relationships/hyperlink" Target="https://ec.europa.eu/eurostat/statistics-explained/index.php?title=Urban-rural_Europe_-_introduction#Introduction_to_territorial_typologies" TargetMode="External"/><Relationship Id="rId4" Type="http://schemas.openxmlformats.org/officeDocument/2006/relationships/hyperlink" Target="https://europa.eu/eurobarometer/surveys/detail/2693"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ur-lex.europa.eu/browse/summaries.html?locale=el" TargetMode="External"/><Relationship Id="rId3" Type="http://schemas.openxmlformats.org/officeDocument/2006/relationships/hyperlink" Target="https://eur-lex.europa.eu/legal-content/EL/TXT/?uri=CELEX%3A01958R0001-20130701" TargetMode="External"/><Relationship Id="rId7" Type="http://schemas.openxmlformats.org/officeDocument/2006/relationships/hyperlink" Target="https://eur-lex.europa.eu/homepage.html?locale=e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europarl.europa.eu/about-parliament/el/organisation-and-rules/multilingualism" TargetMode="External"/><Relationship Id="rId5" Type="http://schemas.openxmlformats.org/officeDocument/2006/relationships/hyperlink" Target="https://european-union.europa.eu/institutions-law-budget/institutions-and-bodies/search-all-eu-institutions-and-bodies/council-european-union_el" TargetMode="External"/><Relationship Id="rId4" Type="http://schemas.openxmlformats.org/officeDocument/2006/relationships/hyperlink" Target="https://european-union.europa.eu/institutions-law-budget/institutions-and-bodies/search-all-eu-institutions-and-bodies/european-council_e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uropean-union.europa.eu/institutions-law-budget/institutions-and-bodies/search-all-eu-institutions-and-bodies/european-parliament_e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opean-union.europa.eu/principles-countries-history/symbols/europe-day_el" TargetMode="External"/><Relationship Id="rId5" Type="http://schemas.openxmlformats.org/officeDocument/2006/relationships/hyperlink" Target="https://european-union.europa.eu/principles-countries-history/history-eu/1945-59/schuman-declaration-may-1950_el" TargetMode="External"/><Relationship Id="rId4" Type="http://schemas.openxmlformats.org/officeDocument/2006/relationships/hyperlink" Target="https://www.karlspreis.de/en/charlemagne-prize/origi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Στην παρουσίαση αυτή, θα εξετάσουμε εν συντομία τι είναι η ΕΕ, θα εμβαθύνουμε σε κάποια ενδιαφέροντα στοιχεία γι’ αυτήν και,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τέλος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θα δούμε πώς έχει αλλάξει και πώς έχει εξελιχθεί μέσα στον χρόνο.</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Κατ’ αρχήν, παρόλο που μπορεί κανείς να αναφερθεί γενικά στην ΕΕ ως οργανισμό, στην πραγματικότητα έχει κάπως πιο σύνθετο χαρακτήρα.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Ευρωπαϊκή Ένωση δεν είναι ούτε διεθνής ούτε διακυβερνητικός οργανισμός υπό τη στενή έννοια.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 μοναδικός χαρακτήρας της Ευρωπαϊκής Ένωσης έγκειται στο ότι δεν αποτελεί οργανισμό αυτόν καθαυτό, αλλά ένα σύνολο θεσμικών και λοιπών οργάνων και οργανισμών που επιδιώκουν τους ίδιους στόχους και φέρουν την ίδια σημαία.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μοναδικότητά της απορρέει από τις ειδικές συνθήκες υπό τις οποίες αναπτύχθηκε, καθώς και από τους στόχους και τα ιδανικά των ιδρυτικών μελών της.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ευρωπαϊκό εγχείρημα, που γεννήθηκε από τις στάχτες του Δεύτερου Παγκοσμίου Πολέμου, στόχευε καταρχάς στη διασφάλιση της ειρήνης θέτοντας υπό κοινή ευθύνη τα μέσα για την παραγωγή πολεμικών όπλων (άνθρακα και χάλυβα). Με την πάροδο των δεκαετιών, τα κράτη μέλη συμφώνησαν να συνεργαστούν και να συγκεντρώσουν πόρους και κυριαρχία για την επίλυση προβλημάτων που θα επωφελούνταν από κοινή λύση. Η αρχή αυτή εξακολουθεί να εφαρμόζεται και σήμερα σε ζητήματα όπως η κλιματική αλλαγή, το διεθνές εμπόριο ή η ψηφιακή κοινωνία.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a:t>
            </a:fld>
            <a:endParaRPr lang="en-IE"/>
          </a:p>
        </p:txBody>
      </p:sp>
    </p:spTree>
    <p:extLst>
      <p:ext uri="{BB962C8B-B14F-4D97-AF65-F5344CB8AC3E}">
        <p14:creationId xmlns:p14="http://schemas.microsoft.com/office/powerpoint/2010/main" val="2194030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800" noProof="0" dirty="0">
                <a:effectLst/>
                <a:latin typeface="Calibri" panose="020F0502020204030204" pitchFamily="34" charset="0"/>
                <a:ea typeface="Calibri" panose="020F0502020204030204" pitchFamily="34" charset="0"/>
              </a:rPr>
              <a:t>[</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Σημείωση για τον παρουσιαστή/την παρουσιάστρια: προσκαλέστε τα μέλη του ακροατηρίου ώστε να μοιραστούν τις ιστορίες ή τις αναμνήσεις τους σχετικά με την προσχώρηση της χώρας/των χωρών τους στην ΕΕ].</a:t>
            </a:r>
            <a:r>
              <a:rPr lang="el-GR" sz="1800" noProof="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noProof="0" dirty="0"/>
          </a:p>
        </p:txBody>
      </p:sp>
      <p:sp>
        <p:nvSpPr>
          <p:cNvPr id="4" name="Slide Number Placeholder 3"/>
          <p:cNvSpPr>
            <a:spLocks noGrp="1"/>
          </p:cNvSpPr>
          <p:nvPr>
            <p:ph type="sldNum" sz="quarter" idx="5"/>
          </p:nvPr>
        </p:nvSpPr>
        <p:spPr/>
        <p:txBody>
          <a:bodyPr/>
          <a:lstStyle/>
          <a:p>
            <a:fld id="{99A42D71-CC78-4B06-AD71-D748A717705B}" type="slidenum">
              <a:rPr lang="en-IE" smtClean="0"/>
              <a:t>10</a:t>
            </a:fld>
            <a:endParaRPr lang="en-IE"/>
          </a:p>
        </p:txBody>
      </p:sp>
    </p:spTree>
    <p:extLst>
      <p:ext uri="{BB962C8B-B14F-4D97-AF65-F5344CB8AC3E}">
        <p14:creationId xmlns:p14="http://schemas.microsoft.com/office/powerpoint/2010/main" val="21226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9A42D71-CC78-4B06-AD71-D748A717705B}" type="slidenum">
              <a:rPr lang="en-IE" smtClean="0"/>
              <a:t>12</a:t>
            </a:fld>
            <a:endParaRPr lang="en-IE"/>
          </a:p>
        </p:txBody>
      </p:sp>
    </p:spTree>
    <p:extLst>
      <p:ext uri="{BB962C8B-B14F-4D97-AF65-F5344CB8AC3E}">
        <p14:creationId xmlns:p14="http://schemas.microsoft.com/office/powerpoint/2010/main" val="268088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9A42D71-CC78-4B06-AD71-D748A717705B}" type="slidenum">
              <a:rPr lang="en-IE" smtClean="0"/>
              <a:t>13</a:t>
            </a:fld>
            <a:endParaRPr lang="en-IE"/>
          </a:p>
        </p:txBody>
      </p:sp>
    </p:spTree>
    <p:extLst>
      <p:ext uri="{BB962C8B-B14F-4D97-AF65-F5344CB8AC3E}">
        <p14:creationId xmlns:p14="http://schemas.microsoft.com/office/powerpoint/2010/main" val="364585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Την 1η Μαΐου 2004 προσχώρησαν στην ΕΕ 10 χώρες:</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Τσεχική</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Δημοκρατία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Εσθονία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Κύπρος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Λετονία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Λιθουανία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Ουγγαρία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Μάλτα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Πολωνία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Σλοβενία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Σλοβακία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u="none" strike="noStrike"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u="sng" dirty="0">
                <a:effectLst/>
                <a:latin typeface="Calibri Light" panose="020F0302020204030204" pitchFamily="34" charset="0"/>
                <a:ea typeface="Calibri" panose="020F0502020204030204" pitchFamily="34" charset="0"/>
                <a:cs typeface="Times New Roman" panose="02020603050405020304" pitchFamily="18" charset="0"/>
              </a:rPr>
              <a:t>Ο σεβασμός του κράτους δικαίου, της </a:t>
            </a:r>
            <a:r>
              <a:rPr lang="el-GR" sz="1800" u="sng" dirty="0" err="1">
                <a:effectLst/>
                <a:latin typeface="Calibri Light" panose="020F0302020204030204" pitchFamily="34" charset="0"/>
                <a:ea typeface="Calibri" panose="020F0502020204030204" pitchFamily="34" charset="0"/>
                <a:cs typeface="Times New Roman" panose="02020603050405020304" pitchFamily="18" charset="0"/>
              </a:rPr>
              <a:t>λειτουργούσας</a:t>
            </a:r>
            <a:r>
              <a:rPr lang="el-GR" sz="1800" u="sng" dirty="0">
                <a:effectLst/>
                <a:latin typeface="Calibri Light" panose="020F0302020204030204" pitchFamily="34" charset="0"/>
                <a:ea typeface="Calibri" panose="020F0502020204030204" pitchFamily="34" charset="0"/>
                <a:cs typeface="Times New Roman" panose="02020603050405020304" pitchFamily="18" charset="0"/>
              </a:rPr>
              <a:t> οικονομίας της αγοράς και ο σεβασμός των δημοκρατικών αρχών</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ήταν μεταξύ των κριτηρίων προσχώρησης.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14</a:t>
            </a:fld>
            <a:endParaRPr lang="en-IE"/>
          </a:p>
        </p:txBody>
      </p:sp>
    </p:spTree>
    <p:extLst>
      <p:ext uri="{BB962C8B-B14F-4D97-AF65-F5344CB8AC3E}">
        <p14:creationId xmlns:p14="http://schemas.microsoft.com/office/powerpoint/2010/main" val="246911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15</a:t>
            </a:fld>
            <a:endParaRPr lang="en-IE"/>
          </a:p>
        </p:txBody>
      </p:sp>
    </p:spTree>
    <p:extLst>
      <p:ext uri="{BB962C8B-B14F-4D97-AF65-F5344CB8AC3E}">
        <p14:creationId xmlns:p14="http://schemas.microsoft.com/office/powerpoint/2010/main" val="1829750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Για τον διαδραστικό χάρτη που δείχνει τη διεύρυνση της ΕΕ με την πάροδο των ετών, επισκεφθείτε τη διεύθυνση: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https://www.europarl.europa.eu/external/html/euenlargement/default_el.htm</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16</a:t>
            </a:fld>
            <a:endParaRPr lang="en-IE"/>
          </a:p>
        </p:txBody>
      </p:sp>
    </p:spTree>
    <p:extLst>
      <p:ext uri="{BB962C8B-B14F-4D97-AF65-F5344CB8AC3E}">
        <p14:creationId xmlns:p14="http://schemas.microsoft.com/office/powerpoint/2010/main" val="202804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Αν και όλες οι παραπάνω χώρες αποτελούν μέρος της Ευρωπαϊκής Ένωσης, δεν αποτελούν όλες μέρος της ζώνης του ευρώ, της αποκαλούμενης και ευρωζώνης.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 όρος «ευρωζώνη» αναφέρεται στην περιοχή που αποτελείται από όλες τις χώρες της ΕΕ οι οποίες έχουν υιοθετήσει ως εθνικό τους νόμισμα το ευρώ.</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ευρώ αποτελεί απτή απόδειξη της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ευρωπαϊκής ολοκλήρωσης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και προσφέρει άνεση στους πολίτες και πολλά πλεονεκτήματα στις επιχειρήσεις. Λόγω της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σημασίας του ως παγκόσμιου νομίσματος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το ευρώ προσφέρει επίσης προστιθέμενη αξία στις εξωτερικές πολιτικές της Ένωσης.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Δανία είναι το μόνο κράτος μέλος της ΕΕ που έχει συμφωνήσει ρήτρα εξαίρεσης από το ευρώ. Η Ευρωπαϊκή Κεντρική Τράπεζα και η Ευρωπαϊκή Επιτροπή είναι υπεύθυνες για τη διατήρηση της αξίας και της σταθερότητάς του ευρώ, καθώς και για τον καθορισμό των κριτηρίων που απαιτούνται για την είσοδο των χωρών της ΕΕ στη ζώνη του ευρώ.</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ευρώ είναι το δεύτερο πιο σημαντικό νόμισμα στον κόσμο. Το ποσοστό των διεθνών πληρωμών που πραγματοποιείται σε ευρώ είναι περίπου ίσο με αυτό που πραγματοποιείται σε δολάρια ΗΠΑ, και το ευρώ είναι το δεύτερο προτιμώμενο διεθνές νόμισμα για τη χορήγηση και λήψη δανείων, καθώς και για τα αποθεματικά των κεντρικών τραπεζών.</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Χρησιμοποιείται επίσης ως επίσημο ή ως de facto νόμισμα, καθώς και ως νόμισμα «πρόσδεσης», από ορισμένες χώρες εκτός της Ευρωπαϊκής Ένωσης.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17</a:t>
            </a:fld>
            <a:endParaRPr lang="en-IE"/>
          </a:p>
        </p:txBody>
      </p:sp>
    </p:spTree>
    <p:extLst>
      <p:ext uri="{BB962C8B-B14F-4D97-AF65-F5344CB8AC3E}">
        <p14:creationId xmlns:p14="http://schemas.microsoft.com/office/powerpoint/2010/main" val="460478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χώρες που επιθυμούν να ενταχθούν στην ΕΕ πρέπει να πληρούν αυστηρές προϋποθέσεις προσχώρησης στην ΕΕ και να αρχίσουν επίσημες διαπραγματεύσεις προσχώρησης.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Επίσημες ενταξιακές διαπραγματεύσεις: η διαδικασία αυτή περιλαμβάνει την υιοθέτηση της νομοθεσίας της ΕΕ (η οποία είναι γνωστή ως «κεκτημένο»), τις προετοιμασίες για την εφαρμογή και την επιβολή της, καθώς και την εφαρμογή των δικαστικών, διοικητικών, οικονομικών και άλλων μεταρρυθμίσεων που απαιτούνται για την εκπλήρωση των προϋποθέσεων προσχώρησης, οι οποίες είναι γνωστές και ως κριτήρια προσχώρησης.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Κριτήρια προσχώρησης: τα λεγόμενα «κριτήρια της Κοπεγχάγης» καλύπτουν τομείς όπως:</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το δημοκρατικό θεσμικό πλαίσιο, το κράτος δικαίου, τα ανθρώπινα δικαιώματα και ο σεβασμός και η προστασία των μειονοτήτων·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μια λειτουργούσα οικονομία της αγοράς και η ικανότητα αντιμετώπισης των ανταγωνιστικών πιέσεων και των δυνάμεων της αγοράς εντός της ΕΕ·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η ικανότητα ανάληψης και αποτελεσματικής υλοποίησης των υποχρεώσεων που απορρέουν από την ιδιότητα του μέλους της ΕΕ, συμπεριλαμβανομένης της προσήλωσης στους στόχους της πολιτικής, οικονομικής και νομισματικής ένωσης.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18</a:t>
            </a:fld>
            <a:endParaRPr lang="en-IE"/>
          </a:p>
        </p:txBody>
      </p:sp>
    </p:spTree>
    <p:extLst>
      <p:ext uri="{BB962C8B-B14F-4D97-AF65-F5344CB8AC3E}">
        <p14:creationId xmlns:p14="http://schemas.microsoft.com/office/powerpoint/2010/main" val="72818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Μια χώρα μπορεί προσχωρήσει μόνον εφόσον πληροί όλα τα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κριτήρια προσχώρησης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Υπάρχουν 3 κύρια στάδια, τα οποία πρέπει να εγκριθούν από όλες τις χώρες της ΕΕ:</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Χορήγηση καθεστώτος υποψήφιας χώρας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Διαπραγματεύσεις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Συμφωνία προσχώρησης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διαδικασία διεύρυνσης ωφελεί τόσο την Ένωση όσο και τις υποψήφιες χώρες, καθώς συμβάλλει στην </a:t>
            </a:r>
            <a:r>
              <a:rPr lang="el-GR" sz="1800" u="sng" dirty="0">
                <a:effectLst/>
                <a:latin typeface="Calibri Light" panose="020F0302020204030204" pitchFamily="34" charset="0"/>
                <a:ea typeface="Calibri" panose="020F0502020204030204" pitchFamily="34" charset="0"/>
                <a:cs typeface="Times New Roman" panose="02020603050405020304" pitchFamily="18" charset="0"/>
              </a:rPr>
              <a:t>προώθηση της σταθερότητας, της δημοκρατίας και της οικονομικής ανάπτυξης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στις γειτονικές χώρες.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19</a:t>
            </a:fld>
            <a:endParaRPr lang="en-IE"/>
          </a:p>
        </p:txBody>
      </p:sp>
    </p:spTree>
    <p:extLst>
      <p:ext uri="{BB962C8B-B14F-4D97-AF65-F5344CB8AC3E}">
        <p14:creationId xmlns:p14="http://schemas.microsoft.com/office/powerpoint/2010/main" val="4120938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Μετά το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Brexit</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η σχέση μεταξύ της ΕΕ και του Ηνωμένου Βασιλείου έχει αλλάξει σημαντικά. Το Ηνωμένο Βασίλειο δεν είναι πλέον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μέλος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της ΕΕ και αποτελεί τρίτη χώρα σε σχέση με την ΕΕ. Η ΕΕ και το Ηνωμένο Βασίλειο εργάζονται για να διαμορφώσουν μια νέα σχέση, η οποία διέπεται από τη συμφωνία εμπορίου και συνεργασίας.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συμφωνία καθορίζει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προτιμησιακές ρυθμίσεις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σε τομείς όπως το εμπόριο αγαθών και υπηρεσιών, το ψηφιακό εμπόριο, οι αεροπορικές και οδικές μεταφορές, η ενέργεια, η αλιεία, η επιβολή του νόμου και η δικαστική συνεργασία σε ποινικές υποθέσεις.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Βασίζεται σε κανόνες που διασφαλίζουν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ισότιμους όρους ανταγωνισμού και σεβασμό των θεμελιωδών δικαιωμάτων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συμφωνία εμπορίου και συνεργασίας ΕΕ-Ηνωμένου Βασιλείου αποτελείται από:</a:t>
            </a: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•μια συμφωνία ελεύθερων συναλλαγών που συνεπάγεται φιλόδοξη συνεργασία σε οικονομικά, κοινωνικά, περιβαλλοντικά και αλιευτικά θέματα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•μια στενή εταιρική σχέση για την ασφάλεια των πολιτών· ένα νέο πλαίσιο για την επιβολή του νόμου και τη δικαστική συνεργασία σε ποινικές και αστικές υποθέσεις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•ένα συνολικό πλαίσιο διακυβέρνησης, με στόχο την εξασφάλιση της μέγιστης ασφάλειας δικαίου για τις επιχειρήσεις, τους καταναλωτές και τους πολίτες.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21</a:t>
            </a:fld>
            <a:endParaRPr lang="en-IE"/>
          </a:p>
        </p:txBody>
      </p:sp>
    </p:spTree>
    <p:extLst>
      <p:ext uri="{BB962C8B-B14F-4D97-AF65-F5344CB8AC3E}">
        <p14:creationId xmlns:p14="http://schemas.microsoft.com/office/powerpoint/2010/main" val="354127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Πιο συγκεκριμένα, η ΕΕ είναι μια </a:t>
            </a:r>
            <a:r>
              <a:rPr lang="el-GR" sz="1800"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μοναδική οικονομική και πολιτική ένωση μεταξύ 27 χωρών</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με συνολικό πληθυσμό περίπου </a:t>
            </a:r>
            <a:r>
              <a:rPr lang="el-GR"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447 εκατομμυρίων ατόμων</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Κατά τη διάρκεια περισσότερων από 60 ετών, η ΕΕ συνέβαλε στη βελτίωση του βιοτικού επιπέδου, δρομολόγησε κοινά έργα όπως το </a:t>
            </a:r>
            <a:r>
              <a:rPr lang="el-GR"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ευρώ</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και η </a:t>
            </a:r>
            <a:r>
              <a:rPr lang="el-GR" sz="18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ενιαία αγορά</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και συνεργάστηκε σε σημαντικά ζητήματα όπως η κλιματική αλλαγή, η πανδημία COVID-19 και η ψηφιακή κοινωνία.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Για περισσότερα στατιστικά στοιχεία: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https://ec.europa.eu/eurostat/data/database</a:t>
            </a:r>
            <a:r>
              <a:rPr lang="el-GR"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στις ενότητες για τους ετήσιους εθνικούς λογαριασμούς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2</a:t>
            </a:fld>
            <a:endParaRPr lang="en-IE"/>
          </a:p>
        </p:txBody>
      </p:sp>
    </p:spTree>
    <p:extLst>
      <p:ext uri="{BB962C8B-B14F-4D97-AF65-F5344CB8AC3E}">
        <p14:creationId xmlns:p14="http://schemas.microsoft.com/office/powerpoint/2010/main" val="411125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ΕΕ έχει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αντιμετωπίσει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πολυάριθμες προκλήσεις στο πέρασμα του χρόνου. Ας δούμε τώρα τις σημαντικότερες προκλήσεις που έχει περάσει η ΕΕ μέσα στον χρόνο.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Για μια πιο αναλυτική ματιά στην ιστορία της ΕΕ, μπορείτε να περιηγηθείτε στο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χρονολόγιο</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της ΕΕ: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Ιστορία της ΕΕ – Πρωτεργάτες και πρωτεργάτριες της ΕΕ | Ευρωπαϊκή Ένωση (europa.eu)</a:t>
            </a:r>
            <a:endPar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1952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έξι χώρες είναι το Βέλγιο, η Γερμανία, η Γαλλία, η Ιταλία, το Λουξεμβούργο και οι Κάτω Χώρες. Η Ευρωπαϊκή Κοινότητα Άνθρακα και Χάλυβα ιδρύεται το 1952.</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Αργότερα, το 1958, οι 6 αυτές χώρες θα ιδρύσουν την Ευρωπαϊκή Κοινότητα υπογράφοντας τη Συνθήκη της Ρώμης (θυμίστε τη διαφάνεια 9 αυτής της παρουσίασης).</a:t>
            </a:r>
          </a:p>
          <a:p>
            <a:pPr>
              <a:lnSpc>
                <a:spcPct val="107000"/>
              </a:lnSpc>
              <a:spcAft>
                <a:spcPts val="800"/>
              </a:spcAft>
            </a:pPr>
            <a:endParaRPr lang="el-GR"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Δεκαετία του 1990</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Με την κατάρρευση του κομμουνισμού στην Κεντρική και Ανατολική Ευρώπη, οι Ευρωπαίοι αναπτύσσουν στενότερες σχέσεις γειτνίασης.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πολίτες ανησυχούν για τον τρόπο προστασίας του περιβάλλοντος, καθώς και για τον τρόπο με τον οποίο οι Ευρωπαίοι μπορούν να συνεργαστούν σε θέματα ασφάλειας και άμυνας.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22</a:t>
            </a:fld>
            <a:endParaRPr lang="en-IE"/>
          </a:p>
        </p:txBody>
      </p:sp>
    </p:spTree>
    <p:extLst>
      <p:ext uri="{BB962C8B-B14F-4D97-AF65-F5344CB8AC3E}">
        <p14:creationId xmlns:p14="http://schemas.microsoft.com/office/powerpoint/2010/main" val="220539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23</a:t>
            </a:fld>
            <a:endParaRPr lang="en-IE"/>
          </a:p>
        </p:txBody>
      </p:sp>
    </p:spTree>
    <p:extLst>
      <p:ext uri="{BB962C8B-B14F-4D97-AF65-F5344CB8AC3E}">
        <p14:creationId xmlns:p14="http://schemas.microsoft.com/office/powerpoint/2010/main" val="388996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Καθώς η ΕΕ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φιλοξενεί</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περίπου 447 εκατομμύρια ανθρώπους, πρόκειται για μία από τις περιοχές με τη μεγαλύτερη πολιτισμική πολυμορφία στον κόσμο. Η πολυμορφία της ΕΕ είναι κάτι που μπορεί κανείς να διαπιστώσει σε διάφορα επίπεδα, τα οποία περιλαμβάνουν τη γλωσσική,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εθνοτική</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θρησκευτική και κοινωνικοοικονομική πολυμορφία. Προσπαθήστε να απαντήσετε στις ερωτήσεις στη διαφάνεια για να ανακαλύψετε πώς η πολυμορφία αυτή διαφαίνεται μέσα από τις στατιστικές.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Απαντήσεις: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1) Γαλλία: 11 991 684 το 2021.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2) Λουξεμβούργο: 47 % το 2022. </a:t>
            </a:r>
            <a:r>
              <a:rPr lang="el-GR" sz="1800" dirty="0">
                <a:effectLst/>
                <a:latin typeface="Calibri" panose="020F0502020204030204" pitchFamily="34" charset="0"/>
                <a:ea typeface="Calibri" panose="020F0502020204030204" pitchFamily="34" charset="0"/>
                <a:cs typeface="Times New Roman" panose="02020603050405020304" pitchFamily="18" charset="0"/>
              </a:rPr>
              <a:t>[Βλ.: </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https://ec.europa.eu/eurostat/web/interactive-publications/demography-2023#expandable-example-content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3) η Μάλτα παρουσιάζει το υψηλότερο ποσοστό (71 %) και η Γαλλία το χαμηλότερο (34 %),</a:t>
            </a:r>
            <a:r>
              <a:rPr lang="el-GR" sz="1800" dirty="0">
                <a:effectLst/>
                <a:latin typeface="Calibri" panose="020F0502020204030204" pitchFamily="34" charset="0"/>
                <a:ea typeface="Calibri" panose="020F0502020204030204" pitchFamily="34" charset="0"/>
                <a:cs typeface="Times New Roman" panose="02020603050405020304" pitchFamily="18" charset="0"/>
              </a:rPr>
              <a:t> Ευρωβαρόμετρο 2022 (</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βλ. έγγραφο «First </a:t>
            </a:r>
            <a:r>
              <a:rPr lang="el-GR"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results</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Calibri" panose="020F0502020204030204" pitchFamily="34"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Ενημερωτικά, ιδού τα αποτελέσματα για τις υπόλοιπες χώρες (ποσοστό συμμετεχόντων ανά χώρα που δηλώνουν ότι εμπιστεύονται την ΕΕ).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i="1"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Ελλάδα – 37 %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Κροατία – 42 %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Κύπρος – 42 %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Τσεχία – 43 %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Αυστρία – 44 %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Σλοβακία – 44 %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Σλοβενία – 44 %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Ιταλία – 46 %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Εσθονία – 48 %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Γερμανία – 49 %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Βουλγαρία – 49 %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Ισπανία – 50 %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Κάτω Χώρες – 52 %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Ρουμανία – 54 %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Βέλγιο – 55 %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Ουγγαρία – 56 %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Λετονία – 56 %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Ιρλανδία – 58 %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Λουξεμβούργο – 60 %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Φινλανδία – 60 %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Σουηδία – 61 %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Πολωνία – 64 %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Δανία – 65 %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Πορτογαλία – 68 %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Λιθουανία – 69 %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4) 25,2 % το 2021 (35,9 % σε κωμοπόλεις και 38,9 % σε πόλεις), (</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πηγή</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5</a:t>
            </a:r>
            <a:r>
              <a:rPr lang="el-GR" sz="1800" dirty="0">
                <a:effectLst/>
                <a:latin typeface="Calibri" panose="020F0502020204030204" pitchFamily="34" charset="0"/>
                <a:ea typeface="Calibri" panose="020F0502020204030204" pitchFamily="34" charset="0"/>
                <a:cs typeface="Times New Roman" panose="02020603050405020304" pitchFamily="18" charset="0"/>
              </a:rPr>
              <a:t>) 64,6</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 το 2016. </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το εν λόγω στατιστικό στοιχείο έχει </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προγραμματιστεί</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να </a:t>
            </a:r>
            <a:r>
              <a:rPr lang="el-GR"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επικαιροποιηθεί</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μόλις τον Μάιο του 2024</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Για περισσότερα στοιχεία σχετικά με τη δημογραφία της Ευρώπης: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https://ec.europa.eu/eurostat/cache/digpub/demography/index.html?lang=en</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3</a:t>
            </a:fld>
            <a:endParaRPr lang="en-IE"/>
          </a:p>
        </p:txBody>
      </p:sp>
    </p:spTree>
    <p:extLst>
      <p:ext uri="{BB962C8B-B14F-4D97-AF65-F5344CB8AC3E}">
        <p14:creationId xmlns:p14="http://schemas.microsoft.com/office/powerpoint/2010/main" val="319622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γλώσσες που μιλούνται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στις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χώρες της ΕΕ αποτελούν βασικό μέρος της πολιτιστικής της κληρονομιάς. Για τον λόγο αυτό η ΕΕ υποστηρίζει την πολυγλωσσία στα προγράμματά της και στις εργασίες των θεσμικών της οργάνων.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πολυγλωσσία αποτελεί θεμελιώδες χαρακτηριστικό της Ευρωπαϊκής Ένωσης από την ίδρυσή της. Η ΕΕ εργάζεται σε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24 επίσημες γλώσσες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κανόνες σχετικά με τη χρήση των γλωσσών από τα θεσμικά όργανα της Ένωσης καθορίζονται στον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κανονισμό αριθ. 1</a:t>
            </a:r>
            <a:r>
              <a:rPr lang="el-GR" sz="1800" dirty="0">
                <a:effectLst/>
                <a:latin typeface="Calibri" panose="020F0502020204030204" pitchFamily="34" charset="0"/>
                <a:ea typeface="Calibri" panose="020F0502020204030204" pitchFamily="34" charset="0"/>
                <a:cs typeface="Times New Roman" panose="02020603050405020304" pitchFamily="18" charset="0"/>
              </a:rPr>
              <a:t>, ο οποίος ορίζει ότι τα θεσμικά όργανα έχουν 24 επίσημες γλώσσες και γλώσσες εργασίας.</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Κατά τις συνεδριάσεις του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Ευρωπαϊκού Συμβουλίου</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του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Συμβουλίου της Ευρωπαϊκής Ένωσης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παρέχεται διερμηνεία σε όλες τις επίσημες γλώσσες.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Τα μέλη του Ευρωπαϊκού Κοινοβουλίου έχουν το δικαίωμα να χρησιμοποιούν οποιαδήποτε επίσημη γλώσσα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όταν μιλούν στο Κοινοβούλιο</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Ευρωπαίοι πολίτες έχουν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το δικαίωμα να ενημερώνονται για τις δραστηριότητες της Ένωσης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και να επικοινωνούν και να λαμβάνουν απαντήσεις από τα θεσμικά όργανα της ΕΕ σε οποιαδήποτε επίσημη γλώσσα.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Επιπλέον, οι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7"/>
              </a:rPr>
              <a:t>νομικές πράξεις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οι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8"/>
              </a:rPr>
              <a:t>περιλήψεις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τους διατίθενται σε όλες τις επίσημες γλώσσες της ΕΕ.</a:t>
            </a:r>
          </a:p>
        </p:txBody>
      </p:sp>
      <p:sp>
        <p:nvSpPr>
          <p:cNvPr id="4" name="Slide Number Placeholder 3"/>
          <p:cNvSpPr>
            <a:spLocks noGrp="1"/>
          </p:cNvSpPr>
          <p:nvPr>
            <p:ph type="sldNum" sz="quarter" idx="5"/>
          </p:nvPr>
        </p:nvSpPr>
        <p:spPr/>
        <p:txBody>
          <a:bodyPr/>
          <a:lstStyle/>
          <a:p>
            <a:fld id="{99A42D71-CC78-4B06-AD71-D748A717705B}" type="slidenum">
              <a:rPr lang="en-IE" smtClean="0"/>
              <a:t>4</a:t>
            </a:fld>
            <a:endParaRPr lang="en-IE"/>
          </a:p>
        </p:txBody>
      </p:sp>
    </p:spTree>
    <p:extLst>
      <p:ext uri="{BB962C8B-B14F-4D97-AF65-F5344CB8AC3E}">
        <p14:creationId xmlns:p14="http://schemas.microsoft.com/office/powerpoint/2010/main" val="273793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πολυμορφία της ΕΕ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αντικατοπτρίζεται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επίσης από τους πολυάριθμους οραματιστές ηγέτες που συνέβαλαν στη δημιουργία της Ευρωπαϊκής Ένωσης στην οποία ζούμε σήμερα.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Αγωνιστές της αντίστασης, δικηγόροι και βουλευτές, οι πρωτοπόροι της ΕΕ αποτελούσαν μια ποικιλόμορφη ομάδα ανθρώπων που είχαν, όμως, κοινά ιδανικά: μια ειρηνική, ενωμένη και ευημερούσα Ευρώπη.</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Πρόκειται απλώς για ορισμένους από τους σημαντικότερους πρωτεργάτες της ΕΕ. Για περισσότερα προφίλ: https://europa.eu/european-union/about-eu/history/eu-pioneers_el</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2800" b="1" dirty="0">
                <a:solidFill>
                  <a:srgbClr val="171A22"/>
                </a:solidFill>
                <a:effectLst/>
              </a:rPr>
              <a:t>Σιμόν Βέιλ</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παιδική ηλικία και οι τραυματικές εμπειρίες που είχε η Σιμόν Βέιλ,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επιζήσασα</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των στρατοπέδων συγκέντρωσης των Ναζί, κατά τη διάρκεια του Β’ Παγκοσμίου Πολέμου αποτέλεσαν τη βάση της προσήλωσής της σε μια ενωμένη Ευρώπη, έναν σκοπό που θα υποστήριζε για το υπόλοιπο της ζωής της.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Ζωή και ιστορικό πλαίσιο</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πολιτική άνοδος της Βέιλ ξεκίνησε μέσα από μια πρώιμη νομική σταδιοδρομία. Το 1974 προσχώρησε στη γαλλική κυβέρνηση ως υπουργός Υγείας, υπό την προεδρία του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Ζισκάρ</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ντ’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Εστέν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Αμέσως μετά τον διορισμό της, αγωνίστηκε για τη νομιμοποίηση των αμβλώσεων στη Γαλλία, η οποία επιτεύχθηκε όταν η αντιπολίτευση στην Εθνοσυνέλευση ενστερνίστηκε τον στόχο της και προωθήθηκε η ψήφιση του σχετικού νόμου το 1975. Ο νόμος αυτός θεωρήθηκε σπουδαίο επίτευγμα και έγινε ευρύτερα γνωστός ως «νόμος Βέιλ».</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Ένα όραμα για την Ευρώπη</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Όταν το 1979 ο πρόεδρος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Ζισκάρ</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ντ’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Εστέν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ζήτησε από τη Βέιλ να τεθεί επικεφαλής του ψηφοδελτίου του κόμματός του στις πρώτες άμεσες εκλογές για το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Ευρωπαϊκό Κοινοβούλιο</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εκείνη άδραξε την ευκαιρία.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Βέιλ εξελέγη νόμιμα μέλος του Ευρωπαϊκού Κοινοβουλίου, το οποίο την επέλεξε ως πρόεδρό του. Έτσι τέθηκε επικεφαλής του πρώτου άμεσα εκλεγμένου Ευρωπαϊκού Κοινοβουλίου και έγινε η πρώτη γυναίκα επικεφαλής οποιουδήποτε θεσμικού οργάνου της ΕΕ. Δύο χρόνια αργότερα, της απονεμήθηκε το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βραβείο «</a:t>
            </a:r>
            <a:r>
              <a:rPr lang="el-GR" sz="1800" u="sng" dirty="0" err="1">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Καρλομάγνος</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4"/>
              </a:rPr>
              <a:t>»</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για τη συμβολή της στην ευρωπαϊκή ενότητα.</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2800" b="1" dirty="0">
                <a:solidFill>
                  <a:srgbClr val="171A22"/>
                </a:solidFill>
                <a:effectLst/>
              </a:rPr>
              <a:t>Ζαν Μονέ</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 Ζαν Μονέ, Γάλλος πολιτικός και οικονομικός σύμβουλος, υπήρξε όλη του τη ζωή υποστηρικτής της ευρωπαϊκής ολοκλήρωσης και οι ιδέες του ενέπνευσαν το «σχέδιο Σουμάν» για τη συνένωση της εθνικής παραγωγής άνθρακα και χάλυβα της Γαλλίας και της Γερμανίας υπό μια ενιαία δομή.</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Ζωή και ιστορικό πλαίσιο</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Όταν ξέσπασε ο Πρώτος Παγκόσμιος Πόλεμος, το 1914, ο Μονέ επικοινώνησε με την κυβέρνηση παρουσιάζοντας μία πρόταση για τον καλύτερο συντονισμό της μεταφοράς πολεμοφοδίων με τους συμμάχους της Γαλλίας. Αργότερα, διορίστηκε αναπληρωτής γενικός γραμματέας της Κοινωνίας των Εθνών, όταν ιδρύθηκε το 1919. Το 1943 ο Μονέ εντάχθηκε στη Γαλλική Επιτροπή Εθνικής Απελευθέρωσης, η οποία λειτουργούσε ως εξόριστη de facto γαλλική κυβέρνηση στο Αλγέρι. Εκείνη την εποχή άρχισε να διατυπώνει ξεκάθαρα το όραμά του για μια ενωμένη Ευρώπη με στόχο τη διασφάλιση της ειρήνης.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Ένα όραμα για την Ευρώπη</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Καθώς, μετά τον πόλεμο, οι διεθνείς εντάσεις αυξάνονταν, ο Μονέ θεώρησε ότι είχε φτάσει η στιγμή να γίνουν ουσιαστικά βήματα προς την ενότητα της Ευρώπης και, μαζί με την ομάδα του, άρχισε να επεξεργάζεται την ιδέα της Ευρωπαϊκής Κοινότητας. Στις 9 Μαΐου 1950 ο Γάλλος υπουργός Εξωτερικών Ρομπέρ Σουμάν εκφώνησε τη «Διακήρυξη Σουμάν» εξ ονόματος της γαλλικής κυβέρνησης.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Ιθύνων νους και συντάκτης της Διακήρυξης, με την οποία προτεινόταν να τεθεί το σύνολο της γαλλογερμανικής παραγωγής άνθρακα και χάλυβα υπό τη διαχείριση μίας Ανώτατης Αρχής, ήταν ο Μονέ. Το σκεπτικό ήταν ότι η από κοινού παραγωγή των πόρων αυτών από τις δύο ισχυρότερες χώρες της ηπείρου θα μπορούσε να αποτρέψει έναν νέο πόλεμο στο μέλλον.</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2800" b="1" dirty="0">
                <a:solidFill>
                  <a:srgbClr val="171A22"/>
                </a:solidFill>
                <a:effectLst/>
              </a:rPr>
              <a:t>Ούρσουλα </a:t>
            </a:r>
            <a:r>
              <a:rPr lang="el-GR" sz="2800" b="1" dirty="0" err="1">
                <a:solidFill>
                  <a:srgbClr val="171A22"/>
                </a:solidFill>
                <a:effectLst/>
              </a:rPr>
              <a:t>Χίρσμαν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Ούρσουλα Χίρσμαν γεννήθηκε σε μια μεσοαστική εβραϊκή οικογένεια στο Βερολίνο το 1913. Το 1932 έγινε μέλος της οργάνωσης νεολαίας του Σοσιαλδημοκρατικού Κόμματος που αντιστάθηκε στην άνοδο των Ναζί. Μετά τη γνωριμία και, στη συνέχεια, τον γάμο της με τον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Εουτζένιο</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Κολόρνι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έναν νεαρό Ιταλό φιλόσοφο και σοσιαλιστή, η Χίρσμαν συμμετείχε ενεργά στο παράνομο αντιστασιακό κίνημα κατά του φασισμού στην πατρίδα του, την Ιταλία.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Ζωή και ιστορικό πλαίσιο</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Όταν ο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Κολόρνι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συνελήφθη και φυλακίστηκε στο νησί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Βεντοτένε</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η Χίρσμαν τον ακολούθησε.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Εκεί συναντήθηκαν με τον Ερνέστο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Ρόσι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και τον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Αλτιέρο</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Σπινέλι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οι οποίοι το 1941 συνέταξαν το Μανιφέστο του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Βεντοτένε</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«για μια ελεύθερη και ενωμένη Ευρώπη», το οποίο θεωρείται από πολλούς ως η απαρχή του ευρωπαϊκού φεντεραλισμού. Το Μανιφέστο διαβάστηκε ευρέως από όσους αγωνίζονταν με την ιταλική αντίσταση κατά των Ναζί.</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Όραμα για την Ευρώπη</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Μανιφέστο καλούσε σε ρήξη με το παρελθόν της Ευρώπης με στόχο να διαμορφωθεί ένα νέο πολιτικό σύστημα μέσω της αναδιάρθρωσης της πολιτικής και εκτεταμένων κοινωνικών μεταρρυθμίσεων. Η Χίρσμαν μετέφερε κρυφά το Μανιφέστο στην ηπειρωτική Ιταλία και συνέβαλε στη διάδοσή του.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Αφού εγκατέλειψε το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Βεντοτένε</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μετακόμισε στο Μιλάνο και το 1943 έγινε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συνιδρύτρια</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του Ευρωπαϊκού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Φεντεραλιστικού</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Κινήματος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Movimento</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Federalista</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Europeo</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Μετά τη δολοφονία του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Κολόρνι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από φασιστές, η Χίρσμαν διέφυγε στην Ελβετία και συμμετείχε στη διοργάνωση του πρώτου διεθνούς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φεντεραλιστικού</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συνεδρίου στο Παρίσι το 1945.</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πολιτική δέσμευση της Χίρσμαν συνεχίστηκε και μετά τον Β΄ Παγκόσμιο Πόλεμο. Το 1975 ίδρυσε την ένωση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Femmes</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pour</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l’Europe</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(Γυναίκες για την Ευρώπη) στις Βρυξέλλες.</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2800" b="1" dirty="0" err="1">
                <a:solidFill>
                  <a:srgbClr val="171A22"/>
                </a:solidFill>
                <a:effectLst/>
              </a:rPr>
              <a:t>Ρομπέρ</a:t>
            </a:r>
            <a:r>
              <a:rPr lang="el-GR" sz="2800" b="1" dirty="0">
                <a:solidFill>
                  <a:srgbClr val="171A22"/>
                </a:solidFill>
                <a:effectLst/>
              </a:rPr>
              <a:t> </a:t>
            </a:r>
            <a:r>
              <a:rPr lang="el-GR" sz="2800" b="1" dirty="0" err="1">
                <a:solidFill>
                  <a:srgbClr val="171A22"/>
                </a:solidFill>
                <a:effectLst/>
              </a:rPr>
              <a:t>Σουμάν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 Ρομπέρ Σουμάν έδρασε ως μέλος της γαλλικής αντίστασης κατά τον δεύτερο παγκόσμιο πόλεμο και συνελήφθη και φυλακίστηκε από τους ναζί. Είχε δραστηριοποιηθεί στην πολιτική πριν από τον πόλεμο ως μέλος του γαλλικού κοινοβουλίου. Μετά τον πόλεμο, κατείχε μια σειρά υψηλόβαθμων θέσεων στη Γαλλία και, τελικά, συνέταξε τη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5"/>
              </a:rPr>
              <a:t>Διακήρυξη Σουμάν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για να ενώσει την Ευρώπη και να αποτρέψει περαιτέρω πολέμους.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Ζωή και χρόνοι</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Γεννημένος στο Λουξεμβούργο ως Γερμανός υπήκοος, ο Σουμάν έγινε Γάλλος όταν το 1919 η Αλσατία-</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Λορένη</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όπου ζούσε, επιστράφηκε στη Γαλλία. Κατά τη διάρκεια του δευτέρου παγκοσμίου πολέμου, ο Γάλλος εξόριστος ηγέτης Σαρλ ντε Γκολ ζήτησε από τον Σουμάν να μεταβεί στο Λονδίνο για να υπηρετήσει στην κυβέρνησή του.</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Μετά τον πόλεμο, επέστρεψε στην εθνική πολιτική σε μια σειρά ανώτατων θέσεων και έγινε βασικός διαπραγματευτής σημαντικών συνθηκών και πρωτοβουλιών όπως το Συμβούλιο της Ευρώπης, το Σχέδιο Μάρσαλ και το ΝΑΤΟ — με στόχο την ενίσχυση της συνεργασίας στο πλαίσιο της δυτικής συμμαχίας και τη συνένωση της Ευρώπης.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i="1" dirty="0">
                <a:effectLst/>
                <a:latin typeface="Calibri Light" panose="020F0302020204030204" pitchFamily="34" charset="0"/>
                <a:ea typeface="Calibri" panose="020F0502020204030204" pitchFamily="34" charset="0"/>
                <a:cs typeface="Times New Roman" panose="02020603050405020304" pitchFamily="18" charset="0"/>
              </a:rPr>
              <a:t>Ένα όραμα για την Ευρώπη</a:t>
            </a:r>
            <a:endParaRPr lang="el-GR"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Σε συνεργασία με τον Ζαν Μονέ συνέταξε το παγκοσμίως γνωστό «σχέδιο Σουμάν». Το σχέδιο δημοσιεύθηκε στις 9 Μαΐου 1950, που θεωρείται πλέον η ημερομηνία γέννησης της Ευρωπαϊκής Ένωσης και εορτάζεται κάθε χρόνο ως «</a:t>
            </a:r>
            <a:r>
              <a:rPr lang="el-GR" sz="1800" u="sng" dirty="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6"/>
              </a:rPr>
              <a:t>Ημέρα της Ευρώπης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Στη συνοδευτική ομιλία του πρότεινε τον κοινό έλεγχο της παραγωγής άνθρακα και χάλυβα, των σημαντικότερων υλικών για τη βιομηχανία εξοπλισμών. Η κεντρική ιδέα ήταν ότι καμία χώρα δεν θα μπορούσε να κηρύξει ξανά πόλεμο, εάν δεν είχε τον έλεγχο της παραγωγής άνθρακα και χάλυβα.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5</a:t>
            </a:fld>
            <a:endParaRPr lang="en-IE"/>
          </a:p>
        </p:txBody>
      </p:sp>
    </p:spTree>
    <p:extLst>
      <p:ext uri="{BB962C8B-B14F-4D97-AF65-F5344CB8AC3E}">
        <p14:creationId xmlns:p14="http://schemas.microsoft.com/office/powerpoint/2010/main" val="375968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«Ωδή στη χαρά» προέρχεται από την Ένατη Συμφωνία που συνέθεσε ο Λούντβιχ βαν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Μπετόβεν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το 1823. Ο ύμνος συμβολίζει όχι μόνο την Ευρωπαϊκή Ένωση αλλά και την Ευρώπη με την ευρύτερη έννοια. Το ποίημα «Ωδή στη χαρά» εκφράζει το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ιδεαλιστικό</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όραμα του Σίλερ για συναδέλφωση όλων των λαών. Υιοθετήθηκε το 1985.</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σημαία της ΕΕ έχει 12 χρυσά αστέρια που σχηματίζουν κύκλο σε μπλε φόντο. Αυτά συμβολίζουν τα ιδανικά της ενότητας, της αλληλεγγύης και της αρμονίας ανάμεσα στους λαούς της Ευρώπης. Ο αριθμός των αστεριών δεν έχει καμία σχέση με τον αριθμό των κρατών μελών. Ο κύκλος είναι σύμβολο ενότητας. Η σημαία δημιουργήθηκε και υιοθετήθηκε από το Συμβούλιο της Ευρώπης το 1955 και έγινε η επίσημη σημαία της ΕΕ το 1985.</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Την Ημέρα της Ευρώπης, κάθε χρόνο στις 9 Μαΐου, γιορτάζουμε την ειρήνη και την ενότητα στην Ευρώπη. Η ημερομηνία αυτή σηματοδοτεί την επέτειο της ιστορικής «Διακήρυξης Σουμάν», που πρότεινε μια νέα μορφή πολιτικής συνεργασίας στην Ευρώπη.</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σύνθημα της ΕΕ «Ενωμένη στην πολυμορφία» τονίζει την απόφαση των Ευρωπαίων να ενωθούν και να συνεργαστούν για την ειρήνη και την ευημερία, αποκομίζοντας ταυτόχρονα οφέλη από τον πολιτιστικό πλούτο, τις παραδόσεις και τις γλώσσες της Ευρώπης.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Το ευρώ είναι το επίσημο νόμισμα σε 20 από τα 27 κράτη μέλη της ΕΕ. Αποτελεί την απόδειξη της συνεργασίας των ευρωπαϊκών χωρών στην τσέπη σας. Η κυκλοφορία χαρτονομισμάτων και κερμάτων ευρώ το 2002 ήταν μία από τις μεγαλύτερες από υλικοτεχνική άποψη επιχειρήσεις στην Ευρώπη.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6</a:t>
            </a:fld>
            <a:endParaRPr lang="en-IE"/>
          </a:p>
        </p:txBody>
      </p:sp>
    </p:spTree>
    <p:extLst>
      <p:ext uri="{BB962C8B-B14F-4D97-AF65-F5344CB8AC3E}">
        <p14:creationId xmlns:p14="http://schemas.microsoft.com/office/powerpoint/2010/main" val="61307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Αποτελούν </a:t>
            </a:r>
            <a:r>
              <a:rPr lang="el-GR" sz="1800" b="1" noProof="0" dirty="0">
                <a:effectLst/>
                <a:latin typeface="Calibri Light" panose="020F0302020204030204" pitchFamily="34" charset="0"/>
                <a:ea typeface="Calibri" panose="020F0502020204030204" pitchFamily="34" charset="0"/>
                <a:cs typeface="Times New Roman" panose="02020603050405020304" pitchFamily="18" charset="0"/>
              </a:rPr>
              <a:t>αναπόσπαστα</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 στοιχεία του ευρωπαϊκού τρόπου ζωής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και είναι οι εξής: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Ανθρώπινη αξιοπρέπεια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Ελευθερία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Δημοκρατία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Ισότητα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Κράτος δικαίου</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Ανθρώπινα δικαιώματα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αξίες αυτές ορίζονται στη Συνθήκη της Λισαβόνας και στον Χάρτη των Θεμελιωδών Δικαιωμάτων της ΕΕ.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Ανθρώπινη αξιοπρέπεια: η ανθρώπινη αξιοπρέπεια είναι απαραβίαστη, πράγμα που σημαίνει ότι πρέπει πάντα να γίνεται σεβαστή και να προστατεύεται. Αποτελεί την πραγματική βάση των θεμελιωδών δικαιωμάτων.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Ελευθερία: οι ατομικές ελευθερίες, όπως ο σεβασμός της ιδιωτικής ζωής, η ελευθερία της σκέψης, της θρησκείας, του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συνέρχεσθαι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της έκφρασης και της πληροφόρησης, προστατεύονται από τον Χάρτη των Θεμελιωδών Δικαιωμάτων της ΕΕ. Ένα πρακτικό παράδειγμα αυτής της αξίας είναι η ελεύθερη κυκλοφορία και διαμονή εντός της ΕΕ.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Δημοκρατία: η λειτουργία της Ένωσης στηρίζεται στην αντιπροσωπευτική δημοκρατία. Οι Ευρωπαίοι πολίτες απολαμβάνουν επίσης ορισμένα δικαιώματα. Για παράδειγμα, όλοι οι ενήλικοι πολίτες της ΕΕ έχουν το δικαίωμα του εκλέγειν και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εκλέγεσθαι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στις εκλογές του Ευρωπαϊκού Κοινοβουλίου. Οι πολίτες της ΕΕ έχουν το δικαίωμα του εκλέγειν και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εκλέγεσθαι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στη χώρα διαμονής τους ή στη χώρα καταγωγής τους.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Ισότητα: ισότητα σημαίνει ότι όλοι οι πολίτες έχουν ίσα δικαιώματα ενώπιον του νόμου. Η αρχή της ισότητας μεταξύ ανδρών και γυναικών διέπει όλες τις ευρωπαϊκές πολιτικές και εφαρμόζεται σε όλους τους τομείς. Η αρχή της ίσης αμοιβής για όμοια εργασία (Συνθήκη της Ρώμης, 1957) ή της απαγόρευσης των διακρίσεων λόγω ιθαγένειας για τους πολίτες της ΕΕ (Συνθήκη της Λισαβόνας, 2009) αποτελούν παραδείγματα αυτής της αξίας στην πράξη.</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Κράτος δικαίου: η ΕΕ βασίζεται στο κράτος δικαίου. Όλες οι ενέργειές της βασίζονται στις Συνθήκες, τις οποίες οι χώρες της ΕΕ έχουν εγκρίνει αυτοβούλως και δημοκρατικά. Η εφαρμογή της νομοθεσίας και η απονομή της δικαιοσύνης εξασφαλίζεται από ανεξάρτητο δικαστικό σώμα. Οι χώρες της ΕΕ παραχώρησαν την τελική δικαιοδοσία στο Ευρωπαϊκό Δικαστήριο, του οποίου οι αποφάσεις πρέπει να γίνονται σεβαστές από όλους.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Ανθρώπινα δικαιώματα: τα ανθρώπινα δικαιώματα προστατεύονται από τον Χάρτη των Θεμελιωδών Δικαιωμάτων της ΕΕ. Καλύπτουν το δικαίωμα σε μη διακριτική μεταχείριση λόγω φύλου, φυλετικής ή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εθνοτικής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καταγωγής, θρησκείας ή πεποιθήσεων, αναπηρίας, ηλικίας ή σεξουαλικού προσανατολισμού, το δικαίωμα στην προστασία των προσωπικών δεδομένων και το δικαίωμα πρόσβασης στη δικαιοσύνη.</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7</a:t>
            </a:fld>
            <a:endParaRPr lang="en-IE"/>
          </a:p>
        </p:txBody>
      </p:sp>
    </p:spTree>
    <p:extLst>
      <p:ext uri="{BB962C8B-B14F-4D97-AF65-F5344CB8AC3E}">
        <p14:creationId xmlns:p14="http://schemas.microsoft.com/office/powerpoint/2010/main" val="69417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προσήλωση της ΕΕ στις κοινές της αξίες αντικατοπτρίζεται στα δικαιώματα που απολαμβάνουν οι πολίτες της.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πολίτες της ΕΕ μπορούν να κυκλοφορούν και να διαμένουν ελεύθερα εντός της Ένωσης, και προστατεύονται από τη νομοθεσία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της</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ΕΕ.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Μπορούν επίσης να ψηφίζουν και να συμμετέχουν στις ευρωπαϊκές εκλογές.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Ανδόρα, το Μονακό, ο Άγιος Μαρίνος και το Βατικανό δεν συμμετέχουν σε καμία από αυτές τις ενώσεις. Οι σχέσεις τους με την ΕΕ και άλλες χώρες </a:t>
            </a:r>
            <a:r>
              <a:rPr lang="el-GR" sz="1800" dirty="0" err="1">
                <a:effectLst/>
                <a:latin typeface="Calibri Light" panose="020F0302020204030204" pitchFamily="34" charset="0"/>
                <a:ea typeface="Calibri" panose="020F0502020204030204" pitchFamily="34" charset="0"/>
                <a:cs typeface="Times New Roman" panose="02020603050405020304" pitchFamily="18" charset="0"/>
              </a:rPr>
              <a:t>διέπονται</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από διμερείς συμφωνίες. Ωστόσο, το Μονακό, ο Άγιος Μαρίνος και το Βατικανό βρίσκονται de facto στον χώρο Σένγκεν.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Η Ελβετία δεν είναι μέλος ούτε της ΕΕ ούτε του ΕΟΧ. Έχει συνάψει περίπου 100 ειδικές διμερείς συμφωνίες με την ΕΕ, οι οποίες καλύπτουν, για παράδειγμα, πολλές από τις διατάξεις της ενιαίας αγοράς. Μία από τις συμφωνίες αυτές αφορά τη συμμετοχή της Ελβετίας στον χώρο Σένγκεν.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Εκτός από τα 27 κράτη μέλη:</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μέρος της ευρωπαϊκής ενιαίας αγοράς αποτελούν επίσης η Ισλανδία, το Λιχτενστάιν, η Νορβηγία και η Ελβετία.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Αυτό σημαίνει ότι έχουν δεσμευτεί για την ελεύθερη κυκλοφορία των προσώπων, των αγαθών, των υπηρεσιών και των κεφαλαίων.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Οι πολίτες της ΕΕ μπορούν επίσης να απολαμβάνουν τα δικαιώματα αυτά στις τέσσερις αυτές χώρες.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 </a:t>
            </a:r>
            <a:r>
              <a:rPr lang="el-GR" sz="1800" b="1" dirty="0">
                <a:effectLst/>
                <a:latin typeface="Calibri Light" panose="020F0302020204030204" pitchFamily="34" charset="0"/>
                <a:ea typeface="Calibri" panose="020F0502020204030204" pitchFamily="34" charset="0"/>
                <a:cs typeface="Times New Roman" panose="02020603050405020304" pitchFamily="18" charset="0"/>
              </a:rPr>
              <a:t>χώρος Σένγκεν</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συγκεντρώνει 23 χώρες της ΕΕ και 4 χώρες εκτός ΕΕ που έχουν καταργήσει τους ελέγχους διαβατηρίων στα σύνορά τους.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Αυτό σημαίνει ότι τα άτομα μπορούν να διασχίζουν τα σύνορα μεταξύ των χωρών αυτών </a:t>
            </a:r>
            <a:r>
              <a:rPr lang="el-GR" sz="1800" u="sng" dirty="0">
                <a:effectLst/>
                <a:latin typeface="Calibri Light" panose="020F0302020204030204" pitchFamily="34" charset="0"/>
                <a:ea typeface="Calibri" panose="020F0502020204030204" pitchFamily="34" charset="0"/>
                <a:cs typeface="Times New Roman" panose="02020603050405020304" pitchFamily="18" charset="0"/>
              </a:rPr>
              <a:t>χωρίς να χρειάζεται να επιδείξουν διαβατήριο</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8</a:t>
            </a:fld>
            <a:endParaRPr lang="en-IE"/>
          </a:p>
        </p:txBody>
      </p:sp>
    </p:spTree>
    <p:extLst>
      <p:ext uri="{BB962C8B-B14F-4D97-AF65-F5344CB8AC3E}">
        <p14:creationId xmlns:p14="http://schemas.microsoft.com/office/powerpoint/2010/main" val="285544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238375"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Ας δούμε τώρα </a:t>
            </a:r>
            <a:r>
              <a:rPr lang="el-GR" sz="1800" noProof="0" dirty="0">
                <a:effectLst/>
                <a:latin typeface="Calibri Light" panose="020F0302020204030204" pitchFamily="34" charset="0"/>
                <a:ea typeface="Calibri" panose="020F0502020204030204" pitchFamily="34" charset="0"/>
                <a:cs typeface="Times New Roman" panose="02020603050405020304" pitchFamily="18" charset="0"/>
              </a:rPr>
              <a:t>περιληπτικά</a:t>
            </a:r>
            <a:r>
              <a:rPr lang="el-GR" sz="1800" dirty="0">
                <a:effectLst/>
                <a:latin typeface="Calibri Light" panose="020F0302020204030204" pitchFamily="34" charset="0"/>
                <a:ea typeface="Calibri" panose="020F0502020204030204" pitchFamily="34" charset="0"/>
                <a:cs typeface="Times New Roman" panose="02020603050405020304" pitchFamily="18" charset="0"/>
              </a:rPr>
              <a:t> την ιστορία της ΕΕ ακολουθώντας ένα χρονοδιάγραμμα των χωρών που προσχώρησαν με την πάροδο του χρόνου.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38375"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38375" algn="l"/>
              </a:tabLst>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Όλα ξεκίνησαν με τις 6 χώρες που υπέγραψαν τη Συνθήκη της Ρώμης:</a:t>
            </a:r>
          </a:p>
          <a:p>
            <a:pPr>
              <a:lnSpc>
                <a:spcPct val="107000"/>
              </a:lnSpc>
              <a:spcAft>
                <a:spcPts val="800"/>
              </a:spcAft>
              <a:tabLst>
                <a:tab pos="2238375" algn="l"/>
              </a:tabLs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Βέλγιο</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Γερμανία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Γαλλία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Ιταλία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Λουξεμβούργο</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Κάτω Χώρες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9</a:t>
            </a:fld>
            <a:endParaRPr lang="en-IE"/>
          </a:p>
        </p:txBody>
      </p:sp>
    </p:spTree>
    <p:extLst>
      <p:ext uri="{BB962C8B-B14F-4D97-AF65-F5344CB8AC3E}">
        <p14:creationId xmlns:p14="http://schemas.microsoft.com/office/powerpoint/2010/main" val="8446894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 an unique organisation">
    <p:bg>
      <p:bgPr>
        <a:solidFill>
          <a:srgbClr val="17559E"/>
        </a:solidFill>
        <a:effectLst/>
      </p:bgPr>
    </p:bg>
    <p:spTree>
      <p:nvGrpSpPr>
        <p:cNvPr id="1" name=""/>
        <p:cNvGrpSpPr/>
        <p:nvPr/>
      </p:nvGrpSpPr>
      <p:grpSpPr>
        <a:xfrm>
          <a:off x="0" y="0"/>
          <a:ext cx="0" cy="0"/>
          <a:chOff x="0" y="0"/>
          <a:chExt cx="0" cy="0"/>
        </a:xfrm>
      </p:grpSpPr>
      <p:pic>
        <p:nvPicPr>
          <p:cNvPr id="9" name="outline-map" descr="A faint map outline of Europe. "/>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37962" y="-3313"/>
            <a:ext cx="24319091" cy="13679488"/>
          </a:xfrm>
          <a:prstGeom prst="rect">
            <a:avLst/>
          </a:prstGeom>
        </p:spPr>
      </p:pic>
      <p:sp>
        <p:nvSpPr>
          <p:cNvPr id="3" name="category: people"/>
          <p:cNvSpPr txBox="1"/>
          <p:nvPr userDrawn="1"/>
        </p:nvSpPr>
        <p:spPr>
          <a:xfrm>
            <a:off x="1490133" y="1900334"/>
            <a:ext cx="1524000" cy="707886"/>
          </a:xfrm>
          <a:prstGeom prst="rect">
            <a:avLst/>
          </a:prstGeom>
          <a:noFill/>
        </p:spPr>
        <p:txBody>
          <a:bodyPr wrap="square" rtlCol="0">
            <a:spAutoFit/>
          </a:bodyPr>
          <a:lstStyle/>
          <a:p>
            <a:r>
              <a:rPr lang="el-GR" sz="4000" noProof="0" dirty="0">
                <a:solidFill>
                  <a:srgbClr val="F3CA57"/>
                </a:solidFill>
                <a:latin typeface="Bahnschrift Condensed" panose="020B0502040204020203" pitchFamily="34" charset="0"/>
              </a:rPr>
              <a:t>πολίτες</a:t>
            </a:r>
          </a:p>
        </p:txBody>
      </p:sp>
    </p:spTree>
    <p:extLst>
      <p:ext uri="{BB962C8B-B14F-4D97-AF65-F5344CB8AC3E}">
        <p14:creationId xmlns:p14="http://schemas.microsoft.com/office/powerpoint/2010/main" val="10430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endCondLst>
                                    <p:cond evt="onNext" delay="0">
                                      <p:tgtEl>
                                        <p:sldTgt/>
                                      </p:tgtEl>
                                    </p:cond>
                                  </p:endCondLst>
                                  <p:childTnLst>
                                    <p:set>
                                      <p:cBhvr rctx="PPT">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par>
                          <p:cTn id="8" fill="hold">
                            <p:stCondLst>
                              <p:cond delay="0"/>
                            </p:stCondLst>
                            <p:childTnLst>
                              <p:par>
                                <p:cTn id="9" presetID="14" presetClass="entr" presetSubtype="5"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tential countries">
    <p:bg>
      <p:bgPr>
        <a:solidFill>
          <a:srgbClr val="5E91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771" y="-3313"/>
            <a:ext cx="24319092" cy="13679488"/>
          </a:xfrm>
          <a:prstGeom prst="rect">
            <a:avLst/>
          </a:prstGeom>
        </p:spPr>
      </p:pic>
      <p:sp>
        <p:nvSpPr>
          <p:cNvPr id="5" name="category: countries"/>
          <p:cNvSpPr txBox="1"/>
          <p:nvPr userDrawn="1"/>
        </p:nvSpPr>
        <p:spPr>
          <a:xfrm>
            <a:off x="1727205" y="1900334"/>
            <a:ext cx="1354662" cy="707886"/>
          </a:xfrm>
          <a:prstGeom prst="rect">
            <a:avLst/>
          </a:prstGeom>
          <a:noFill/>
        </p:spPr>
        <p:txBody>
          <a:bodyPr wrap="square" rtlCol="0">
            <a:spAutoFit/>
          </a:bodyPr>
          <a:lstStyle/>
          <a:p>
            <a:r>
              <a:rPr lang="el-GR" sz="4000" noProof="0" dirty="0">
                <a:solidFill>
                  <a:srgbClr val="243C7C"/>
                </a:solidFill>
                <a:latin typeface="Bahnschrift Condensed" panose="020B0502040204020203" pitchFamily="34" charset="0"/>
              </a:rPr>
              <a:t>χώρες </a:t>
            </a:r>
            <a:r>
              <a:rPr lang="mt-MT" sz="4000" noProof="0" dirty="0">
                <a:solidFill>
                  <a:srgbClr val="243C7C"/>
                </a:solidFill>
                <a:latin typeface="Bahnschrift Condensed" panose="020B0502040204020203" pitchFamily="34" charset="0"/>
              </a:rPr>
              <a:t> </a:t>
            </a:r>
          </a:p>
        </p:txBody>
      </p:sp>
    </p:spTree>
    <p:extLst>
      <p:ext uri="{BB962C8B-B14F-4D97-AF65-F5344CB8AC3E}">
        <p14:creationId xmlns:p14="http://schemas.microsoft.com/office/powerpoint/2010/main" val="8663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308" userDrawn="1">
          <p15:clr>
            <a:srgbClr val="FBAE40"/>
          </p15:clr>
        </p15:guide>
        <p15:guide id="2" pos="77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U history">
    <p:bg>
      <p:bgPr>
        <a:solidFill>
          <a:srgbClr val="E6483C"/>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woman"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 y="0"/>
            <a:ext cx="24319090" cy="13679488"/>
          </a:xfrm>
          <a:prstGeom prst="rect">
            <a:avLst/>
          </a:prstGeom>
        </p:spPr>
      </p:pic>
      <p:pic>
        <p:nvPicPr>
          <p:cNvPr id="5" name="man"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 y="-30246"/>
            <a:ext cx="24552841" cy="13810973"/>
          </a:xfrm>
          <a:prstGeom prst="rect">
            <a:avLst/>
          </a:prstGeom>
        </p:spPr>
      </p:pic>
      <p:sp>
        <p:nvSpPr>
          <p:cNvPr id="6"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7" name="eu fl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8" name="category: history"/>
          <p:cNvSpPr txBox="1"/>
          <p:nvPr userDrawn="1"/>
        </p:nvSpPr>
        <p:spPr>
          <a:xfrm>
            <a:off x="1586059" y="1888081"/>
            <a:ext cx="1699012" cy="707886"/>
          </a:xfrm>
          <a:prstGeom prst="rect">
            <a:avLst/>
          </a:prstGeom>
          <a:noFill/>
        </p:spPr>
        <p:txBody>
          <a:bodyPr wrap="square" rtlCol="0">
            <a:spAutoFit/>
          </a:bodyPr>
          <a:lstStyle/>
          <a:p>
            <a:r>
              <a:rPr lang="el-GR" sz="4000" noProof="0" dirty="0">
                <a:solidFill>
                  <a:schemeClr val="bg1"/>
                </a:solidFill>
                <a:latin typeface="Bahnschrift Condensed" panose="020B0502040204020203" pitchFamily="34" charset="0"/>
              </a:rPr>
              <a:t>ιστορία</a:t>
            </a:r>
          </a:p>
        </p:txBody>
      </p:sp>
    </p:spTree>
    <p:extLst>
      <p:ext uri="{BB962C8B-B14F-4D97-AF65-F5344CB8AC3E}">
        <p14:creationId xmlns:p14="http://schemas.microsoft.com/office/powerpoint/2010/main" val="36084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6" presetClass="emph" presetSubtype="0" fill="hold" nodeType="withEffect">
                                  <p:stCondLst>
                                    <p:cond delay="0"/>
                                  </p:stCondLst>
                                  <p:iterate type="lt">
                                    <p:tmPct val="0"/>
                                  </p:iterate>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1000"/>
                            </p:stCondLst>
                            <p:childTnLst>
                              <p:par>
                                <p:cTn id="16" presetID="14" presetClass="entr" presetSubtype="5"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righ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spTree>
    <p:extLst>
      <p:ext uri="{BB962C8B-B14F-4D97-AF65-F5344CB8AC3E}">
        <p14:creationId xmlns:p14="http://schemas.microsoft.com/office/powerpoint/2010/main" val="256740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 people">
    <p:bg>
      <p:bgPr>
        <a:solidFill>
          <a:srgbClr val="18B6C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IE"/>
          </a:p>
        </p:txBody>
      </p:sp>
      <p:pic>
        <p:nvPicPr>
          <p:cNvPr id="9"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262" y="-773"/>
            <a:ext cx="24319091" cy="13679488"/>
          </a:xfrm>
          <a:prstGeom prst="rect">
            <a:avLst/>
          </a:prstGeom>
        </p:spPr>
      </p:pic>
      <p:pic>
        <p:nvPicPr>
          <p:cNvPr id="10" name="blue-ma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20" y="-12175"/>
            <a:ext cx="24364295" cy="13704916"/>
          </a:xfrm>
          <a:prstGeom prst="rect">
            <a:avLst/>
          </a:prstGeom>
        </p:spPr>
      </p:pic>
      <p:sp>
        <p:nvSpPr>
          <p:cNvPr id="5" name="category: people"/>
          <p:cNvSpPr txBox="1"/>
          <p:nvPr userDrawn="1"/>
        </p:nvSpPr>
        <p:spPr>
          <a:xfrm>
            <a:off x="1540934" y="1900334"/>
            <a:ext cx="1579995" cy="707886"/>
          </a:xfrm>
          <a:prstGeom prst="rect">
            <a:avLst/>
          </a:prstGeom>
          <a:noFill/>
        </p:spPr>
        <p:txBody>
          <a:bodyPr wrap="square" rtlCol="0">
            <a:spAutoFit/>
          </a:bodyPr>
          <a:lstStyle/>
          <a:p>
            <a:r>
              <a:rPr lang="el-GR" sz="4000" noProof="0" dirty="0">
                <a:solidFill>
                  <a:srgbClr val="243C7C"/>
                </a:solidFill>
                <a:latin typeface="Bahnschrift Condensed" panose="020B0502040204020203" pitchFamily="34" charset="0"/>
              </a:rPr>
              <a:t>πολίτες</a:t>
            </a:r>
          </a:p>
        </p:txBody>
      </p:sp>
    </p:spTree>
    <p:extLst>
      <p:ext uri="{BB962C8B-B14F-4D97-AF65-F5344CB8AC3E}">
        <p14:creationId xmlns:p14="http://schemas.microsoft.com/office/powerpoint/2010/main" val="25988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 diversity">
    <p:bg>
      <p:bgPr>
        <a:solidFill>
          <a:srgbClr val="F49B3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5" nam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958" y="-255753"/>
            <a:ext cx="24319088" cy="13679488"/>
          </a:xfrm>
          <a:prstGeom prst="rect">
            <a:avLst/>
          </a:prstGeom>
        </p:spPr>
      </p:pic>
      <p:sp>
        <p:nvSpPr>
          <p:cNvPr id="4" name="category: diversity"/>
          <p:cNvSpPr txBox="1"/>
          <p:nvPr userDrawn="1"/>
        </p:nvSpPr>
        <p:spPr>
          <a:xfrm>
            <a:off x="778933" y="1904410"/>
            <a:ext cx="2421467" cy="707886"/>
          </a:xfrm>
          <a:prstGeom prst="rect">
            <a:avLst/>
          </a:prstGeom>
          <a:noFill/>
        </p:spPr>
        <p:txBody>
          <a:bodyPr wrap="square" rtlCol="0">
            <a:spAutoFit/>
          </a:bodyPr>
          <a:lstStyle>
            <a:defPPr>
              <a:defRPr lang="en-US"/>
            </a:defPPr>
            <a:lvl1pPr>
              <a:defRPr sz="4000">
                <a:solidFill>
                  <a:srgbClr val="243C7C"/>
                </a:solidFill>
                <a:latin typeface="Bahnschrift Condensed"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4000" kern="1200" noProof="0" dirty="0">
                <a:solidFill>
                  <a:srgbClr val="243C7C"/>
                </a:solidFill>
                <a:effectLst/>
                <a:latin typeface="Bahnschrift Condensed" panose="020B0502040204020203" pitchFamily="34" charset="0"/>
                <a:ea typeface="+mn-ea"/>
                <a:cs typeface="+mn-cs"/>
              </a:rPr>
              <a:t>πολυμορφία</a:t>
            </a:r>
          </a:p>
        </p:txBody>
      </p:sp>
    </p:spTree>
    <p:extLst>
      <p:ext uri="{BB962C8B-B14F-4D97-AF65-F5344CB8AC3E}">
        <p14:creationId xmlns:p14="http://schemas.microsoft.com/office/powerpoint/2010/main" val="101456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 languages">
    <p:bg>
      <p:bgPr>
        <a:solidFill>
          <a:srgbClr val="F3CA57"/>
        </a:solidFill>
        <a:effectLst/>
      </p:bgPr>
    </p:bg>
    <p:spTree>
      <p:nvGrpSpPr>
        <p:cNvPr id="1" name=""/>
        <p:cNvGrpSpPr/>
        <p:nvPr/>
      </p:nvGrpSpPr>
      <p:grpSpPr>
        <a:xfrm>
          <a:off x="0" y="0"/>
          <a:ext cx="0" cy="0"/>
          <a:chOff x="0" y="0"/>
          <a:chExt cx="0" cy="0"/>
        </a:xfrm>
      </p:grpSpPr>
      <p:grpSp>
        <p:nvGrpSpPr>
          <p:cNvPr id="2" name="Group 1" hidden="1"/>
          <p:cNvGrpSpPr/>
          <p:nvPr userDrawn="1"/>
        </p:nvGrpSpPr>
        <p:grpSpPr>
          <a:xfrm>
            <a:off x="-122754" y="-79277"/>
            <a:ext cx="24602003" cy="13743642"/>
            <a:chOff x="-122754" y="-79277"/>
            <a:chExt cx="24602003" cy="13743642"/>
          </a:xfrm>
        </p:grpSpPr>
        <p:pic>
          <p:nvPicPr>
            <p:cNvPr id="6" name="character r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54" y="-14713"/>
              <a:ext cx="24318361" cy="13679078"/>
            </a:xfrm>
            <a:prstGeom prst="rect">
              <a:avLst/>
            </a:prstGeom>
          </p:spPr>
        </p:pic>
        <p:pic>
          <p:nvPicPr>
            <p:cNvPr id="7" name="character pin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95" y="-79277"/>
              <a:ext cx="24366954" cy="13706411"/>
            </a:xfrm>
            <a:prstGeom prst="rect">
              <a:avLst/>
            </a:prstGeom>
          </p:spPr>
        </p:pic>
      </p:grpSp>
      <p:sp>
        <p:nvSpPr>
          <p:cNvPr id="4"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8" name="category: languages"/>
          <p:cNvSpPr txBox="1"/>
          <p:nvPr userDrawn="1"/>
        </p:nvSpPr>
        <p:spPr>
          <a:xfrm>
            <a:off x="1346271" y="1888081"/>
            <a:ext cx="1701730" cy="707886"/>
          </a:xfrm>
          <a:prstGeom prst="rect">
            <a:avLst/>
          </a:prstGeom>
          <a:noFill/>
        </p:spPr>
        <p:txBody>
          <a:bodyPr wrap="square" rtlCol="0">
            <a:spAutoFit/>
          </a:bodyPr>
          <a:lstStyle/>
          <a:p>
            <a:r>
              <a:rPr lang="el-GR" sz="4000" noProof="0" dirty="0">
                <a:solidFill>
                  <a:srgbClr val="243C7C"/>
                </a:solidFill>
                <a:latin typeface="Bahnschrift Condensed" panose="020B0502040204020203" pitchFamily="34" charset="0"/>
              </a:rPr>
              <a:t>γλώσσες</a:t>
            </a:r>
          </a:p>
        </p:txBody>
      </p:sp>
    </p:spTree>
    <p:extLst>
      <p:ext uri="{BB962C8B-B14F-4D97-AF65-F5344CB8AC3E}">
        <p14:creationId xmlns:p14="http://schemas.microsoft.com/office/powerpoint/2010/main" val="13493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 pioneers">
    <p:bg>
      <p:bgPr>
        <a:solidFill>
          <a:srgbClr val="175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23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 pioneers">
    <p:bg>
      <p:bgPr>
        <a:solidFill>
          <a:srgbClr val="175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55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 symbols">
    <p:bg>
      <p:bgPr>
        <a:solidFill>
          <a:srgbClr val="17559E"/>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sp>
        <p:nvSpPr>
          <p:cNvPr id="6"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7" name="eu fla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8" name="category"/>
          <p:cNvSpPr txBox="1"/>
          <p:nvPr userDrawn="1"/>
        </p:nvSpPr>
        <p:spPr>
          <a:xfrm>
            <a:off x="1330848" y="1888081"/>
            <a:ext cx="1835688" cy="707886"/>
          </a:xfrm>
          <a:prstGeom prst="rect">
            <a:avLst/>
          </a:prstGeom>
          <a:noFill/>
        </p:spPr>
        <p:txBody>
          <a:bodyPr wrap="square" rtlCol="0">
            <a:spAutoFit/>
          </a:bodyPr>
          <a:lstStyle/>
          <a:p>
            <a:r>
              <a:rPr lang="el-GR" sz="4000" noProof="0" dirty="0">
                <a:solidFill>
                  <a:srgbClr val="F3CA57"/>
                </a:solidFill>
                <a:latin typeface="Bahnschrift Condensed" panose="020B0502040204020203" pitchFamily="34" charset="0"/>
              </a:rPr>
              <a:t>σύμβολα</a:t>
            </a:r>
            <a:r>
              <a:rPr lang="en-150" sz="4000" dirty="0">
                <a:solidFill>
                  <a:srgbClr val="F3CA57"/>
                </a:solidFill>
                <a:latin typeface="Bahnschrift Condensed" panose="020B0502040204020203" pitchFamily="34" charset="0"/>
              </a:rPr>
              <a:t> </a:t>
            </a:r>
            <a:endParaRPr lang="en-IE" sz="4000" dirty="0">
              <a:solidFill>
                <a:srgbClr val="F3CA57"/>
              </a:solidFill>
              <a:latin typeface="Bahnschrift Condensed" panose="020B0502040204020203" pitchFamily="34" charset="0"/>
            </a:endParaRPr>
          </a:p>
        </p:txBody>
      </p:sp>
    </p:spTree>
    <p:extLst>
      <p:ext uri="{BB962C8B-B14F-4D97-AF65-F5344CB8AC3E}">
        <p14:creationId xmlns:p14="http://schemas.microsoft.com/office/powerpoint/2010/main" val="247057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lt">
                                    <p:tmPct val="0"/>
                                  </p:iterate>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 values">
    <p:spTree>
      <p:nvGrpSpPr>
        <p:cNvPr id="1" name=""/>
        <p:cNvGrpSpPr/>
        <p:nvPr/>
      </p:nvGrpSpPr>
      <p:grpSpPr>
        <a:xfrm>
          <a:off x="0" y="0"/>
          <a:ext cx="0" cy="0"/>
          <a:chOff x="0" y="0"/>
          <a:chExt cx="0" cy="0"/>
        </a:xfrm>
      </p:grpSpPr>
      <p:pic>
        <p:nvPicPr>
          <p:cNvPr id="5" name="background" descr="Two women facing the camera, holding hands in the air in a sign of solidarit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479248" cy="13665475"/>
          </a:xfrm>
          <a:prstGeom prst="rect">
            <a:avLst/>
          </a:prstGeom>
        </p:spPr>
      </p:pic>
      <p:sp>
        <p:nvSpPr>
          <p:cNvPr id="3" name="Footer Placeholder 2"/>
          <p:cNvSpPr>
            <a:spLocks noGrp="1"/>
          </p:cNvSpPr>
          <p:nvPr>
            <p:ph type="ftr" sz="quarter" idx="10"/>
          </p:nvPr>
        </p:nvSpPr>
        <p:spPr/>
        <p:txBody>
          <a:bodyPr/>
          <a:lstStyle/>
          <a:p>
            <a:endParaRPr lang="en-IE"/>
          </a:p>
        </p:txBody>
      </p:sp>
      <p:sp>
        <p:nvSpPr>
          <p:cNvPr id="4" name="Title 3" hidden="1"/>
          <p:cNvSpPr>
            <a:spLocks noGrp="1"/>
          </p:cNvSpPr>
          <p:nvPr>
            <p:ph type="title" hasCustomPrompt="1"/>
          </p:nvPr>
        </p:nvSpPr>
        <p:spPr>
          <a:xfrm>
            <a:off x="1682750" y="728663"/>
            <a:ext cx="21113750" cy="2643187"/>
          </a:xfrm>
          <a:prstGeom prst="rect">
            <a:avLst/>
          </a:prstGeom>
        </p:spPr>
        <p:txBody>
          <a:bodyPr/>
          <a:lstStyle/>
          <a:p>
            <a:r>
              <a:rPr lang="en-150" sz="9600">
                <a:solidFill>
                  <a:schemeClr val="bg1"/>
                </a:solidFill>
                <a:latin typeface="Bahnschrift bold" panose="020B0502040204020203" pitchFamily="34" charset="0"/>
              </a:rPr>
              <a:t>The EU’s values</a:t>
            </a:r>
            <a:endParaRPr lang="en-IE"/>
          </a:p>
        </p:txBody>
      </p:sp>
      <p:sp>
        <p:nvSpPr>
          <p:cNvPr id="9" name="footer"/>
          <p:cNvSpPr/>
          <p:nvPr userDrawn="1"/>
        </p:nvSpPr>
        <p:spPr>
          <a:xfrm>
            <a:off x="0" y="12417552"/>
            <a:ext cx="24479250" cy="127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10" name="eu fla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019996" y="12702757"/>
            <a:ext cx="1124811" cy="750191"/>
          </a:xfrm>
          <a:prstGeom prst="rect">
            <a:avLst/>
          </a:prstGeom>
        </p:spPr>
      </p:pic>
      <p:sp>
        <p:nvSpPr>
          <p:cNvPr id="11" name="eu logo"/>
          <p:cNvSpPr txBox="1"/>
          <p:nvPr userDrawn="1"/>
        </p:nvSpPr>
        <p:spPr>
          <a:xfrm>
            <a:off x="622505" y="437459"/>
            <a:ext cx="4425746" cy="1938992"/>
          </a:xfrm>
          <a:prstGeom prst="rect">
            <a:avLst/>
          </a:prstGeom>
          <a:noFill/>
        </p:spPr>
        <p:txBody>
          <a:bodyPr wrap="square" rtlCol="0">
            <a:spAutoFit/>
          </a:bodyPr>
          <a:lstStyle/>
          <a:p>
            <a:r>
              <a:rPr lang="el-GR" sz="12000" noProof="0" dirty="0">
                <a:solidFill>
                  <a:schemeClr val="bg1"/>
                </a:solidFill>
                <a:latin typeface="Arial Black" panose="020B0A04020102020204" pitchFamily="34" charset="0"/>
              </a:rPr>
              <a:t>ΕΕ</a:t>
            </a:r>
          </a:p>
        </p:txBody>
      </p:sp>
      <p:sp>
        <p:nvSpPr>
          <p:cNvPr id="8" name="category: values"/>
          <p:cNvSpPr txBox="1"/>
          <p:nvPr userDrawn="1"/>
        </p:nvSpPr>
        <p:spPr>
          <a:xfrm>
            <a:off x="1858806" y="1888081"/>
            <a:ext cx="1138393" cy="707886"/>
          </a:xfrm>
          <a:prstGeom prst="rect">
            <a:avLst/>
          </a:prstGeom>
          <a:noFill/>
        </p:spPr>
        <p:txBody>
          <a:bodyPr wrap="square" rtlCol="0">
            <a:spAutoFit/>
          </a:bodyPr>
          <a:lstStyle/>
          <a:p>
            <a:r>
              <a:rPr lang="el-GR" sz="4000" noProof="0" dirty="0">
                <a:solidFill>
                  <a:schemeClr val="bg1"/>
                </a:solidFill>
                <a:latin typeface="Bahnschrift Condensed" panose="020B0502040204020203" pitchFamily="34" charset="0"/>
              </a:rPr>
              <a:t>αξίες</a:t>
            </a:r>
          </a:p>
        </p:txBody>
      </p:sp>
    </p:spTree>
    <p:extLst>
      <p:ext uri="{BB962C8B-B14F-4D97-AF65-F5344CB8AC3E}">
        <p14:creationId xmlns:p14="http://schemas.microsoft.com/office/powerpoint/2010/main" val="40594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lt">
                                    <p:tmPct val="0"/>
                                  </p:iterate>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P spid="11" grpId="0"/>
      <p:bldP spid="11" grpId="2"/>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U countries">
    <p:bg>
      <p:bgPr>
        <a:solidFill>
          <a:srgbClr val="5E91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962" y="-3313"/>
            <a:ext cx="24319091" cy="13679488"/>
          </a:xfrm>
          <a:prstGeom prst="rect">
            <a:avLst/>
          </a:prstGeom>
        </p:spPr>
      </p:pic>
      <p:sp>
        <p:nvSpPr>
          <p:cNvPr id="5" name="category: countries"/>
          <p:cNvSpPr txBox="1"/>
          <p:nvPr userDrawn="1"/>
        </p:nvSpPr>
        <p:spPr>
          <a:xfrm>
            <a:off x="1778001" y="1900334"/>
            <a:ext cx="1269999" cy="707886"/>
          </a:xfrm>
          <a:prstGeom prst="rect">
            <a:avLst/>
          </a:prstGeom>
          <a:noFill/>
        </p:spPr>
        <p:txBody>
          <a:bodyPr wrap="square" rtlCol="0">
            <a:spAutoFit/>
          </a:bodyPr>
          <a:lstStyle/>
          <a:p>
            <a:r>
              <a:rPr lang="el-GR" sz="4000" noProof="0" dirty="0">
                <a:solidFill>
                  <a:srgbClr val="243C7C"/>
                </a:solidFill>
                <a:latin typeface="Bahnschrift Condensed" panose="020B0502040204020203" pitchFamily="34" charset="0"/>
              </a:rPr>
              <a:t>χώρες</a:t>
            </a:r>
            <a:r>
              <a:rPr lang="en-IE" sz="4000" dirty="0">
                <a:solidFill>
                  <a:srgbClr val="243C7C"/>
                </a:solidFill>
                <a:latin typeface="Bahnschrift Condensed" panose="020B0502040204020203" pitchFamily="34" charset="0"/>
              </a:rPr>
              <a:t> </a:t>
            </a:r>
          </a:p>
        </p:txBody>
      </p:sp>
    </p:spTree>
    <p:extLst>
      <p:ext uri="{BB962C8B-B14F-4D97-AF65-F5344CB8AC3E}">
        <p14:creationId xmlns:p14="http://schemas.microsoft.com/office/powerpoint/2010/main" val="383722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0" y="12547600"/>
            <a:ext cx="24479250" cy="120808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9"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10" name="eu fla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7" name="eu logo"/>
          <p:cNvSpPr txBox="1"/>
          <p:nvPr userDrawn="1"/>
        </p:nvSpPr>
        <p:spPr>
          <a:xfrm>
            <a:off x="639437" y="437459"/>
            <a:ext cx="2848830" cy="1938992"/>
          </a:xfrm>
          <a:prstGeom prst="rect">
            <a:avLst/>
          </a:prstGeom>
          <a:noFill/>
        </p:spPr>
        <p:txBody>
          <a:bodyPr wrap="square" rtlCol="0">
            <a:spAutoFit/>
          </a:bodyPr>
          <a:lstStyle/>
          <a:p>
            <a:r>
              <a:rPr lang="el-GR" sz="12000" noProof="0" dirty="0">
                <a:solidFill>
                  <a:schemeClr val="bg1"/>
                </a:solidFill>
                <a:latin typeface="Arial Black" panose="020B0A04020102020204" pitchFamily="34" charset="0"/>
              </a:rPr>
              <a:t>ΕΕ</a:t>
            </a:r>
          </a:p>
        </p:txBody>
      </p:sp>
    </p:spTree>
    <p:extLst>
      <p:ext uri="{BB962C8B-B14F-4D97-AF65-F5344CB8AC3E}">
        <p14:creationId xmlns:p14="http://schemas.microsoft.com/office/powerpoint/2010/main" val="401450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jpe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p:cNvSpPr>
            <a:spLocks noGrp="1"/>
          </p:cNvSpPr>
          <p:nvPr>
            <p:ph type="ctrTitle" idx="4294967295"/>
          </p:nvPr>
        </p:nvSpPr>
        <p:spPr>
          <a:xfrm>
            <a:off x="771515" y="4598469"/>
            <a:ext cx="9502037" cy="3232530"/>
          </a:xfrm>
          <a:prstGeom prst="rect">
            <a:avLst/>
          </a:prstGeom>
        </p:spPr>
        <p:txBody>
          <a:bodyPr>
            <a:noAutofit/>
          </a:bodyPr>
          <a:lstStyle/>
          <a:p>
            <a:r>
              <a:rPr lang="el-GR" sz="12000" dirty="0">
                <a:solidFill>
                  <a:schemeClr val="bg1"/>
                </a:solidFill>
                <a:latin typeface="Bahnschrift bold" panose="020B0502040204020203" pitchFamily="34" charset="0"/>
              </a:rPr>
              <a:t>Η Ευρωπαϊκή Ένωση</a:t>
            </a:r>
            <a:endParaRPr lang="en-150" sz="12000" dirty="0">
              <a:solidFill>
                <a:schemeClr val="bg1"/>
              </a:solidFill>
              <a:latin typeface="Bahnschrift bold" panose="020B0502040204020203" pitchFamily="34" charset="0"/>
            </a:endParaRPr>
          </a:p>
        </p:txBody>
      </p:sp>
      <p:sp>
        <p:nvSpPr>
          <p:cNvPr id="12" name="Υπότιτλος"/>
          <p:cNvSpPr txBox="1"/>
          <p:nvPr/>
        </p:nvSpPr>
        <p:spPr>
          <a:xfrm>
            <a:off x="771515" y="8512884"/>
            <a:ext cx="9502037" cy="2616101"/>
          </a:xfrm>
          <a:prstGeom prst="rect">
            <a:avLst/>
          </a:prstGeom>
          <a:noFill/>
          <a:ln>
            <a:noFill/>
          </a:ln>
        </p:spPr>
        <p:txBody>
          <a:bodyPr wrap="square" rtlCol="0">
            <a:spAutoFit/>
          </a:bodyPr>
          <a:lstStyle/>
          <a:p>
            <a:r>
              <a:rPr lang="el-GR" sz="8200" dirty="0">
                <a:solidFill>
                  <a:schemeClr val="bg1"/>
                </a:solidFill>
                <a:latin typeface="Bahnschrift Light" panose="020B0502040204020203" pitchFamily="34" charset="0"/>
              </a:rPr>
              <a:t>Ένας μοναδικός οργανισμός</a:t>
            </a:r>
          </a:p>
        </p:txBody>
      </p:sp>
      <p:sp>
        <p:nvSpPr>
          <p:cNvPr id="3" name="Δήλωση"/>
          <p:cNvSpPr>
            <a:spLocks noGrp="1"/>
          </p:cNvSpPr>
          <p:nvPr>
            <p:ph type="subTitle" idx="4294967295"/>
          </p:nvPr>
        </p:nvSpPr>
        <p:spPr>
          <a:xfrm>
            <a:off x="12239625" y="5794468"/>
            <a:ext cx="11694805" cy="2036531"/>
          </a:xfrm>
          <a:prstGeom prst="rect">
            <a:avLst/>
          </a:prstGeom>
        </p:spPr>
        <p:txBody>
          <a:bodyPr lIns="91440" tIns="45720" rIns="91440" bIns="45720" anchor="t">
            <a:noAutofit/>
          </a:bodyPr>
          <a:lstStyle/>
          <a:p>
            <a:pPr marL="0" indent="0">
              <a:lnSpc>
                <a:spcPct val="100000"/>
              </a:lnSpc>
              <a:buNone/>
            </a:pPr>
            <a:r>
              <a:rPr lang="el-GR" sz="4400" dirty="0">
                <a:solidFill>
                  <a:srgbClr val="F3CA57"/>
                </a:solidFill>
                <a:latin typeface="Bahnschrift SemiBold" panose="020B0502040204020203" pitchFamily="34" charset="0"/>
              </a:rPr>
              <a:t>«Η παγκόσμια ειρήνη δεν μπορεί να διατηρηθεί αν δεν αναληφθούν δημιουργικές προσπάθειες ανάλογες των κινδύνων που την απειλούν.»</a:t>
            </a:r>
            <a:endParaRPr lang="en-150" sz="4400" dirty="0">
              <a:solidFill>
                <a:srgbClr val="F3CA57"/>
              </a:solidFill>
              <a:latin typeface="Bahnschrift SemiBold" panose="020B0502040204020203" pitchFamily="34" charset="0"/>
            </a:endParaRPr>
          </a:p>
        </p:txBody>
      </p:sp>
      <p:sp>
        <p:nvSpPr>
          <p:cNvPr id="4" name="Πρόσωπο που έκανε τη δήλωση"/>
          <p:cNvSpPr/>
          <p:nvPr/>
        </p:nvSpPr>
        <p:spPr>
          <a:xfrm>
            <a:off x="20189494" y="8650311"/>
            <a:ext cx="3744936" cy="523220"/>
          </a:xfrm>
          <a:prstGeom prst="rect">
            <a:avLst/>
          </a:prstGeom>
        </p:spPr>
        <p:txBody>
          <a:bodyPr wrap="none">
            <a:spAutoFit/>
          </a:bodyPr>
          <a:lstStyle/>
          <a:p>
            <a:r>
              <a:rPr lang="en-US" sz="2800" dirty="0">
                <a:solidFill>
                  <a:srgbClr val="F3CA57"/>
                </a:solidFill>
                <a:latin typeface="Bahnschrift SemiBold" panose="020B0502040204020203" pitchFamily="34" charset="0"/>
              </a:rPr>
              <a:t>Robert Schuman, 1950</a:t>
            </a:r>
            <a:endParaRPr lang="en-150" sz="2800" dirty="0">
              <a:solidFill>
                <a:srgbClr val="F3CA57"/>
              </a:solidFill>
              <a:latin typeface="Bahnschrift SemiBold" panose="020B0502040204020203" pitchFamily="34" charset="0"/>
            </a:endParaRPr>
          </a:p>
        </p:txBody>
      </p:sp>
    </p:spTree>
    <p:extLst>
      <p:ext uri="{BB962C8B-B14F-4D97-AF65-F5344CB8AC3E}">
        <p14:creationId xmlns:p14="http://schemas.microsoft.com/office/powerpoint/2010/main" val="402482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
                                        <p:tgtEl>
                                          <p:spTgt spid="2"/>
                                        </p:tgtEl>
                                      </p:cBhvr>
                                    </p:animEffect>
                                  </p:childTnLst>
                                </p:cTn>
                              </p:par>
                            </p:childTnLst>
                          </p:cTn>
                        </p:par>
                        <p:par>
                          <p:cTn id="12" fill="hold">
                            <p:stCondLst>
                              <p:cond delay="8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anim calcmode="lin" valueType="num">
                                      <p:cBhvr>
                                        <p:cTn id="16" dur="300" fill="hold"/>
                                        <p:tgtEl>
                                          <p:spTgt spid="12"/>
                                        </p:tgtEl>
                                        <p:attrNameLst>
                                          <p:attrName>ppt_x</p:attrName>
                                        </p:attrNameLst>
                                      </p:cBhvr>
                                      <p:tavLst>
                                        <p:tav tm="0">
                                          <p:val>
                                            <p:strVal val="#ppt_x"/>
                                          </p:val>
                                        </p:tav>
                                        <p:tav tm="100000">
                                          <p:val>
                                            <p:strVal val="#ppt_x"/>
                                          </p:val>
                                        </p:tav>
                                      </p:tavLst>
                                    </p:anim>
                                    <p:anim calcmode="lin" valueType="num">
                                      <p:cBhvr>
                                        <p:cTn id="17" dur="3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1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
                                        <p:tgtEl>
                                          <p:spTgt spid="4"/>
                                        </p:tgtEl>
                                      </p:cBhvr>
                                    </p:animEffect>
                                    <p:anim calcmode="lin" valueType="num">
                                      <p:cBhvr>
                                        <p:cTn id="22" dur="300" fill="hold"/>
                                        <p:tgtEl>
                                          <p:spTgt spid="4"/>
                                        </p:tgtEl>
                                        <p:attrNameLst>
                                          <p:attrName>ppt_x</p:attrName>
                                        </p:attrNameLst>
                                      </p:cBhvr>
                                      <p:tavLst>
                                        <p:tav tm="0">
                                          <p:val>
                                            <p:strVal val="#ppt_x"/>
                                          </p:val>
                                        </p:tav>
                                        <p:tav tm="100000">
                                          <p:val>
                                            <p:strVal val="#ppt_x"/>
                                          </p:val>
                                        </p:tav>
                                      </p:tavLst>
                                    </p:anim>
                                    <p:anim calcmode="lin" valueType="num">
                                      <p:cBhvr>
                                        <p:cTn id="23"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build="p" advAuto="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5097463"/>
            <a:ext cx="20607338" cy="2998788"/>
          </a:xfrm>
          <a:prstGeom prst="rect">
            <a:avLst/>
          </a:prstGeom>
        </p:spPr>
        <p:txBody>
          <a:bodyPr>
            <a:noAutofit/>
          </a:bodyPr>
          <a:lstStyle/>
          <a:p>
            <a:pPr algn="l"/>
            <a:r>
              <a:rPr lang="el-GR" sz="8800" dirty="0">
                <a:solidFill>
                  <a:schemeClr val="bg1"/>
                </a:solidFill>
                <a:latin typeface="Bahnschrift bold" panose="020B0502040204020203" pitchFamily="34" charset="0"/>
              </a:rPr>
              <a:t>Η ευρωπαϊκή ολοκλήρωση το 1973: Δανία, Ιρλανδία και Ηνωμένο Βασίλειο</a:t>
            </a:r>
            <a:endParaRPr lang="en-150" sz="88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5C115564-BD89-85F8-6C3E-FCA38B80BF95}"/>
              </a:ext>
            </a:extLst>
          </p:cNvPr>
          <p:cNvSpPr txBox="1">
            <a:spLocks/>
          </p:cNvSpPr>
          <p:nvPr/>
        </p:nvSpPr>
        <p:spPr>
          <a:xfrm>
            <a:off x="518968" y="4682329"/>
            <a:ext cx="9207295"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22" name="Χρονολογία"/>
          <p:cNvSpPr txBox="1">
            <a:spLocks/>
          </p:cNvSpPr>
          <p:nvPr/>
        </p:nvSpPr>
        <p:spPr>
          <a:xfrm>
            <a:off x="486310" y="8070278"/>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1973</a:t>
            </a:r>
          </a:p>
        </p:txBody>
      </p:sp>
      <p:sp>
        <p:nvSpPr>
          <p:cNvPr id="25" name="Κείμενο"/>
          <p:cNvSpPr/>
          <p:nvPr/>
        </p:nvSpPr>
        <p:spPr>
          <a:xfrm>
            <a:off x="600735" y="9524141"/>
            <a:ext cx="9207295" cy="1384995"/>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1973</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Δανία</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Ιρλανδία</a:t>
            </a:r>
            <a:r>
              <a:rPr lang="el-GR" sz="2800" dirty="0">
                <a:solidFill>
                  <a:schemeClr val="bg1"/>
                </a:solidFill>
                <a:latin typeface="Bahnschrift" panose="020B0502040204020203" pitchFamily="34" charset="0"/>
              </a:rPr>
              <a:t> και το </a:t>
            </a:r>
            <a:r>
              <a:rPr lang="el-GR" sz="2800" b="1" dirty="0">
                <a:solidFill>
                  <a:schemeClr val="bg1"/>
                </a:solidFill>
                <a:latin typeface="Bahnschrift" panose="020B0502040204020203" pitchFamily="34" charset="0"/>
              </a:rPr>
              <a:t>Ηνωμένο Βασίλειο</a:t>
            </a:r>
            <a:r>
              <a:rPr lang="el-GR" sz="2800" dirty="0">
                <a:solidFill>
                  <a:schemeClr val="bg1"/>
                </a:solidFill>
                <a:latin typeface="Bahnschrift" panose="020B0502040204020203" pitchFamily="34" charset="0"/>
              </a:rPr>
              <a:t>* προσχώρησαν στην Κοινότητα.</a:t>
            </a:r>
          </a:p>
          <a:p>
            <a:endParaRPr lang="el-GR" sz="2800" dirty="0">
              <a:solidFill>
                <a:schemeClr val="bg1"/>
              </a:solidFill>
              <a:latin typeface="Bahnschrift" panose="020B0502040204020203" pitchFamily="34" charset="0"/>
            </a:endParaRPr>
          </a:p>
        </p:txBody>
      </p:sp>
      <p:sp>
        <p:nvSpPr>
          <p:cNvPr id="4" name="Σημείωση"/>
          <p:cNvSpPr/>
          <p:nvPr/>
        </p:nvSpPr>
        <p:spPr>
          <a:xfrm>
            <a:off x="622505" y="11525935"/>
            <a:ext cx="7633821" cy="369332"/>
          </a:xfrm>
          <a:prstGeom prst="rect">
            <a:avLst/>
          </a:prstGeom>
        </p:spPr>
        <p:txBody>
          <a:bodyPr wrap="none">
            <a:spAutoFit/>
          </a:bodyPr>
          <a:lstStyle/>
          <a:p>
            <a:r>
              <a:rPr lang="el-GR" dirty="0">
                <a:solidFill>
                  <a:schemeClr val="bg1"/>
                </a:solidFill>
                <a:latin typeface="Bahnschrift" panose="020B0502040204020203" pitchFamily="34" charset="0"/>
              </a:rPr>
              <a:t>* Το Ηνωμένο Βασίλειο αποχώρησε από την Ευρωπαϊκή Ένωση το 2020 </a:t>
            </a:r>
            <a:endParaRPr lang="en-150" dirty="0">
              <a:solidFill>
                <a:schemeClr val="bg1"/>
              </a:solidFill>
              <a:latin typeface="Bahnschrift" panose="020B0502040204020203" pitchFamily="34" charset="0"/>
            </a:endParaRPr>
          </a:p>
        </p:txBody>
      </p:sp>
      <p:pic>
        <p:nvPicPr>
          <p:cNvPr id="27" name="Εικόνα" descr="Χάρτης της Ευρώπης που δείχνει τα κράτη μέλη της Ευρωπαϊκής Ένωσης το 1973: Βέλγιο, Γερμανία, Γαλλία, Ιταλία, Λουξεμβούργο, Κάτω Χώρες, Δανία, Ιρλανδία και Ηνωμένο Βασίλειο."/>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86" y="-76981"/>
            <a:ext cx="24319088" cy="13679487"/>
          </a:xfrm>
          <a:prstGeom prst="rect">
            <a:avLst/>
          </a:prstGeom>
        </p:spPr>
      </p:pic>
    </p:spTree>
    <p:extLst>
      <p:ext uri="{BB962C8B-B14F-4D97-AF65-F5344CB8AC3E}">
        <p14:creationId xmlns:p14="http://schemas.microsoft.com/office/powerpoint/2010/main" val="7305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300"/>
                                        <p:tgtEl>
                                          <p:spTgt spid="22">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00" fill="hold"/>
                                        <p:tgtEl>
                                          <p:spTgt spid="25"/>
                                        </p:tgtEl>
                                        <p:attrNameLst>
                                          <p:attrName>ppt_x</p:attrName>
                                        </p:attrNameLst>
                                      </p:cBhvr>
                                      <p:tavLst>
                                        <p:tav tm="0">
                                          <p:val>
                                            <p:strVal val="#ppt_x"/>
                                          </p:val>
                                        </p:tav>
                                        <p:tav tm="100000">
                                          <p:val>
                                            <p:strVal val="#ppt_x"/>
                                          </p:val>
                                        </p:tav>
                                      </p:tavLst>
                                    </p:anim>
                                    <p:anim calcmode="lin" valueType="num">
                                      <p:cBhvr additive="base">
                                        <p:cTn id="12" dur="2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build="allAtOnce"/>
      <p:bldP spid="2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1547813" y="-5037138"/>
            <a:ext cx="26027063" cy="4577736"/>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1981: Η Ελλάδα προσχωρεί στην ΕΕ</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D2DD8F28-CB5A-7F4A-D178-93F1D3BF472C}"/>
              </a:ext>
            </a:extLst>
          </p:cNvPr>
          <p:cNvSpPr txBox="1">
            <a:spLocks/>
          </p:cNvSpPr>
          <p:nvPr/>
        </p:nvSpPr>
        <p:spPr>
          <a:xfrm>
            <a:off x="518968" y="4649672"/>
            <a:ext cx="8906385"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p>
        </p:txBody>
      </p:sp>
      <p:sp>
        <p:nvSpPr>
          <p:cNvPr id="28" name="Χρονολογία"/>
          <p:cNvSpPr txBox="1">
            <a:spLocks/>
          </p:cNvSpPr>
          <p:nvPr/>
        </p:nvSpPr>
        <p:spPr>
          <a:xfrm>
            <a:off x="508082" y="8026736"/>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1981</a:t>
            </a:r>
          </a:p>
        </p:txBody>
      </p:sp>
      <p:sp>
        <p:nvSpPr>
          <p:cNvPr id="29" name="Κείμενο"/>
          <p:cNvSpPr/>
          <p:nvPr/>
        </p:nvSpPr>
        <p:spPr>
          <a:xfrm>
            <a:off x="589850" y="9513256"/>
            <a:ext cx="9207295" cy="954107"/>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1981</a:t>
            </a:r>
            <a:r>
              <a:rPr lang="el-GR" sz="2800" dirty="0">
                <a:solidFill>
                  <a:schemeClr val="bg1"/>
                </a:solidFill>
                <a:latin typeface="Bahnschrift" panose="020B0502040204020203" pitchFamily="34" charset="0"/>
              </a:rPr>
              <a:t> η προσχώρηση της </a:t>
            </a:r>
            <a:r>
              <a:rPr lang="el-GR" sz="2800" b="1" dirty="0">
                <a:solidFill>
                  <a:schemeClr val="bg1"/>
                </a:solidFill>
                <a:latin typeface="Bahnschrift" panose="020B0502040204020203" pitchFamily="34" charset="0"/>
              </a:rPr>
              <a:t>Ελλάδας</a:t>
            </a:r>
            <a:r>
              <a:rPr lang="el-GR" sz="2800" dirty="0">
                <a:solidFill>
                  <a:schemeClr val="bg1"/>
                </a:solidFill>
                <a:latin typeface="Bahnschrift" panose="020B0502040204020203" pitchFamily="34" charset="0"/>
              </a:rPr>
              <a:t> συνέβαλε στην εδραίωση της δημοκρατίας στη χώρα.</a:t>
            </a:r>
            <a:endParaRPr lang="en-150" sz="2800" dirty="0">
              <a:solidFill>
                <a:schemeClr val="bg1"/>
              </a:solidFill>
              <a:latin typeface="Bahnschrift" panose="020B0502040204020203" pitchFamily="34" charset="0"/>
            </a:endParaRPr>
          </a:p>
        </p:txBody>
      </p:sp>
      <p:pic>
        <p:nvPicPr>
          <p:cNvPr id="30" name="Εικόνα" descr="Χάρτης της Ευρώπης που δείχνει τα κράτη μέλη της Ευρωπαϊκής Ένωσης το 1981: Βέλγιο, Γερμανία, Γαλλία, Ιταλία, Λουξεμβούργο, Κάτω Χώρες, Δανία, Ιρλανδία, Ηνωμένο Βασίλειο και Ελλάδα."/>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70" y="-81490"/>
            <a:ext cx="24319088" cy="13679487"/>
          </a:xfrm>
          <a:prstGeom prst="rect">
            <a:avLst/>
          </a:prstGeom>
        </p:spPr>
      </p:pic>
    </p:spTree>
    <p:extLst>
      <p:ext uri="{BB962C8B-B14F-4D97-AF65-F5344CB8AC3E}">
        <p14:creationId xmlns:p14="http://schemas.microsoft.com/office/powerpoint/2010/main" val="34664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300"/>
                                        <p:tgtEl>
                                          <p:spTgt spid="28">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00" fill="hold"/>
                                        <p:tgtEl>
                                          <p:spTgt spid="29"/>
                                        </p:tgtEl>
                                        <p:attrNameLst>
                                          <p:attrName>ppt_x</p:attrName>
                                        </p:attrNameLst>
                                      </p:cBhvr>
                                      <p:tavLst>
                                        <p:tav tm="0">
                                          <p:val>
                                            <p:strVal val="#ppt_x"/>
                                          </p:val>
                                        </p:tav>
                                        <p:tav tm="100000">
                                          <p:val>
                                            <p:strVal val="#ppt_x"/>
                                          </p:val>
                                        </p:tav>
                                      </p:tavLst>
                                    </p:anim>
                                    <p:anim calcmode="lin" valueType="num">
                                      <p:cBhvr additive="base">
                                        <p:cTn id="12" dur="2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build="allAtOnce"/>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160338" y="-5422900"/>
            <a:ext cx="24318912" cy="3000375"/>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1986: Ισπανία και Πορτογαλία</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8C521C3C-630A-317B-BF92-D4CEBDF0ACFF}"/>
              </a:ext>
            </a:extLst>
          </p:cNvPr>
          <p:cNvSpPr txBox="1">
            <a:spLocks/>
          </p:cNvSpPr>
          <p:nvPr/>
        </p:nvSpPr>
        <p:spPr>
          <a:xfrm>
            <a:off x="518969" y="4649672"/>
            <a:ext cx="9207294"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32" name="Χρονολογία"/>
          <p:cNvSpPr txBox="1">
            <a:spLocks/>
          </p:cNvSpPr>
          <p:nvPr/>
        </p:nvSpPr>
        <p:spPr>
          <a:xfrm>
            <a:off x="497197" y="8015851"/>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1986</a:t>
            </a:r>
          </a:p>
        </p:txBody>
      </p:sp>
      <p:sp>
        <p:nvSpPr>
          <p:cNvPr id="33" name="Κείμενο"/>
          <p:cNvSpPr/>
          <p:nvPr/>
        </p:nvSpPr>
        <p:spPr>
          <a:xfrm>
            <a:off x="578965" y="9535028"/>
            <a:ext cx="9207295" cy="1384995"/>
          </a:xfrm>
          <a:prstGeom prst="rect">
            <a:avLst/>
          </a:prstGeom>
        </p:spPr>
        <p:txBody>
          <a:bodyPr wrap="square">
            <a:spAutoFit/>
          </a:bodyPr>
          <a:lstStyle/>
          <a:p>
            <a:r>
              <a:rPr lang="el-GR" sz="2800" dirty="0">
                <a:solidFill>
                  <a:schemeClr val="bg1"/>
                </a:solidFill>
                <a:latin typeface="Bahnschrift" panose="020B0502040204020203" pitchFamily="34" charset="0"/>
              </a:rPr>
              <a:t>Με την προσχώρηση της </a:t>
            </a:r>
            <a:r>
              <a:rPr lang="el-GR" sz="2800" b="1" dirty="0">
                <a:solidFill>
                  <a:schemeClr val="bg1"/>
                </a:solidFill>
                <a:latin typeface="Bahnschrift" panose="020B0502040204020203" pitchFamily="34" charset="0"/>
              </a:rPr>
              <a:t>Ισπανίας</a:t>
            </a:r>
            <a:r>
              <a:rPr lang="el-GR" sz="2800" dirty="0">
                <a:solidFill>
                  <a:schemeClr val="bg1"/>
                </a:solidFill>
                <a:latin typeface="Bahnschrift" panose="020B0502040204020203" pitchFamily="34" charset="0"/>
              </a:rPr>
              <a:t> και της </a:t>
            </a:r>
            <a:r>
              <a:rPr lang="el-GR" sz="2800" b="1" dirty="0">
                <a:solidFill>
                  <a:schemeClr val="bg1"/>
                </a:solidFill>
                <a:latin typeface="Bahnschrift" panose="020B0502040204020203" pitchFamily="34" charset="0"/>
              </a:rPr>
              <a:t>Πορτογαλίας το 1986</a:t>
            </a:r>
            <a:r>
              <a:rPr lang="el-GR" sz="2800" dirty="0">
                <a:solidFill>
                  <a:schemeClr val="bg1"/>
                </a:solidFill>
                <a:latin typeface="Bahnschrift" panose="020B0502040204020203" pitchFamily="34" charset="0"/>
              </a:rPr>
              <a:t>, η ΕΕ —που ακόμα ονομαζόταν Ευρωπαϊκή Κοινότητα— επεκτάθηκε προς τα νότια.</a:t>
            </a:r>
            <a:endParaRPr lang="en-150" sz="2800" dirty="0">
              <a:solidFill>
                <a:schemeClr val="bg1"/>
              </a:solidFill>
              <a:latin typeface="Bahnschrift" panose="020B0502040204020203" pitchFamily="34" charset="0"/>
            </a:endParaRPr>
          </a:p>
        </p:txBody>
      </p:sp>
      <p:pic>
        <p:nvPicPr>
          <p:cNvPr id="34" name="Εικόνα" descr="Χάρτης της Ευρώπης που δείχνει τα κράτη μέλη της Ευρωπαϊκής Ένωσης το 1986: Βέλγιο, Γερμανία, Γαλλία, Ιταλία, Λουξεμβούργο, Κάτω Χώρες, Δανία, Ιρλανδία, Ηνωμένο Βασίλειο, Ελλάδα, Ισπανία και Πορτογαλία."/>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084" y="-79706"/>
            <a:ext cx="24319088" cy="13679487"/>
          </a:xfrm>
          <a:prstGeom prst="rect">
            <a:avLst/>
          </a:prstGeom>
        </p:spPr>
      </p:pic>
    </p:spTree>
    <p:extLst>
      <p:ext uri="{BB962C8B-B14F-4D97-AF65-F5344CB8AC3E}">
        <p14:creationId xmlns:p14="http://schemas.microsoft.com/office/powerpoint/2010/main" val="284475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300"/>
                                        <p:tgtEl>
                                          <p:spTgt spid="32">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200" fill="hold"/>
                                        <p:tgtEl>
                                          <p:spTgt spid="33"/>
                                        </p:tgtEl>
                                        <p:attrNameLst>
                                          <p:attrName>ppt_x</p:attrName>
                                        </p:attrNameLst>
                                      </p:cBhvr>
                                      <p:tavLst>
                                        <p:tav tm="0">
                                          <p:val>
                                            <p:strVal val="#ppt_x"/>
                                          </p:val>
                                        </p:tav>
                                        <p:tav tm="100000">
                                          <p:val>
                                            <p:strVal val="#ppt_x"/>
                                          </p:val>
                                        </p:tav>
                                      </p:tavLst>
                                    </p:anim>
                                    <p:anim calcmode="lin" valueType="num">
                                      <p:cBhvr additive="base">
                                        <p:cTn id="12" dur="2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build="allAtOnce"/>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138113" y="-4813300"/>
            <a:ext cx="24341137" cy="2999152"/>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1995: Αυστρία, Σουηδία και Φινλανδία.</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CA58966D-AA2A-67AE-64CB-872896582152}"/>
              </a:ext>
            </a:extLst>
          </p:cNvPr>
          <p:cNvSpPr txBox="1">
            <a:spLocks/>
          </p:cNvSpPr>
          <p:nvPr/>
        </p:nvSpPr>
        <p:spPr>
          <a:xfrm>
            <a:off x="518968" y="4649672"/>
            <a:ext cx="8929832"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35" name="Χρονολογία"/>
          <p:cNvSpPr txBox="1">
            <a:spLocks/>
          </p:cNvSpPr>
          <p:nvPr/>
        </p:nvSpPr>
        <p:spPr>
          <a:xfrm>
            <a:off x="486312" y="8004966"/>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1995</a:t>
            </a:r>
          </a:p>
        </p:txBody>
      </p:sp>
      <p:sp>
        <p:nvSpPr>
          <p:cNvPr id="36" name="Κείμενο"/>
          <p:cNvSpPr/>
          <p:nvPr/>
        </p:nvSpPr>
        <p:spPr>
          <a:xfrm>
            <a:off x="568080" y="9524143"/>
            <a:ext cx="9207295" cy="954107"/>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1995</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Αυστρία</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Φινλανδία</a:t>
            </a:r>
            <a:r>
              <a:rPr lang="el-GR" sz="2800" dirty="0">
                <a:solidFill>
                  <a:schemeClr val="bg1"/>
                </a:solidFill>
                <a:latin typeface="Bahnschrift" panose="020B0502040204020203" pitchFamily="34" charset="0"/>
              </a:rPr>
              <a:t> και η </a:t>
            </a:r>
            <a:r>
              <a:rPr lang="el-GR" sz="2800" b="1" dirty="0">
                <a:solidFill>
                  <a:schemeClr val="bg1"/>
                </a:solidFill>
                <a:latin typeface="Bahnschrift" panose="020B0502040204020203" pitchFamily="34" charset="0"/>
              </a:rPr>
              <a:t>Σουηδία</a:t>
            </a:r>
            <a:r>
              <a:rPr lang="el-GR" sz="2800" dirty="0">
                <a:solidFill>
                  <a:schemeClr val="bg1"/>
                </a:solidFill>
                <a:latin typeface="Bahnschrift" panose="020B0502040204020203" pitchFamily="34" charset="0"/>
              </a:rPr>
              <a:t> προσχώρησαν στην Ευρωπαϊκή Ένωση. </a:t>
            </a:r>
            <a:endParaRPr lang="en-150" sz="2800" dirty="0">
              <a:solidFill>
                <a:schemeClr val="bg1"/>
              </a:solidFill>
              <a:latin typeface="Bahnschrift" panose="020B0502040204020203" pitchFamily="34" charset="0"/>
            </a:endParaRPr>
          </a:p>
        </p:txBody>
      </p:sp>
      <p:pic>
        <p:nvPicPr>
          <p:cNvPr id="37" name="Εικόνα"/>
          <p:cNvPicPr>
            <a:picLocks noChangeAspect="1"/>
          </p:cNvPicPr>
          <p:nvPr/>
        </p:nvPicPr>
        <p:blipFill>
          <a:blip r:embed="rId3">
            <a:extLst>
              <a:ext uri="{28A0092B-C50C-407E-A947-70E740481C1C}">
                <a14:useLocalDpi xmlns:a14="http://schemas.microsoft.com/office/drawing/2010/main" val="0"/>
              </a:ext>
            </a:extLst>
          </a:blip>
          <a:srcRect/>
          <a:stretch/>
        </p:blipFill>
        <p:spPr>
          <a:xfrm>
            <a:off x="2584511" y="-81118"/>
            <a:ext cx="24319088" cy="13679487"/>
          </a:xfrm>
          <a:prstGeom prst="rect">
            <a:avLst/>
          </a:prstGeom>
        </p:spPr>
      </p:pic>
    </p:spTree>
    <p:extLst>
      <p:ext uri="{BB962C8B-B14F-4D97-AF65-F5344CB8AC3E}">
        <p14:creationId xmlns:p14="http://schemas.microsoft.com/office/powerpoint/2010/main" val="38147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300"/>
                                        <p:tgtEl>
                                          <p:spTgt spid="35">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 fill="hold"/>
                                        <p:tgtEl>
                                          <p:spTgt spid="36"/>
                                        </p:tgtEl>
                                        <p:attrNameLst>
                                          <p:attrName>ppt_x</p:attrName>
                                        </p:attrNameLst>
                                      </p:cBhvr>
                                      <p:tavLst>
                                        <p:tav tm="0">
                                          <p:val>
                                            <p:strVal val="#ppt_x"/>
                                          </p:val>
                                        </p:tav>
                                        <p:tav tm="100000">
                                          <p:val>
                                            <p:strVal val="#ppt_x"/>
                                          </p:val>
                                        </p:tav>
                                      </p:tavLst>
                                    </p:anim>
                                    <p:anim calcmode="lin" valueType="num">
                                      <p:cBhvr additive="base">
                                        <p:cTn id="12" dur="2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build="allAtOnce"/>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6908800"/>
            <a:ext cx="24457025" cy="5068887"/>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2004: 10 χώρες προσχωρούν στην Ευρωπαϊκή Ένωση</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E06BD6AB-6B0D-5044-CECB-11A76E19451F}"/>
              </a:ext>
            </a:extLst>
          </p:cNvPr>
          <p:cNvSpPr txBox="1">
            <a:spLocks/>
          </p:cNvSpPr>
          <p:nvPr/>
        </p:nvSpPr>
        <p:spPr>
          <a:xfrm>
            <a:off x="518968" y="4682329"/>
            <a:ext cx="9207295"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38" name="Χρονολογία"/>
          <p:cNvSpPr txBox="1">
            <a:spLocks/>
          </p:cNvSpPr>
          <p:nvPr/>
        </p:nvSpPr>
        <p:spPr>
          <a:xfrm>
            <a:off x="508084" y="8026738"/>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2004</a:t>
            </a:r>
          </a:p>
        </p:txBody>
      </p:sp>
      <p:sp>
        <p:nvSpPr>
          <p:cNvPr id="39" name="Κείμενο"/>
          <p:cNvSpPr/>
          <p:nvPr/>
        </p:nvSpPr>
        <p:spPr>
          <a:xfrm>
            <a:off x="557195" y="9513258"/>
            <a:ext cx="9207295" cy="1384995"/>
          </a:xfrm>
          <a:prstGeom prst="rect">
            <a:avLst/>
          </a:prstGeom>
        </p:spPr>
        <p:txBody>
          <a:bodyPr wrap="square">
            <a:spAutoFit/>
          </a:bodyPr>
          <a:lstStyle/>
          <a:p>
            <a:r>
              <a:rPr lang="el-GR" sz="2800" dirty="0">
                <a:solidFill>
                  <a:schemeClr val="bg1"/>
                </a:solidFill>
                <a:latin typeface="Bahnschrift" panose="020B0502040204020203" pitchFamily="34" charset="0"/>
              </a:rPr>
              <a:t>Η διεύρυνση του </a:t>
            </a:r>
            <a:r>
              <a:rPr lang="el-GR" sz="2800" b="1" dirty="0">
                <a:solidFill>
                  <a:schemeClr val="bg1"/>
                </a:solidFill>
                <a:latin typeface="Bahnschrift" panose="020B0502040204020203" pitchFamily="34" charset="0"/>
              </a:rPr>
              <a:t>2004</a:t>
            </a:r>
            <a:r>
              <a:rPr lang="el-GR" sz="2800" dirty="0">
                <a:solidFill>
                  <a:schemeClr val="bg1"/>
                </a:solidFill>
                <a:latin typeface="Bahnschrift" panose="020B0502040204020203" pitchFamily="34" charset="0"/>
              </a:rPr>
              <a:t> </a:t>
            </a:r>
            <a:r>
              <a:rPr lang="el-GR" sz="2800" dirty="0" err="1">
                <a:solidFill>
                  <a:schemeClr val="bg1"/>
                </a:solidFill>
                <a:latin typeface="Bahnschrift" panose="020B0502040204020203" pitchFamily="34" charset="0"/>
              </a:rPr>
              <a:t>επανένωσε</a:t>
            </a:r>
            <a:r>
              <a:rPr lang="el-GR" sz="2800" dirty="0">
                <a:solidFill>
                  <a:schemeClr val="bg1"/>
                </a:solidFill>
                <a:latin typeface="Bahnschrift" panose="020B0502040204020203" pitchFamily="34" charset="0"/>
              </a:rPr>
              <a:t> την ήπειρο μετά την πτώση του Τείχους του Βερολίνου και την κατάρρευση της Σοβιετικής Ένωσης. </a:t>
            </a:r>
            <a:endParaRPr lang="en-150" sz="2800" dirty="0">
              <a:solidFill>
                <a:schemeClr val="bg1"/>
              </a:solidFill>
              <a:latin typeface="Bahnschrift" panose="020B0502040204020203" pitchFamily="34" charset="0"/>
            </a:endParaRPr>
          </a:p>
        </p:txBody>
      </p:sp>
      <p:pic>
        <p:nvPicPr>
          <p:cNvPr id="40" name="Εικόνα"/>
          <p:cNvPicPr>
            <a:picLocks noChangeAspect="1"/>
          </p:cNvPicPr>
          <p:nvPr/>
        </p:nvPicPr>
        <p:blipFill>
          <a:blip r:embed="rId3">
            <a:extLst>
              <a:ext uri="{28A0092B-C50C-407E-A947-70E740481C1C}">
                <a14:useLocalDpi xmlns:a14="http://schemas.microsoft.com/office/drawing/2010/main" val="0"/>
              </a:ext>
            </a:extLst>
          </a:blip>
          <a:srcRect/>
          <a:stretch/>
        </p:blipFill>
        <p:spPr>
          <a:xfrm>
            <a:off x="2584836" y="-79331"/>
            <a:ext cx="24319088" cy="13679487"/>
          </a:xfrm>
          <a:prstGeom prst="rect">
            <a:avLst/>
          </a:prstGeom>
        </p:spPr>
      </p:pic>
    </p:spTree>
    <p:extLst>
      <p:ext uri="{BB962C8B-B14F-4D97-AF65-F5344CB8AC3E}">
        <p14:creationId xmlns:p14="http://schemas.microsoft.com/office/powerpoint/2010/main" val="16297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300"/>
                                        <p:tgtEl>
                                          <p:spTgt spid="38">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 fill="hold"/>
                                        <p:tgtEl>
                                          <p:spTgt spid="39"/>
                                        </p:tgtEl>
                                        <p:attrNameLst>
                                          <p:attrName>ppt_x</p:attrName>
                                        </p:attrNameLst>
                                      </p:cBhvr>
                                      <p:tavLst>
                                        <p:tav tm="0">
                                          <p:val>
                                            <p:strVal val="#ppt_x"/>
                                          </p:val>
                                        </p:tav>
                                        <p:tav tm="100000">
                                          <p:val>
                                            <p:strVal val="#ppt_x"/>
                                          </p:val>
                                        </p:tav>
                                      </p:tavLst>
                                    </p:anim>
                                    <p:anim calcmode="lin" valueType="num">
                                      <p:cBhvr additive="base">
                                        <p:cTn id="12" dur="2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build="allAtOnce"/>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Υπότιτλος"/>
          <p:cNvSpPr>
            <a:spLocks noGrp="1"/>
          </p:cNvSpPr>
          <p:nvPr>
            <p:ph type="ctrTitle" idx="4294967295"/>
          </p:nvPr>
        </p:nvSpPr>
        <p:spPr>
          <a:xfrm>
            <a:off x="0" y="-7010400"/>
            <a:ext cx="24479250" cy="4486887"/>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2007: Βουλγαρία και Ρουμανία</a:t>
            </a:r>
            <a:endParaRPr lang="en-150" sz="12000" dirty="0">
              <a:solidFill>
                <a:schemeClr val="bg1"/>
              </a:solidFill>
              <a:latin typeface="Bahnschrift bold" panose="020B0502040204020203" pitchFamily="34" charset="0"/>
            </a:endParaRPr>
          </a:p>
        </p:txBody>
      </p:sp>
      <p:sp>
        <p:nvSpPr>
          <p:cNvPr id="7" name="Τίτλος">
            <a:extLst>
              <a:ext uri="{FF2B5EF4-FFF2-40B4-BE49-F238E27FC236}">
                <a16:creationId xmlns:a16="http://schemas.microsoft.com/office/drawing/2014/main" id="{C7DE3D9B-5C22-1E33-B3D2-8C014BDF9022}"/>
              </a:ext>
            </a:extLst>
          </p:cNvPr>
          <p:cNvSpPr txBox="1">
            <a:spLocks/>
          </p:cNvSpPr>
          <p:nvPr/>
        </p:nvSpPr>
        <p:spPr>
          <a:xfrm>
            <a:off x="518969" y="4649672"/>
            <a:ext cx="885363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p>
        </p:txBody>
      </p:sp>
      <p:sp>
        <p:nvSpPr>
          <p:cNvPr id="41" name="Χρονολογία"/>
          <p:cNvSpPr txBox="1">
            <a:spLocks/>
          </p:cNvSpPr>
          <p:nvPr/>
        </p:nvSpPr>
        <p:spPr>
          <a:xfrm>
            <a:off x="529856" y="8015853"/>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2007</a:t>
            </a:r>
          </a:p>
        </p:txBody>
      </p:sp>
      <p:sp>
        <p:nvSpPr>
          <p:cNvPr id="42" name="Κείμενο"/>
          <p:cNvSpPr/>
          <p:nvPr/>
        </p:nvSpPr>
        <p:spPr>
          <a:xfrm>
            <a:off x="546310" y="9535030"/>
            <a:ext cx="9207295" cy="523220"/>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2007</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Βουλγαρία</a:t>
            </a:r>
            <a:r>
              <a:rPr lang="el-GR" sz="2800" dirty="0">
                <a:solidFill>
                  <a:schemeClr val="bg1"/>
                </a:solidFill>
                <a:latin typeface="Bahnschrift" panose="020B0502040204020203" pitchFamily="34" charset="0"/>
              </a:rPr>
              <a:t> και η </a:t>
            </a:r>
            <a:r>
              <a:rPr lang="el-GR" sz="2800" b="1" dirty="0">
                <a:solidFill>
                  <a:schemeClr val="bg1"/>
                </a:solidFill>
                <a:latin typeface="Bahnschrift" panose="020B0502040204020203" pitchFamily="34" charset="0"/>
              </a:rPr>
              <a:t>Ρουμανία</a:t>
            </a:r>
            <a:r>
              <a:rPr lang="el-GR" sz="2800" dirty="0">
                <a:solidFill>
                  <a:schemeClr val="bg1"/>
                </a:solidFill>
                <a:latin typeface="Bahnschrift" panose="020B0502040204020203" pitchFamily="34" charset="0"/>
              </a:rPr>
              <a:t> έγιναν κράτη μέλη.</a:t>
            </a:r>
            <a:endParaRPr lang="en-150" sz="2800" dirty="0">
              <a:solidFill>
                <a:schemeClr val="bg1"/>
              </a:solidFill>
              <a:latin typeface="Bahnschrift" panose="020B0502040204020203" pitchFamily="34" charset="0"/>
            </a:endParaRPr>
          </a:p>
        </p:txBody>
      </p:sp>
      <p:pic>
        <p:nvPicPr>
          <p:cNvPr id="43" name="Εικόνα"/>
          <p:cNvPicPr>
            <a:picLocks noChangeAspect="1"/>
          </p:cNvPicPr>
          <p:nvPr/>
        </p:nvPicPr>
        <p:blipFill>
          <a:blip r:embed="rId3">
            <a:extLst>
              <a:ext uri="{28A0092B-C50C-407E-A947-70E740481C1C}">
                <a14:useLocalDpi xmlns:a14="http://schemas.microsoft.com/office/drawing/2010/main" val="0"/>
              </a:ext>
            </a:extLst>
          </a:blip>
          <a:srcRect/>
          <a:stretch/>
        </p:blipFill>
        <p:spPr>
          <a:xfrm>
            <a:off x="2582886" y="-81017"/>
            <a:ext cx="24319088" cy="13679487"/>
          </a:xfrm>
          <a:prstGeom prst="rect">
            <a:avLst/>
          </a:prstGeom>
        </p:spPr>
      </p:pic>
    </p:spTree>
    <p:extLst>
      <p:ext uri="{BB962C8B-B14F-4D97-AF65-F5344CB8AC3E}">
        <p14:creationId xmlns:p14="http://schemas.microsoft.com/office/powerpoint/2010/main" val="19192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arn(inVertical)">
                                      <p:cBhvr>
                                        <p:cTn id="7" dur="300"/>
                                        <p:tgtEl>
                                          <p:spTgt spid="41">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200" fill="hold"/>
                                        <p:tgtEl>
                                          <p:spTgt spid="42"/>
                                        </p:tgtEl>
                                        <p:attrNameLst>
                                          <p:attrName>ppt_x</p:attrName>
                                        </p:attrNameLst>
                                      </p:cBhvr>
                                      <p:tavLst>
                                        <p:tav tm="0">
                                          <p:val>
                                            <p:strVal val="#ppt_x"/>
                                          </p:val>
                                        </p:tav>
                                        <p:tav tm="100000">
                                          <p:val>
                                            <p:strVal val="#ppt_x"/>
                                          </p:val>
                                        </p:tav>
                                      </p:tavLst>
                                    </p:anim>
                                    <p:anim calcmode="lin" valueType="num">
                                      <p:cBhvr additive="base">
                                        <p:cTn id="12" dur="2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build="allAtOnce"/>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5994400"/>
            <a:ext cx="24479250" cy="4070350"/>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2013: Η Κροατία προσχωρεί στην ΕΕ</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C459A95A-48C6-A64C-FB33-3334ED465080}"/>
              </a:ext>
            </a:extLst>
          </p:cNvPr>
          <p:cNvSpPr txBox="1">
            <a:spLocks/>
          </p:cNvSpPr>
          <p:nvPr/>
        </p:nvSpPr>
        <p:spPr>
          <a:xfrm>
            <a:off x="518968" y="4649672"/>
            <a:ext cx="976502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44" name="Χρονολογία"/>
          <p:cNvSpPr txBox="1">
            <a:spLocks/>
          </p:cNvSpPr>
          <p:nvPr/>
        </p:nvSpPr>
        <p:spPr>
          <a:xfrm>
            <a:off x="518971" y="8004968"/>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2013</a:t>
            </a:r>
          </a:p>
        </p:txBody>
      </p:sp>
      <p:sp>
        <p:nvSpPr>
          <p:cNvPr id="45" name="Κείμενο"/>
          <p:cNvSpPr/>
          <p:nvPr/>
        </p:nvSpPr>
        <p:spPr>
          <a:xfrm>
            <a:off x="535425" y="9497251"/>
            <a:ext cx="9765022" cy="954107"/>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2013</a:t>
            </a:r>
            <a:r>
              <a:rPr lang="el-GR" sz="2800" dirty="0">
                <a:solidFill>
                  <a:schemeClr val="bg1"/>
                </a:solidFill>
                <a:latin typeface="Bahnschrift" panose="020B0502040204020203" pitchFamily="34" charset="0"/>
              </a:rPr>
              <a:t> η </a:t>
            </a:r>
            <a:r>
              <a:rPr lang="el-GR" sz="2800" b="1" dirty="0">
                <a:solidFill>
                  <a:schemeClr val="bg1"/>
                </a:solidFill>
                <a:latin typeface="Bahnschrift" panose="020B0502040204020203" pitchFamily="34" charset="0"/>
              </a:rPr>
              <a:t>Κροατία</a:t>
            </a:r>
            <a:r>
              <a:rPr lang="el-GR" sz="2800" dirty="0">
                <a:solidFill>
                  <a:schemeClr val="bg1"/>
                </a:solidFill>
                <a:latin typeface="Bahnschrift" panose="020B0502040204020203" pitchFamily="34" charset="0"/>
              </a:rPr>
              <a:t> έγινε η τελευταία χώρα που προσχώρησε στην Ένωση.</a:t>
            </a:r>
            <a:endParaRPr lang="en-150" sz="2800" dirty="0">
              <a:solidFill>
                <a:schemeClr val="bg1"/>
              </a:solidFill>
              <a:latin typeface="Bahnschrift" panose="020B0502040204020203" pitchFamily="34" charset="0"/>
            </a:endParaRPr>
          </a:p>
        </p:txBody>
      </p:sp>
      <p:pic>
        <p:nvPicPr>
          <p:cNvPr id="46" name="Εικόνα"/>
          <p:cNvPicPr>
            <a:picLocks noChangeAspect="1"/>
          </p:cNvPicPr>
          <p:nvPr/>
        </p:nvPicPr>
        <p:blipFill>
          <a:blip r:embed="rId3">
            <a:extLst>
              <a:ext uri="{28A0092B-C50C-407E-A947-70E740481C1C}">
                <a14:useLocalDpi xmlns:a14="http://schemas.microsoft.com/office/drawing/2010/main" val="0"/>
              </a:ext>
            </a:extLst>
          </a:blip>
          <a:srcRect/>
          <a:stretch/>
        </p:blipFill>
        <p:spPr>
          <a:xfrm>
            <a:off x="2582002" y="-82197"/>
            <a:ext cx="24319088" cy="13679487"/>
          </a:xfrm>
          <a:prstGeom prst="rect">
            <a:avLst/>
          </a:prstGeom>
        </p:spPr>
      </p:pic>
    </p:spTree>
    <p:extLst>
      <p:ext uri="{BB962C8B-B14F-4D97-AF65-F5344CB8AC3E}">
        <p14:creationId xmlns:p14="http://schemas.microsoft.com/office/powerpoint/2010/main" val="165977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300"/>
                                        <p:tgtEl>
                                          <p:spTgt spid="44">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200" fill="hold"/>
                                        <p:tgtEl>
                                          <p:spTgt spid="45"/>
                                        </p:tgtEl>
                                        <p:attrNameLst>
                                          <p:attrName>ppt_x</p:attrName>
                                        </p:attrNameLst>
                                      </p:cBhvr>
                                      <p:tavLst>
                                        <p:tav tm="0">
                                          <p:val>
                                            <p:strVal val="#ppt_x"/>
                                          </p:val>
                                        </p:tav>
                                        <p:tav tm="100000">
                                          <p:val>
                                            <p:strVal val="#ppt_x"/>
                                          </p:val>
                                        </p:tav>
                                      </p:tavLst>
                                    </p:anim>
                                    <p:anim calcmode="lin" valueType="num">
                                      <p:cBhvr additive="base">
                                        <p:cTn id="12" dur="2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διαφάνειας">
            <a:extLst>
              <a:ext uri="{FF2B5EF4-FFF2-40B4-BE49-F238E27FC236}">
                <a16:creationId xmlns:a16="http://schemas.microsoft.com/office/drawing/2014/main" id="{C7FA6861-0506-1BAA-A052-94E535080F0E}"/>
              </a:ext>
            </a:extLst>
          </p:cNvPr>
          <p:cNvSpPr>
            <a:spLocks noGrp="1"/>
          </p:cNvSpPr>
          <p:nvPr>
            <p:ph type="ctrTitle" idx="4294967295"/>
          </p:nvPr>
        </p:nvSpPr>
        <p:spPr>
          <a:xfrm>
            <a:off x="0" y="-4762500"/>
            <a:ext cx="18361025" cy="2214562"/>
          </a:xfrm>
          <a:prstGeom prst="rect">
            <a:avLst/>
          </a:prstGeom>
        </p:spPr>
        <p:txBody>
          <a:bodyPr vert="horz" lIns="91440" tIns="45720" rIns="91440" bIns="45720" rtlCol="0" anchor="b">
            <a:normAutofit/>
          </a:bodyPr>
          <a:lstStyle/>
          <a:p>
            <a:r>
              <a:rPr lang="el-GR" dirty="0"/>
              <a:t>Το ευρώ και η ζώνη του ευρώ</a:t>
            </a:r>
            <a:endParaRPr lang="en-150" dirty="0"/>
          </a:p>
        </p:txBody>
      </p:sp>
      <p:sp>
        <p:nvSpPr>
          <p:cNvPr id="47" name="Τίτλος"/>
          <p:cNvSpPr txBox="1">
            <a:spLocks/>
          </p:cNvSpPr>
          <p:nvPr/>
        </p:nvSpPr>
        <p:spPr>
          <a:xfrm>
            <a:off x="547784" y="4255986"/>
            <a:ext cx="7976194" cy="4695276"/>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Το ευρώ και η ζώνη του ευρώ</a:t>
            </a:r>
            <a:endParaRPr lang="en-150" sz="12000" dirty="0">
              <a:solidFill>
                <a:schemeClr val="bg1"/>
              </a:solidFill>
              <a:latin typeface="Bahnschrift bold" panose="020B0502040204020203" pitchFamily="34" charset="0"/>
            </a:endParaRPr>
          </a:p>
        </p:txBody>
      </p:sp>
      <p:sp>
        <p:nvSpPr>
          <p:cNvPr id="48" name="Κείμενο"/>
          <p:cNvSpPr/>
          <p:nvPr/>
        </p:nvSpPr>
        <p:spPr>
          <a:xfrm>
            <a:off x="526461" y="9470991"/>
            <a:ext cx="9773986" cy="1384995"/>
          </a:xfrm>
          <a:prstGeom prst="rect">
            <a:avLst/>
          </a:prstGeom>
        </p:spPr>
        <p:txBody>
          <a:bodyPr wrap="square">
            <a:spAutoFit/>
          </a:bodyPr>
          <a:lstStyle/>
          <a:p>
            <a:r>
              <a:rPr lang="el-GR" sz="2800" dirty="0">
                <a:solidFill>
                  <a:schemeClr val="bg1"/>
                </a:solidFill>
                <a:latin typeface="Bahnschrift" panose="020B0502040204020203" pitchFamily="34" charset="0"/>
              </a:rPr>
              <a:t>Το ευρώ είναι το επίσημο νόμισμα στις </a:t>
            </a:r>
            <a:r>
              <a:rPr lang="el-GR" sz="2800" b="1" dirty="0">
                <a:solidFill>
                  <a:schemeClr val="bg1"/>
                </a:solidFill>
                <a:latin typeface="Bahnschrift" panose="020B0502040204020203" pitchFamily="34" charset="0"/>
              </a:rPr>
              <a:t>20 χώρες της ΕΕ </a:t>
            </a:r>
            <a:r>
              <a:rPr lang="el-GR" sz="2800" dirty="0">
                <a:solidFill>
                  <a:schemeClr val="bg1"/>
                </a:solidFill>
                <a:latin typeface="Bahnschrift" panose="020B0502040204020203" pitchFamily="34" charset="0"/>
              </a:rPr>
              <a:t>που απαρτίζουν τη ζώνη του ευρώ, γνωστή και ως ευρωζώνη.</a:t>
            </a:r>
            <a:endParaRPr lang="en-150" sz="2800" dirty="0">
              <a:solidFill>
                <a:schemeClr val="bg1"/>
              </a:solidFill>
              <a:latin typeface="Bahnschrift" panose="020B0502040204020203" pitchFamily="34" charset="0"/>
            </a:endParaRPr>
          </a:p>
        </p:txBody>
      </p:sp>
      <p:pic>
        <p:nvPicPr>
          <p:cNvPr id="49" name="Εικόνα"/>
          <p:cNvPicPr>
            <a:picLocks noChangeAspect="1"/>
          </p:cNvPicPr>
          <p:nvPr/>
        </p:nvPicPr>
        <p:blipFill>
          <a:blip r:embed="rId3">
            <a:extLst>
              <a:ext uri="{28A0092B-C50C-407E-A947-70E740481C1C}">
                <a14:useLocalDpi xmlns:a14="http://schemas.microsoft.com/office/drawing/2010/main" val="0"/>
              </a:ext>
            </a:extLst>
          </a:blip>
          <a:srcRect/>
          <a:stretch/>
        </p:blipFill>
        <p:spPr>
          <a:xfrm>
            <a:off x="1962350" y="554086"/>
            <a:ext cx="23073210" cy="12978680"/>
          </a:xfrm>
          <a:prstGeom prst="rect">
            <a:avLst/>
          </a:prstGeom>
        </p:spPr>
      </p:pic>
    </p:spTree>
    <p:extLst>
      <p:ext uri="{BB962C8B-B14F-4D97-AF65-F5344CB8AC3E}">
        <p14:creationId xmlns:p14="http://schemas.microsoft.com/office/powerpoint/2010/main" val="17372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300"/>
                                        <p:tgtEl>
                                          <p:spTgt spid="47"/>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 fill="hold"/>
                                        <p:tgtEl>
                                          <p:spTgt spid="48"/>
                                        </p:tgtEl>
                                        <p:attrNameLst>
                                          <p:attrName>ppt_x</p:attrName>
                                        </p:attrNameLst>
                                      </p:cBhvr>
                                      <p:tavLst>
                                        <p:tav tm="0">
                                          <p:val>
                                            <p:strVal val="#ppt_x"/>
                                          </p:val>
                                        </p:tav>
                                        <p:tav tm="100000">
                                          <p:val>
                                            <p:strVal val="#ppt_x"/>
                                          </p:val>
                                        </p:tav>
                                      </p:tavLst>
                                    </p:anim>
                                    <p:anim calcmode="lin" valueType="num">
                                      <p:cBhvr additive="base">
                                        <p:cTn id="12" dur="200" fill="hold"/>
                                        <p:tgtEl>
                                          <p:spTgt spid="4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a:extLst>
              <a:ext uri="{FF2B5EF4-FFF2-40B4-BE49-F238E27FC236}">
                <a16:creationId xmlns:a16="http://schemas.microsoft.com/office/drawing/2014/main" id="{25810E57-50F5-C80B-5EC8-263BE3E68C52}"/>
              </a:ext>
            </a:extLst>
          </p:cNvPr>
          <p:cNvSpPr>
            <a:spLocks noGrp="1"/>
          </p:cNvSpPr>
          <p:nvPr>
            <p:ph type="ctrTitle" idx="4294967295"/>
          </p:nvPr>
        </p:nvSpPr>
        <p:spPr>
          <a:xfrm>
            <a:off x="0" y="-4762500"/>
            <a:ext cx="18361025" cy="2312987"/>
          </a:xfrm>
          <a:prstGeom prst="rect">
            <a:avLst/>
          </a:prstGeom>
        </p:spPr>
        <p:txBody>
          <a:bodyPr vert="horz" lIns="91440" tIns="45720" rIns="91440" bIns="45720" rtlCol="0" anchor="b">
            <a:normAutofit/>
          </a:bodyPr>
          <a:lstStyle/>
          <a:p>
            <a:r>
              <a:rPr lang="el-GR" dirty="0"/>
              <a:t>Διεύρυνση της ΕΕ</a:t>
            </a:r>
            <a:endParaRPr lang="en-150" dirty="0"/>
          </a:p>
        </p:txBody>
      </p:sp>
      <p:sp>
        <p:nvSpPr>
          <p:cNvPr id="47" name="Τίτλος"/>
          <p:cNvSpPr txBox="1">
            <a:spLocks/>
          </p:cNvSpPr>
          <p:nvPr/>
        </p:nvSpPr>
        <p:spPr>
          <a:xfrm>
            <a:off x="584359" y="4807625"/>
            <a:ext cx="9151387" cy="32689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Διεύρυνση της ΕΕ</a:t>
            </a:r>
            <a:endParaRPr lang="en-150" sz="12000" dirty="0">
              <a:solidFill>
                <a:schemeClr val="bg1"/>
              </a:solidFill>
              <a:latin typeface="Bahnschrift bold" panose="020B0502040204020203" pitchFamily="34" charset="0"/>
            </a:endParaRPr>
          </a:p>
        </p:txBody>
      </p:sp>
      <p:sp>
        <p:nvSpPr>
          <p:cNvPr id="48" name="Κείμενο"/>
          <p:cNvSpPr/>
          <p:nvPr/>
        </p:nvSpPr>
        <p:spPr>
          <a:xfrm>
            <a:off x="563037" y="8224795"/>
            <a:ext cx="9773986" cy="1384995"/>
          </a:xfrm>
          <a:prstGeom prst="rect">
            <a:avLst/>
          </a:prstGeom>
        </p:spPr>
        <p:txBody>
          <a:bodyPr wrap="square">
            <a:spAutoFit/>
          </a:bodyPr>
          <a:lstStyle/>
          <a:p>
            <a:r>
              <a:rPr lang="el-GR" sz="2800" b="1" dirty="0">
                <a:solidFill>
                  <a:schemeClr val="bg1"/>
                </a:solidFill>
                <a:latin typeface="Bahnschrift" panose="020B0502040204020203" pitchFamily="34" charset="0"/>
              </a:rPr>
              <a:t>Κάθε ευρωπαϊκή χώρα </a:t>
            </a:r>
            <a:r>
              <a:rPr lang="el-GR" sz="2800" dirty="0">
                <a:solidFill>
                  <a:schemeClr val="bg1"/>
                </a:solidFill>
                <a:latin typeface="Bahnschrift" panose="020B0502040204020203" pitchFamily="34" charset="0"/>
              </a:rPr>
              <a:t>μπορεί να υποβάλει αίτηση προσχώρησης εφόσον </a:t>
            </a:r>
            <a:r>
              <a:rPr lang="el-GR" sz="2800" b="1" dirty="0">
                <a:solidFill>
                  <a:schemeClr val="bg1"/>
                </a:solidFill>
                <a:latin typeface="Bahnschrift" panose="020B0502040204020203" pitchFamily="34" charset="0"/>
              </a:rPr>
              <a:t>σέβεται τις δημοκρατικές αξίες </a:t>
            </a:r>
            <a:r>
              <a:rPr lang="el-GR" sz="2800" dirty="0">
                <a:solidFill>
                  <a:schemeClr val="bg1"/>
                </a:solidFill>
                <a:latin typeface="Bahnschrift" panose="020B0502040204020203" pitchFamily="34" charset="0"/>
              </a:rPr>
              <a:t>της ΕΕ και έχει δεσμευθεί για την προάσπισή τους.</a:t>
            </a:r>
            <a:endParaRPr lang="en-150" sz="2800"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6992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300"/>
                                        <p:tgtEl>
                                          <p:spTgt spid="47"/>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 fill="hold"/>
                                        <p:tgtEl>
                                          <p:spTgt spid="48"/>
                                        </p:tgtEl>
                                        <p:attrNameLst>
                                          <p:attrName>ppt_x</p:attrName>
                                        </p:attrNameLst>
                                      </p:cBhvr>
                                      <p:tavLst>
                                        <p:tav tm="0">
                                          <p:val>
                                            <p:strVal val="#ppt_x"/>
                                          </p:val>
                                        </p:tav>
                                        <p:tav tm="100000">
                                          <p:val>
                                            <p:strVal val="#ppt_x"/>
                                          </p:val>
                                        </p:tav>
                                      </p:tavLst>
                                    </p:anim>
                                    <p:anim calcmode="lin" valueType="num">
                                      <p:cBhvr additive="base">
                                        <p:cTn id="12" dur="2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διαφάνειας">
            <a:extLst>
              <a:ext uri="{FF2B5EF4-FFF2-40B4-BE49-F238E27FC236}">
                <a16:creationId xmlns:a16="http://schemas.microsoft.com/office/drawing/2014/main" id="{C0E1E017-C529-5A88-4FF7-A9CCD3493798}"/>
              </a:ext>
            </a:extLst>
          </p:cNvPr>
          <p:cNvSpPr>
            <a:spLocks noGrp="1"/>
          </p:cNvSpPr>
          <p:nvPr>
            <p:ph type="ctrTitle" idx="4294967295"/>
          </p:nvPr>
        </p:nvSpPr>
        <p:spPr>
          <a:xfrm>
            <a:off x="0" y="-4762500"/>
            <a:ext cx="18361025" cy="2346325"/>
          </a:xfrm>
          <a:prstGeom prst="rect">
            <a:avLst/>
          </a:prstGeom>
        </p:spPr>
        <p:txBody>
          <a:bodyPr vert="horz" lIns="91440" tIns="45720" rIns="91440" bIns="45720" rtlCol="0" anchor="b">
            <a:normAutofit/>
          </a:bodyPr>
          <a:lstStyle/>
          <a:p>
            <a:r>
              <a:rPr lang="el-GR" dirty="0"/>
              <a:t>Υποψήφιες για προσχώρηση χώρες</a:t>
            </a:r>
            <a:endParaRPr lang="en-150" dirty="0"/>
          </a:p>
        </p:txBody>
      </p:sp>
      <p:sp>
        <p:nvSpPr>
          <p:cNvPr id="11" name="Τίτλος" descr="Υποψήφιες για προσχώρηση χώρες"/>
          <p:cNvSpPr txBox="1">
            <a:spLocks/>
          </p:cNvSpPr>
          <p:nvPr/>
        </p:nvSpPr>
        <p:spPr>
          <a:xfrm>
            <a:off x="536898" y="3062413"/>
            <a:ext cx="11079369" cy="4744016"/>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Υποψήφιες για προσχώρηση χώρες</a:t>
            </a:r>
          </a:p>
        </p:txBody>
      </p:sp>
      <p:sp>
        <p:nvSpPr>
          <p:cNvPr id="18" name="Κείμενο"/>
          <p:cNvSpPr/>
          <p:nvPr/>
        </p:nvSpPr>
        <p:spPr>
          <a:xfrm>
            <a:off x="536898" y="8245067"/>
            <a:ext cx="9773986" cy="3539430"/>
          </a:xfrm>
          <a:prstGeom prst="rect">
            <a:avLst/>
          </a:prstGeom>
        </p:spPr>
        <p:txBody>
          <a:bodyPr wrap="square">
            <a:spAutoFit/>
          </a:bodyPr>
          <a:lstStyle/>
          <a:p>
            <a:r>
              <a:rPr lang="el-GR" sz="2800" dirty="0">
                <a:solidFill>
                  <a:schemeClr val="bg1"/>
                </a:solidFill>
                <a:latin typeface="Bahnschrift" panose="020B0502040204020203" pitchFamily="34" charset="0"/>
              </a:rPr>
              <a:t>•	Αλβανία</a:t>
            </a:r>
          </a:p>
          <a:p>
            <a:r>
              <a:rPr lang="el-GR" sz="2800" dirty="0">
                <a:solidFill>
                  <a:schemeClr val="bg1"/>
                </a:solidFill>
                <a:latin typeface="Bahnschrift" panose="020B0502040204020203" pitchFamily="34" charset="0"/>
              </a:rPr>
              <a:t>•	Βοσνία και Ερζεγοβίνη</a:t>
            </a:r>
          </a:p>
          <a:p>
            <a:r>
              <a:rPr lang="el-GR" sz="2800" dirty="0">
                <a:solidFill>
                  <a:schemeClr val="bg1"/>
                </a:solidFill>
                <a:latin typeface="Bahnschrift" panose="020B0502040204020203" pitchFamily="34" charset="0"/>
              </a:rPr>
              <a:t>•	Μολδαβία</a:t>
            </a:r>
          </a:p>
          <a:p>
            <a:r>
              <a:rPr lang="el-GR" sz="2800" dirty="0">
                <a:solidFill>
                  <a:schemeClr val="bg1"/>
                </a:solidFill>
                <a:latin typeface="Bahnschrift" panose="020B0502040204020203" pitchFamily="34" charset="0"/>
              </a:rPr>
              <a:t>•	Δημοκρατία της Βόρειας Μακεδονίας</a:t>
            </a:r>
          </a:p>
          <a:p>
            <a:r>
              <a:rPr lang="el-GR" sz="2800" dirty="0">
                <a:solidFill>
                  <a:schemeClr val="bg1"/>
                </a:solidFill>
                <a:latin typeface="Bahnschrift" panose="020B0502040204020203" pitchFamily="34" charset="0"/>
              </a:rPr>
              <a:t>•	Μαυροβούνιο</a:t>
            </a:r>
          </a:p>
          <a:p>
            <a:r>
              <a:rPr lang="el-GR" sz="2800" dirty="0">
                <a:solidFill>
                  <a:schemeClr val="bg1"/>
                </a:solidFill>
                <a:latin typeface="Bahnschrift" panose="020B0502040204020203" pitchFamily="34" charset="0"/>
              </a:rPr>
              <a:t>•	Σερβία</a:t>
            </a:r>
          </a:p>
          <a:p>
            <a:r>
              <a:rPr lang="el-GR" sz="2800" dirty="0">
                <a:solidFill>
                  <a:schemeClr val="bg1"/>
                </a:solidFill>
                <a:latin typeface="Bahnschrift" panose="020B0502040204020203" pitchFamily="34" charset="0"/>
              </a:rPr>
              <a:t>•	Τουρκία</a:t>
            </a:r>
          </a:p>
          <a:p>
            <a:r>
              <a:rPr lang="el-GR" sz="2800" dirty="0">
                <a:solidFill>
                  <a:schemeClr val="bg1"/>
                </a:solidFill>
                <a:latin typeface="Bahnschrift" panose="020B0502040204020203" pitchFamily="34" charset="0"/>
              </a:rPr>
              <a:t>•	Ουκρανία</a:t>
            </a:r>
            <a:endParaRPr lang="en-150" sz="2800" dirty="0">
              <a:solidFill>
                <a:schemeClr val="bg1"/>
              </a:solidFill>
              <a:latin typeface="Bahnschrift" panose="020B0502040204020203" pitchFamily="34" charset="0"/>
            </a:endParaRPr>
          </a:p>
        </p:txBody>
      </p:sp>
      <p:pic>
        <p:nvPicPr>
          <p:cNvPr id="29" name="Εικόνα 1"/>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680" y="-83770"/>
            <a:ext cx="24319088" cy="13679487"/>
          </a:xfrm>
          <a:prstGeom prst="rect">
            <a:avLst/>
          </a:prstGeom>
        </p:spPr>
      </p:pic>
      <p:pic>
        <p:nvPicPr>
          <p:cNvPr id="2" name="Εικόνα 2" descr="Στον ίδιο χάρτη: Επισημαίνεται η Βοσνία και Ερζεγοβίνη.">
            <a:extLst>
              <a:ext uri="{FF2B5EF4-FFF2-40B4-BE49-F238E27FC236}">
                <a16:creationId xmlns:a16="http://schemas.microsoft.com/office/drawing/2014/main" id="{EB4D97EA-E8AB-69AD-03A3-A89D07356D77}"/>
              </a:ext>
            </a:extLst>
          </p:cNvPr>
          <p:cNvPicPr>
            <a:picLocks noChangeAspect="1"/>
          </p:cNvPicPr>
          <p:nvPr/>
        </p:nvPicPr>
        <p:blipFill rotWithShape="1">
          <a:blip r:embed="rId4">
            <a:extLst>
              <a:ext uri="{28A0092B-C50C-407E-A947-70E740481C1C}">
                <a14:useLocalDpi xmlns:a14="http://schemas.microsoft.com/office/drawing/2010/main" val="0"/>
              </a:ext>
            </a:extLst>
          </a:blip>
          <a:srcRect l="69179" r="25808"/>
          <a:stretch/>
        </p:blipFill>
        <p:spPr>
          <a:xfrm>
            <a:off x="17897889" y="-16645"/>
            <a:ext cx="1219200" cy="13679487"/>
          </a:xfrm>
          <a:prstGeom prst="rect">
            <a:avLst/>
          </a:prstGeom>
        </p:spPr>
      </p:pic>
    </p:spTree>
    <p:extLst>
      <p:ext uri="{BB962C8B-B14F-4D97-AF65-F5344CB8AC3E}">
        <p14:creationId xmlns:p14="http://schemas.microsoft.com/office/powerpoint/2010/main" val="2124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 fill="hold"/>
                                        <p:tgtEl>
                                          <p:spTgt spid="18"/>
                                        </p:tgtEl>
                                        <p:attrNameLst>
                                          <p:attrName>ppt_x</p:attrName>
                                        </p:attrNameLst>
                                      </p:cBhvr>
                                      <p:tavLst>
                                        <p:tav tm="0">
                                          <p:val>
                                            <p:strVal val="#ppt_x"/>
                                          </p:val>
                                        </p:tav>
                                        <p:tav tm="100000">
                                          <p:val>
                                            <p:strVal val="#ppt_x"/>
                                          </p:val>
                                        </p:tav>
                                      </p:tavLst>
                                    </p:anim>
                                    <p:anim calcmode="lin" valueType="num">
                                      <p:cBhvr additive="base">
                                        <p:cTn id="12" dur="200" fill="hold"/>
                                        <p:tgtEl>
                                          <p:spTgt spid="1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p:cNvSpPr>
            <a:spLocks noGrp="1"/>
          </p:cNvSpPr>
          <p:nvPr>
            <p:ph type="title" idx="4294967295"/>
          </p:nvPr>
        </p:nvSpPr>
        <p:spPr>
          <a:xfrm>
            <a:off x="622504" y="2904565"/>
            <a:ext cx="11617121" cy="4634715"/>
          </a:xfrm>
          <a:prstGeom prst="rect">
            <a:avLst/>
          </a:prstGeom>
        </p:spPr>
        <p:txBody>
          <a:bodyPr>
            <a:noAutofit/>
          </a:bodyPr>
          <a:lstStyle/>
          <a:p>
            <a:pPr>
              <a:lnSpc>
                <a:spcPct val="100000"/>
              </a:lnSpc>
            </a:pPr>
            <a:r>
              <a:rPr lang="el-GR" sz="9600" dirty="0">
                <a:solidFill>
                  <a:schemeClr val="bg1"/>
                </a:solidFill>
                <a:latin typeface="Bahnschrift bold" panose="020B0502040204020203" pitchFamily="34" charset="0"/>
              </a:rPr>
              <a:t>Η ΕΕ είναι μια μοναδική οικονομική και πολιτική ένωση</a:t>
            </a:r>
            <a:endParaRPr lang="en-150" sz="12000" dirty="0">
              <a:solidFill>
                <a:schemeClr val="bg1"/>
              </a:solidFill>
              <a:latin typeface="Bahnschrift bold" panose="020B0502040204020203" pitchFamily="34" charset="0"/>
            </a:endParaRPr>
          </a:p>
        </p:txBody>
      </p:sp>
      <p:sp>
        <p:nvSpPr>
          <p:cNvPr id="10" name="Περιεχόμενο 1"/>
          <p:cNvSpPr txBox="1"/>
          <p:nvPr/>
        </p:nvSpPr>
        <p:spPr>
          <a:xfrm>
            <a:off x="622505" y="7539280"/>
            <a:ext cx="4708340" cy="1354217"/>
          </a:xfrm>
          <a:prstGeom prst="rect">
            <a:avLst/>
          </a:prstGeom>
          <a:noFill/>
        </p:spPr>
        <p:txBody>
          <a:bodyPr wrap="square" rtlCol="0">
            <a:spAutoFit/>
          </a:bodyPr>
          <a:lstStyle/>
          <a:p>
            <a:r>
              <a:rPr lang="en-150" sz="8200" dirty="0">
                <a:solidFill>
                  <a:srgbClr val="243C7C"/>
                </a:solidFill>
                <a:latin typeface="Bahnschrift bold" panose="020B0502040204020203" pitchFamily="34" charset="0"/>
              </a:rPr>
              <a:t>27 </a:t>
            </a:r>
            <a:r>
              <a:rPr lang="el-GR" sz="8200" dirty="0">
                <a:solidFill>
                  <a:srgbClr val="243C7C"/>
                </a:solidFill>
                <a:latin typeface="Bahnschrift bold" panose="020B0502040204020203" pitchFamily="34" charset="0"/>
              </a:rPr>
              <a:t>χώρες</a:t>
            </a:r>
            <a:r>
              <a:rPr lang="en-150" sz="8200" dirty="0">
                <a:solidFill>
                  <a:srgbClr val="243C7C"/>
                </a:solidFill>
                <a:latin typeface="Bahnschrift bold" panose="020B0502040204020203" pitchFamily="34" charset="0"/>
              </a:rPr>
              <a:t> </a:t>
            </a:r>
          </a:p>
        </p:txBody>
      </p:sp>
      <p:sp>
        <p:nvSpPr>
          <p:cNvPr id="12" name="Περιεχόμενο 2"/>
          <p:cNvSpPr txBox="1"/>
          <p:nvPr/>
        </p:nvSpPr>
        <p:spPr>
          <a:xfrm>
            <a:off x="497195" y="8686149"/>
            <a:ext cx="12566261" cy="1354217"/>
          </a:xfrm>
          <a:prstGeom prst="rect">
            <a:avLst/>
          </a:prstGeom>
          <a:noFill/>
        </p:spPr>
        <p:txBody>
          <a:bodyPr wrap="none" rtlCol="0">
            <a:spAutoFit/>
          </a:bodyPr>
          <a:lstStyle/>
          <a:p>
            <a:r>
              <a:rPr lang="en-150" sz="8200" dirty="0">
                <a:solidFill>
                  <a:srgbClr val="243C7C"/>
                </a:solidFill>
                <a:latin typeface="Bahnschrift bold" panose="020B0502040204020203" pitchFamily="34" charset="0"/>
              </a:rPr>
              <a:t>447 </a:t>
            </a:r>
            <a:r>
              <a:rPr lang="el-GR" sz="8200" dirty="0">
                <a:solidFill>
                  <a:srgbClr val="243C7C"/>
                </a:solidFill>
                <a:latin typeface="Bahnschrift bold" panose="020B0502040204020203" pitchFamily="34" charset="0"/>
              </a:rPr>
              <a:t>εκατομμύρια κάτοικοι</a:t>
            </a:r>
            <a:endParaRPr lang="en-150" sz="8200" dirty="0">
              <a:solidFill>
                <a:srgbClr val="243C7C"/>
              </a:solidFill>
              <a:latin typeface="Bahnschrift bold" panose="020B0502040204020203" pitchFamily="34" charset="0"/>
            </a:endParaRPr>
          </a:p>
        </p:txBody>
      </p:sp>
    </p:spTree>
    <p:extLst>
      <p:ext uri="{BB962C8B-B14F-4D97-AF65-F5344CB8AC3E}">
        <p14:creationId xmlns:p14="http://schemas.microsoft.com/office/powerpoint/2010/main" val="885171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par>
                          <p:cTn id="8" fill="hold">
                            <p:stCondLst>
                              <p:cond delay="300"/>
                            </p:stCondLst>
                            <p:childTnLst>
                              <p:par>
                                <p:cTn id="9" presetID="10" presetClass="entr" presetSubtype="0" fill="hold" grpId="1" nodeType="after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600"/>
                            </p:stCondLst>
                            <p:childTnLst>
                              <p:par>
                                <p:cTn id="13" presetID="10" presetClass="entr" presetSubtype="0" fill="hold" grpId="1" nodeType="afterEffect">
                                  <p:stCondLst>
                                    <p:cond delay="0"/>
                                  </p:stCondLst>
                                  <p:iterate type="lt">
                                    <p:tmPct val="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1"/>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BBABCC39-2FB6-DE3A-0755-0D2A9B60BD48}"/>
              </a:ext>
            </a:extLst>
          </p:cNvPr>
          <p:cNvSpPr>
            <a:spLocks noGrp="1"/>
          </p:cNvSpPr>
          <p:nvPr>
            <p:ph type="ctrTitle" idx="4294967295"/>
          </p:nvPr>
        </p:nvSpPr>
        <p:spPr>
          <a:xfrm>
            <a:off x="0" y="-4762500"/>
            <a:ext cx="18361025" cy="2073275"/>
          </a:xfrm>
          <a:prstGeom prst="rect">
            <a:avLst/>
          </a:prstGeom>
        </p:spPr>
        <p:txBody>
          <a:bodyPr vert="horz" lIns="91440" tIns="45720" rIns="91440" bIns="45720" rtlCol="0" anchor="b">
            <a:normAutofit/>
          </a:bodyPr>
          <a:lstStyle/>
          <a:p>
            <a:r>
              <a:rPr lang="en-150" dirty="0"/>
              <a:t>Potential candidate countries</a:t>
            </a:r>
          </a:p>
        </p:txBody>
      </p:sp>
      <p:sp>
        <p:nvSpPr>
          <p:cNvPr id="20" name="Title"/>
          <p:cNvSpPr txBox="1">
            <a:spLocks/>
          </p:cNvSpPr>
          <p:nvPr/>
        </p:nvSpPr>
        <p:spPr>
          <a:xfrm>
            <a:off x="526013" y="3867536"/>
            <a:ext cx="9151387" cy="32689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1000" dirty="0">
                <a:solidFill>
                  <a:schemeClr val="bg1"/>
                </a:solidFill>
                <a:latin typeface="Arial Black" panose="020B0A04020102020204" pitchFamily="34" charset="0"/>
              </a:rPr>
              <a:t>Δυνάμει υποψήφιες χώρες</a:t>
            </a:r>
            <a:endParaRPr lang="en-150" sz="11000" dirty="0">
              <a:solidFill>
                <a:schemeClr val="bg1"/>
              </a:solidFill>
              <a:latin typeface="Arial Black" panose="020B0A04020102020204" pitchFamily="34" charset="0"/>
            </a:endParaRPr>
          </a:p>
        </p:txBody>
      </p:sp>
      <p:sp>
        <p:nvSpPr>
          <p:cNvPr id="21" name="Text"/>
          <p:cNvSpPr/>
          <p:nvPr/>
        </p:nvSpPr>
        <p:spPr>
          <a:xfrm>
            <a:off x="622505" y="7136455"/>
            <a:ext cx="9773986" cy="523220"/>
          </a:xfrm>
          <a:prstGeom prst="rect">
            <a:avLst/>
          </a:prstGeom>
        </p:spPr>
        <p:txBody>
          <a:bodyPr wrap="square">
            <a:spAutoFit/>
          </a:bodyPr>
          <a:lstStyle/>
          <a:p>
            <a:pPr marL="457200" lvl="0" indent="-457200">
              <a:buFont typeface="Arial" panose="020B0604020202020204" pitchFamily="34" charset="0"/>
              <a:buChar char="•"/>
            </a:pPr>
            <a:r>
              <a:rPr lang="el-GR" sz="2800" dirty="0">
                <a:solidFill>
                  <a:schemeClr val="bg1"/>
                </a:solidFill>
              </a:rPr>
              <a:t>Κόσοβο</a:t>
            </a:r>
            <a:r>
              <a:rPr lang="en-150" sz="2800" dirty="0">
                <a:solidFill>
                  <a:schemeClr val="bg1"/>
                </a:solidFill>
              </a:rPr>
              <a:t>*</a:t>
            </a:r>
          </a:p>
        </p:txBody>
      </p:sp>
      <p:sp>
        <p:nvSpPr>
          <p:cNvPr id="2" name="Note"/>
          <p:cNvSpPr/>
          <p:nvPr/>
        </p:nvSpPr>
        <p:spPr>
          <a:xfrm>
            <a:off x="622505" y="11211022"/>
            <a:ext cx="8348439" cy="375552"/>
          </a:xfrm>
          <a:prstGeom prst="rect">
            <a:avLst/>
          </a:prstGeom>
        </p:spPr>
        <p:txBody>
          <a:bodyPr wrap="none">
            <a:spAutoFit/>
          </a:bodyPr>
          <a:lstStyle/>
          <a:p>
            <a:pPr>
              <a:lnSpc>
                <a:spcPct val="107000"/>
              </a:lnSpc>
              <a:spcAft>
                <a:spcPts val="800"/>
              </a:spcAft>
            </a:pPr>
            <a:r>
              <a:rPr lang="en-150" dirty="0">
                <a:solidFill>
                  <a:schemeClr val="bg1"/>
                </a:solidFill>
                <a:ea typeface="Calibri" panose="020F0502020204030204" pitchFamily="34" charset="0"/>
                <a:cs typeface="Times New Roman" panose="02020603050405020304" pitchFamily="18" charset="0"/>
              </a:rPr>
              <a:t>*</a:t>
            </a:r>
            <a:r>
              <a:rPr lang="el-GR" dirty="0">
                <a:solidFill>
                  <a:schemeClr val="bg1"/>
                </a:solidFill>
                <a:ea typeface="Calibri" panose="020F0502020204030204" pitchFamily="34" charset="0"/>
                <a:cs typeface="Times New Roman" panose="02020603050405020304" pitchFamily="18" charset="0"/>
              </a:rPr>
              <a:t> Η ονομασία αυτή χρησιμοποιείται με επιφύλαξη των θέσεων ως προς το καθεστώς.</a:t>
            </a:r>
            <a:r>
              <a:rPr lang="en-150" dirty="0">
                <a:solidFill>
                  <a:schemeClr val="bg1"/>
                </a:solidFill>
                <a:ea typeface="Calibri" panose="020F0502020204030204" pitchFamily="34" charset="0"/>
                <a:cs typeface="Times New Roman" panose="02020603050405020304" pitchFamily="18" charset="0"/>
              </a:rPr>
              <a:t>*</a:t>
            </a:r>
          </a:p>
        </p:txBody>
      </p:sp>
      <p:pic>
        <p:nvPicPr>
          <p:cNvPr id="19" name="Illustration"/>
          <p:cNvPicPr>
            <a:picLocks noChangeAspect="1"/>
          </p:cNvPicPr>
          <p:nvPr/>
        </p:nvPicPr>
        <p:blipFill>
          <a:blip r:embed="rId2">
            <a:extLst>
              <a:ext uri="{28A0092B-C50C-407E-A947-70E740481C1C}">
                <a14:useLocalDpi xmlns:a14="http://schemas.microsoft.com/office/drawing/2010/main" val="0"/>
              </a:ext>
            </a:extLst>
          </a:blip>
          <a:srcRect t="1835" b="1835"/>
          <a:stretch/>
        </p:blipFill>
        <p:spPr>
          <a:xfrm>
            <a:off x="2535543" y="-208726"/>
            <a:ext cx="24369887" cy="13679487"/>
          </a:xfrm>
          <a:prstGeom prst="rect">
            <a:avLst/>
          </a:prstGeom>
        </p:spPr>
      </p:pic>
    </p:spTree>
    <p:extLst>
      <p:ext uri="{BB962C8B-B14F-4D97-AF65-F5344CB8AC3E}">
        <p14:creationId xmlns:p14="http://schemas.microsoft.com/office/powerpoint/2010/main" val="428568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 fill="hold"/>
                                        <p:tgtEl>
                                          <p:spTgt spid="21"/>
                                        </p:tgtEl>
                                        <p:attrNameLst>
                                          <p:attrName>ppt_x</p:attrName>
                                        </p:attrNameLst>
                                      </p:cBhvr>
                                      <p:tavLst>
                                        <p:tav tm="0">
                                          <p:val>
                                            <p:strVal val="#ppt_x"/>
                                          </p:val>
                                        </p:tav>
                                        <p:tav tm="100000">
                                          <p:val>
                                            <p:strVal val="#ppt_x"/>
                                          </p:val>
                                        </p:tav>
                                      </p:tavLst>
                                    </p:anim>
                                    <p:anim calcmode="lin" valueType="num">
                                      <p:cBhvr additive="base">
                                        <p:cTn id="12" dur="2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a:extLst>
              <a:ext uri="{FF2B5EF4-FFF2-40B4-BE49-F238E27FC236}">
                <a16:creationId xmlns:a16="http://schemas.microsoft.com/office/drawing/2014/main" id="{AFE7F065-5A91-AAE1-2804-FAC47DF43F1C}"/>
              </a:ext>
            </a:extLst>
          </p:cNvPr>
          <p:cNvSpPr>
            <a:spLocks noGrp="1"/>
          </p:cNvSpPr>
          <p:nvPr>
            <p:ph type="ctrTitle" idx="4294967295"/>
          </p:nvPr>
        </p:nvSpPr>
        <p:spPr>
          <a:xfrm>
            <a:off x="0" y="-5243763"/>
            <a:ext cx="18361025" cy="3749675"/>
          </a:xfrm>
          <a:prstGeom prst="rect">
            <a:avLst/>
          </a:prstGeom>
        </p:spPr>
        <p:txBody>
          <a:bodyPr vert="horz" lIns="91440" tIns="45720" rIns="91440" bIns="45720" rtlCol="0" anchor="b">
            <a:normAutofit/>
          </a:bodyPr>
          <a:lstStyle/>
          <a:p>
            <a:r>
              <a:rPr lang="el-GR" sz="8000" dirty="0"/>
              <a:t>Εστίαση στο </a:t>
            </a:r>
            <a:r>
              <a:rPr lang="el-GR" sz="8000" dirty="0" err="1"/>
              <a:t>Brexit</a:t>
            </a:r>
            <a:r>
              <a:rPr lang="el-GR" sz="8000" dirty="0"/>
              <a:t>: Η εμπορική συμφωνία Ευρωπαϊκής Ένωσης - Ηνωμένου Βασιλείου</a:t>
            </a:r>
            <a:endParaRPr lang="en-150" sz="8000" dirty="0"/>
          </a:p>
        </p:txBody>
      </p:sp>
      <p:sp>
        <p:nvSpPr>
          <p:cNvPr id="47" name="Τίτλος"/>
          <p:cNvSpPr txBox="1">
            <a:spLocks/>
          </p:cNvSpPr>
          <p:nvPr/>
        </p:nvSpPr>
        <p:spPr>
          <a:xfrm>
            <a:off x="547784" y="4059077"/>
            <a:ext cx="7976194" cy="34975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Εστίαση: </a:t>
            </a:r>
          </a:p>
          <a:p>
            <a:pPr algn="l"/>
            <a:r>
              <a:rPr lang="en-US" sz="12000" dirty="0">
                <a:solidFill>
                  <a:schemeClr val="bg1"/>
                </a:solidFill>
                <a:latin typeface="Bahnschrift bold" panose="020B0502040204020203" pitchFamily="34" charset="0"/>
              </a:rPr>
              <a:t>Brexit</a:t>
            </a:r>
          </a:p>
        </p:txBody>
      </p:sp>
      <p:sp>
        <p:nvSpPr>
          <p:cNvPr id="12" name="Χρονολογία"/>
          <p:cNvSpPr txBox="1">
            <a:spLocks/>
          </p:cNvSpPr>
          <p:nvPr/>
        </p:nvSpPr>
        <p:spPr>
          <a:xfrm>
            <a:off x="518971" y="8004968"/>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12000" dirty="0">
                <a:solidFill>
                  <a:srgbClr val="243C7C"/>
                </a:solidFill>
                <a:latin typeface="Bahnschrift bold" panose="020B0502040204020203" pitchFamily="34" charset="0"/>
              </a:rPr>
              <a:t>2021</a:t>
            </a:r>
          </a:p>
        </p:txBody>
      </p:sp>
      <p:sp>
        <p:nvSpPr>
          <p:cNvPr id="48" name="Κείμενο"/>
          <p:cNvSpPr/>
          <p:nvPr/>
        </p:nvSpPr>
        <p:spPr>
          <a:xfrm>
            <a:off x="526461" y="9470991"/>
            <a:ext cx="9773986" cy="1815882"/>
          </a:xfrm>
          <a:prstGeom prst="rect">
            <a:avLst/>
          </a:prstGeom>
        </p:spPr>
        <p:txBody>
          <a:bodyPr wrap="square">
            <a:spAutoFit/>
          </a:bodyPr>
          <a:lstStyle/>
          <a:p>
            <a:r>
              <a:rPr lang="el-GR" sz="2800" dirty="0">
                <a:solidFill>
                  <a:schemeClr val="bg1"/>
                </a:solidFill>
                <a:latin typeface="Bahnschrift" panose="020B0502040204020203" pitchFamily="34" charset="0"/>
              </a:rPr>
              <a:t>Η </a:t>
            </a:r>
            <a:r>
              <a:rPr lang="el-GR" sz="2800" b="1" dirty="0">
                <a:solidFill>
                  <a:schemeClr val="bg1"/>
                </a:solidFill>
                <a:latin typeface="Bahnschrift" panose="020B0502040204020203" pitchFamily="34" charset="0"/>
              </a:rPr>
              <a:t>συμφωνία εμπορίου και συνεργασίας ΕΕ-Ηνωμένου Βασιλείου</a:t>
            </a:r>
            <a:r>
              <a:rPr lang="el-GR" sz="2800" dirty="0">
                <a:solidFill>
                  <a:schemeClr val="bg1"/>
                </a:solidFill>
                <a:latin typeface="Bahnschrift" panose="020B0502040204020203" pitchFamily="34" charset="0"/>
              </a:rPr>
              <a:t>, που συνήφθη μεταξύ της ΕΕ και του Ηνωμένου Βασιλείου, εφαρμόζεται προσωρινά από την 1η Ιανουαρίου 2021.</a:t>
            </a:r>
            <a:endParaRPr lang="en-150" sz="2800" dirty="0">
              <a:solidFill>
                <a:schemeClr val="bg1"/>
              </a:solidFill>
              <a:latin typeface="Bahnschrift" panose="020B0502040204020203" pitchFamily="34" charset="0"/>
            </a:endParaRPr>
          </a:p>
        </p:txBody>
      </p:sp>
      <p:pic>
        <p:nvPicPr>
          <p:cNvPr id="3" name="Εικόνα" descr="Χάρτης της Ευρώπης όπου επισημαίνεται το Ηνωμένο Βασίλειο."/>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862" y="4287468"/>
            <a:ext cx="8579302" cy="4825857"/>
          </a:xfrm>
          <a:prstGeom prst="rect">
            <a:avLst/>
          </a:prstGeom>
        </p:spPr>
      </p:pic>
    </p:spTree>
    <p:extLst>
      <p:ext uri="{BB962C8B-B14F-4D97-AF65-F5344CB8AC3E}">
        <p14:creationId xmlns:p14="http://schemas.microsoft.com/office/powerpoint/2010/main" val="24664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300"/>
                                        <p:tgtEl>
                                          <p:spTgt spid="47"/>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 fill="hold"/>
                                        <p:tgtEl>
                                          <p:spTgt spid="48"/>
                                        </p:tgtEl>
                                        <p:attrNameLst>
                                          <p:attrName>ppt_x</p:attrName>
                                        </p:attrNameLst>
                                      </p:cBhvr>
                                      <p:tavLst>
                                        <p:tav tm="0">
                                          <p:val>
                                            <p:strVal val="#ppt_x"/>
                                          </p:val>
                                        </p:tav>
                                        <p:tav tm="100000">
                                          <p:val>
                                            <p:strVal val="#ppt_x"/>
                                          </p:val>
                                        </p:tav>
                                      </p:tavLst>
                                    </p:anim>
                                    <p:anim calcmode="lin" valueType="num">
                                      <p:cBhvr additive="base">
                                        <p:cTn id="12" dur="200" fill="hold"/>
                                        <p:tgtEl>
                                          <p:spTgt spid="48"/>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iterate type="lt">
                                    <p:tmPct val="0"/>
                                  </p:iterate>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3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2" grpId="0" build="allAtOnce"/>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342472" y="-5069511"/>
            <a:ext cx="24117300" cy="3000375"/>
          </a:xfrm>
          <a:prstGeom prst="rect">
            <a:avLst/>
          </a:prstGeom>
        </p:spPr>
        <p:txBody>
          <a:bodyPr>
            <a:noAutofit/>
          </a:bodyPr>
          <a:lstStyle/>
          <a:p>
            <a:pPr algn="l"/>
            <a:r>
              <a:rPr lang="el-GR" sz="12000" dirty="0">
                <a:solidFill>
                  <a:schemeClr val="bg1"/>
                </a:solidFill>
                <a:latin typeface="Bahnschrift bold" panose="020B0502040204020203" pitchFamily="34" charset="0"/>
              </a:rPr>
              <a:t>Κουίζ «Πότε συνέβη;»</a:t>
            </a:r>
            <a:endParaRPr lang="en-150" sz="12000" dirty="0">
              <a:solidFill>
                <a:schemeClr val="bg1"/>
              </a:solidFill>
              <a:latin typeface="Bahnschrift bold" panose="020B0502040204020203" pitchFamily="34" charset="0"/>
            </a:endParaRPr>
          </a:p>
        </p:txBody>
      </p:sp>
      <p:sp>
        <p:nvSpPr>
          <p:cNvPr id="8" name="Τίτλος">
            <a:extLst>
              <a:ext uri="{FF2B5EF4-FFF2-40B4-BE49-F238E27FC236}">
                <a16:creationId xmlns:a16="http://schemas.microsoft.com/office/drawing/2014/main" id="{6BD6BADB-1F96-E373-C9E5-09FF741ED72E}"/>
              </a:ext>
            </a:extLst>
          </p:cNvPr>
          <p:cNvSpPr txBox="1">
            <a:spLocks/>
          </p:cNvSpPr>
          <p:nvPr/>
        </p:nvSpPr>
        <p:spPr>
          <a:xfrm>
            <a:off x="770346" y="4813818"/>
            <a:ext cx="7871807"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1800" dirty="0">
                <a:solidFill>
                  <a:schemeClr val="bg1"/>
                </a:solidFill>
                <a:latin typeface="Bahnschrift bold" panose="020B0502040204020203" pitchFamily="34" charset="0"/>
              </a:rPr>
              <a:t>Πότε συνέβη;</a:t>
            </a:r>
            <a:endParaRPr lang="en-150" sz="11800" dirty="0">
              <a:solidFill>
                <a:schemeClr val="bg1"/>
              </a:solidFill>
              <a:latin typeface="Bahnschrift bold" panose="020B0502040204020203" pitchFamily="34" charset="0"/>
            </a:endParaRPr>
          </a:p>
        </p:txBody>
      </p:sp>
      <p:pic>
        <p:nvPicPr>
          <p:cNvPr id="28" name="Απεικόνιση χαρακτήρων, σύνολο 2" descr="Μια γυναίκα και ένας άνδρας που συζητούν, κάνοντας μεταξύ τους ερωτήσεις και απαντώντας διαδοχικά."/>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30" y="0"/>
            <a:ext cx="24715379" cy="13907386"/>
          </a:xfrm>
          <a:prstGeom prst="rect">
            <a:avLst/>
          </a:prstGeom>
        </p:spPr>
      </p:pic>
      <p:grpSp>
        <p:nvGrpSpPr>
          <p:cNvPr id="51" name="Ερώτηση 1" descr="6 ευρωπαϊκές χώρες αποφασίζουν να δημιουργήσουν μια κοινότητα για την κοινή διαχείριση των πηγών άνθρακα και χάλυβα, την πρόληψη μελλοντικού ανταγωνισμού εξοπλισμών και για τη διασφάλιση της ειρήνης."/>
          <p:cNvGrpSpPr/>
          <p:nvPr/>
        </p:nvGrpSpPr>
        <p:grpSpPr>
          <a:xfrm>
            <a:off x="-896176" y="-91267"/>
            <a:ext cx="26185292" cy="13792702"/>
            <a:chOff x="834938" y="-240631"/>
            <a:chExt cx="23793694" cy="13792702"/>
          </a:xfrm>
        </p:grpSpPr>
        <p:pic>
          <p:nvPicPr>
            <p:cNvPr id="52"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53" name="text-bubble"/>
            <p:cNvSpPr/>
            <p:nvPr/>
          </p:nvSpPr>
          <p:spPr>
            <a:xfrm>
              <a:off x="15003564" y="2061156"/>
              <a:ext cx="4424276" cy="2677656"/>
            </a:xfrm>
            <a:prstGeom prst="rect">
              <a:avLst/>
            </a:prstGeom>
          </p:spPr>
          <p:txBody>
            <a:bodyPr wrap="square">
              <a:spAutoFit/>
            </a:bodyPr>
            <a:lstStyle/>
            <a:p>
              <a:pPr>
                <a:lnSpc>
                  <a:spcPct val="80000"/>
                </a:lnSpc>
              </a:pPr>
              <a:r>
                <a:rPr lang="el-GR" sz="3000" dirty="0">
                  <a:latin typeface="Bahnschrift SemiBold Condensed" panose="020B0502040204020203" pitchFamily="34" charset="0"/>
                </a:rPr>
                <a:t>6 ευρωπαϊκές χώρες αποφασίζουν να δημιουργήσουν μια κοινότητα για την κοινή διαχείριση των πηγών άνθρακα και χάλυβα, την πρόληψη μελλοντικού ανταγωνισμού εξοπλισμών και για τη διασφάλιση της ειρήνης.</a:t>
              </a:r>
              <a:endParaRPr lang="en-150" sz="3000" dirty="0">
                <a:latin typeface="Bahnschrift SemiBold Condensed" panose="020B0502040204020203" pitchFamily="34" charset="0"/>
              </a:endParaRPr>
            </a:p>
          </p:txBody>
        </p:sp>
      </p:grpSp>
      <p:grpSp>
        <p:nvGrpSpPr>
          <p:cNvPr id="59" name="Απάντηση 1" descr="Το 1952"/>
          <p:cNvGrpSpPr/>
          <p:nvPr/>
        </p:nvGrpSpPr>
        <p:grpSpPr>
          <a:xfrm>
            <a:off x="731478" y="-1856135"/>
            <a:ext cx="23106822" cy="12997588"/>
            <a:chOff x="742361" y="-1845252"/>
            <a:chExt cx="23106822" cy="12997588"/>
          </a:xfrm>
        </p:grpSpPr>
        <p:pic>
          <p:nvPicPr>
            <p:cNvPr id="60"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61" name="text-bubble"/>
            <p:cNvSpPr/>
            <p:nvPr/>
          </p:nvSpPr>
          <p:spPr>
            <a:xfrm>
              <a:off x="15146426" y="5740612"/>
              <a:ext cx="3766069" cy="938719"/>
            </a:xfrm>
            <a:prstGeom prst="rect">
              <a:avLst/>
            </a:prstGeom>
          </p:spPr>
          <p:txBody>
            <a:bodyPr wrap="square">
              <a:spAutoFit/>
            </a:bodyPr>
            <a:lstStyle/>
            <a:p>
              <a:pPr algn="ctr"/>
              <a:r>
                <a:rPr lang="el-GR" sz="5500" dirty="0">
                  <a:latin typeface="Bahnschrift SemiBold Condensed" panose="020B0502040204020203" pitchFamily="34" charset="0"/>
                </a:rPr>
                <a:t>1952</a:t>
              </a:r>
              <a:r>
                <a:rPr lang="en-150" sz="5500" dirty="0">
                  <a:latin typeface="Bahnschrift SemiBold Condensed" panose="020B0502040204020203" pitchFamily="34" charset="0"/>
                </a:rPr>
                <a:t> </a:t>
              </a:r>
              <a:endParaRPr lang="en-150" sz="5500" dirty="0">
                <a:latin typeface="Bahnschrift Light SemiCondensed" panose="020B0502040204020203" pitchFamily="34" charset="0"/>
              </a:endParaRPr>
            </a:p>
          </p:txBody>
        </p:sp>
      </p:grpSp>
      <p:grpSp>
        <p:nvGrpSpPr>
          <p:cNvPr id="7" name="Ερώτηση 2" descr="Μια καλή περίοδος για την οικονομία, η οποία διευκολύνεται από το γεγονός ότι τα κράτη μέλη παύουν να επιβάλλουν τελωνειακούς δασμούς στις μεταξύ τους εμπορικές συναλλαγές. Συμφωνούν επίσης να ελέγχουν από κοινού την παραγωγή τροφίμων, έτσι ώστε να υπάρχουν επαρκή τρόφιμα για όλους στην Ευρώπη."/>
          <p:cNvGrpSpPr/>
          <p:nvPr/>
        </p:nvGrpSpPr>
        <p:grpSpPr>
          <a:xfrm>
            <a:off x="8903844" y="-3855191"/>
            <a:ext cx="26185292" cy="13792702"/>
            <a:chOff x="8903844" y="-3855191"/>
            <a:chExt cx="26185292" cy="13792702"/>
          </a:xfrm>
        </p:grpSpPr>
        <p:pic>
          <p:nvPicPr>
            <p:cNvPr id="31"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8903844" y="-3855191"/>
              <a:ext cx="26185292" cy="13792702"/>
            </a:xfrm>
            <a:prstGeom prst="rect">
              <a:avLst/>
            </a:prstGeom>
          </p:spPr>
        </p:pic>
        <p:sp>
          <p:nvSpPr>
            <p:cNvPr id="44" name="text-bubble"/>
            <p:cNvSpPr/>
            <p:nvPr/>
          </p:nvSpPr>
          <p:spPr>
            <a:xfrm>
              <a:off x="14607435" y="5082962"/>
              <a:ext cx="5161022" cy="2653034"/>
            </a:xfrm>
            <a:prstGeom prst="rect">
              <a:avLst/>
            </a:prstGeom>
          </p:spPr>
          <p:txBody>
            <a:bodyPr wrap="square">
              <a:spAutoFit/>
            </a:bodyPr>
            <a:lstStyle/>
            <a:p>
              <a:pPr>
                <a:lnSpc>
                  <a:spcPct val="80000"/>
                </a:lnSpc>
              </a:pPr>
              <a:r>
                <a:rPr lang="el-GR" sz="2600" dirty="0">
                  <a:latin typeface="Bahnschrift SemiBold Condensed" panose="020B0502040204020203" pitchFamily="34" charset="0"/>
                </a:rPr>
                <a:t>Μια καλή περίοδος για την οικονομία, η οποία διευκολύνεται από το γεγονός ότι τα κράτη μέλη παύουν να επιβάλλουν τελωνειακούς δασμούς στις μεταξύ τους εμπορικές συναλλαγές. Συμφωνούν επίσης να ελέγχουν από κοινού την παραγωγή τροφίμων, έτσι ώστε να υπάρχουν επαρκή τρόφιμα για όλους στην Ευρώπη. </a:t>
              </a:r>
              <a:endParaRPr lang="en-150" sz="2600" dirty="0">
                <a:latin typeface="Bahnschrift Light SemiCondensed" panose="020B0502040204020203" pitchFamily="34" charset="0"/>
              </a:endParaRPr>
            </a:p>
          </p:txBody>
        </p:sp>
      </p:grpSp>
      <p:grpSp>
        <p:nvGrpSpPr>
          <p:cNvPr id="45" name="Απάντηση 2" descr="Δεκαετία του 1960"/>
          <p:cNvGrpSpPr/>
          <p:nvPr/>
        </p:nvGrpSpPr>
        <p:grpSpPr>
          <a:xfrm>
            <a:off x="834940" y="400000"/>
            <a:ext cx="23793694" cy="11589906"/>
            <a:chOff x="834938" y="367341"/>
            <a:chExt cx="23793694" cy="11589906"/>
          </a:xfrm>
        </p:grpSpPr>
        <p:pic>
          <p:nvPicPr>
            <p:cNvPr id="4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367341"/>
              <a:ext cx="23793694" cy="11589906"/>
            </a:xfrm>
            <a:prstGeom prst="rect">
              <a:avLst/>
            </a:prstGeom>
          </p:spPr>
        </p:pic>
        <p:sp>
          <p:nvSpPr>
            <p:cNvPr id="47" name="text-bubble"/>
            <p:cNvSpPr/>
            <p:nvPr/>
          </p:nvSpPr>
          <p:spPr>
            <a:xfrm>
              <a:off x="14749354" y="2913093"/>
              <a:ext cx="4866704" cy="830997"/>
            </a:xfrm>
            <a:prstGeom prst="rect">
              <a:avLst/>
            </a:prstGeom>
          </p:spPr>
          <p:txBody>
            <a:bodyPr wrap="square">
              <a:spAutoFit/>
            </a:bodyPr>
            <a:lstStyle/>
            <a:p>
              <a:pPr algn="ctr"/>
              <a:r>
                <a:rPr lang="el-GR" sz="4800" dirty="0">
                  <a:latin typeface="Bahnschrift SemiBold SemiConden" panose="020B0502040204020203" pitchFamily="34" charset="0"/>
                </a:rPr>
                <a:t>Δεκαετία του 1960</a:t>
              </a:r>
              <a:r>
                <a:rPr lang="en-150" sz="4800" dirty="0">
                  <a:latin typeface="Bahnschrift SemiBold SemiConden" panose="020B0502040204020203" pitchFamily="34" charset="0"/>
                </a:rPr>
                <a:t> </a:t>
              </a:r>
              <a:endParaRPr lang="en-150" sz="4800" dirty="0">
                <a:latin typeface="Bahnschrift SemiLight SemiConde" panose="020B0502040204020203" pitchFamily="34" charset="0"/>
              </a:endParaRPr>
            </a:p>
          </p:txBody>
        </p:sp>
      </p:grpSp>
      <p:grpSp>
        <p:nvGrpSpPr>
          <p:cNvPr id="50" name="Ερώτηση 3" descr="Η Ευρωπαϊκή Ένωση, γνωστή ακόμα με την ονομασία «Ευρωπαϊκές Κοινότητες», μεγαλώνει καθώς αποκτά τα πρώτα νέα μέλη της: τη Δανία, την Ιρλανδία και το Ηνωμένο Βασίλειο."/>
          <p:cNvGrpSpPr/>
          <p:nvPr/>
        </p:nvGrpSpPr>
        <p:grpSpPr>
          <a:xfrm>
            <a:off x="-880936" y="-76027"/>
            <a:ext cx="26185292" cy="13792702"/>
            <a:chOff x="834938" y="-240631"/>
            <a:chExt cx="23793694" cy="13792702"/>
          </a:xfrm>
        </p:grpSpPr>
        <p:pic>
          <p:nvPicPr>
            <p:cNvPr id="54"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55" name="text-bubble"/>
            <p:cNvSpPr/>
            <p:nvPr/>
          </p:nvSpPr>
          <p:spPr>
            <a:xfrm>
              <a:off x="15003226" y="2142373"/>
              <a:ext cx="4424276" cy="2456057"/>
            </a:xfrm>
            <a:prstGeom prst="rect">
              <a:avLst/>
            </a:prstGeom>
          </p:spPr>
          <p:txBody>
            <a:bodyPr wrap="square">
              <a:spAutoFit/>
            </a:bodyPr>
            <a:lstStyle/>
            <a:p>
              <a:pPr>
                <a:lnSpc>
                  <a:spcPct val="80000"/>
                </a:lnSpc>
              </a:pPr>
              <a:r>
                <a:rPr lang="el-GR" sz="3200" dirty="0">
                  <a:latin typeface="Bahnschrift SemiBold Condensed" panose="020B0502040204020203" pitchFamily="34" charset="0"/>
                </a:rPr>
                <a:t>Η Ευρωπαϊκή Ένωση, γνωστή ακόμα με την ονομασία «Ευρωπαϊκές Κοινότητες», μεγαλώνει καθώς αποκτά τα πρώτα νέα μέλη της: τη Δανία, την Ιρλανδία και το Ηνωμένο Βασίλειο.</a:t>
              </a:r>
              <a:endParaRPr lang="en-150" sz="3200" dirty="0">
                <a:latin typeface="Bahnschrift SemiBold Condensed" panose="020B0502040204020203" pitchFamily="34" charset="0"/>
              </a:endParaRPr>
            </a:p>
          </p:txBody>
        </p:sp>
      </p:grpSp>
      <p:grpSp>
        <p:nvGrpSpPr>
          <p:cNvPr id="56" name="Απάντηση 3" descr="Δεκαετία του 1970"/>
          <p:cNvGrpSpPr/>
          <p:nvPr/>
        </p:nvGrpSpPr>
        <p:grpSpPr>
          <a:xfrm>
            <a:off x="749293" y="-1849471"/>
            <a:ext cx="23106822" cy="12997588"/>
            <a:chOff x="742361" y="-1845252"/>
            <a:chExt cx="23106822" cy="12997588"/>
          </a:xfrm>
        </p:grpSpPr>
        <p:pic>
          <p:nvPicPr>
            <p:cNvPr id="57"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58" name="text-bubble"/>
            <p:cNvSpPr/>
            <p:nvPr/>
          </p:nvSpPr>
          <p:spPr>
            <a:xfrm>
              <a:off x="15144483" y="5436438"/>
              <a:ext cx="3766069" cy="1692771"/>
            </a:xfrm>
            <a:prstGeom prst="rect">
              <a:avLst/>
            </a:prstGeom>
          </p:spPr>
          <p:txBody>
            <a:bodyPr wrap="square">
              <a:spAutoFit/>
            </a:bodyPr>
            <a:lstStyle/>
            <a:p>
              <a:pPr algn="ctr"/>
              <a:r>
                <a:rPr lang="el-GR" sz="5200" dirty="0">
                  <a:latin typeface="Bahnschrift SemiBold Condensed" panose="020B0502040204020203" pitchFamily="34" charset="0"/>
                </a:rPr>
                <a:t>Δεκαετία του 1970</a:t>
              </a:r>
              <a:endParaRPr lang="en-150" sz="5200" dirty="0">
                <a:latin typeface="Bahnschrift Light SemiCondensed" panose="020B0502040204020203" pitchFamily="34" charset="0"/>
              </a:endParaRPr>
            </a:p>
          </p:txBody>
        </p:sp>
      </p:grpSp>
      <p:grpSp>
        <p:nvGrpSpPr>
          <p:cNvPr id="62" name="Ερώτηση 4" descr="Τη δεκαετία αυτή είναι που σημειώνεται η κατάρρευση του κομμουνισμού ανά την Ευρώπη. Η πτώση του Τείχους του Βερολίνου στη Γερμανία είναι το γεγονός που κλείνει τη δεκαετία."/>
          <p:cNvGrpSpPr/>
          <p:nvPr/>
        </p:nvGrpSpPr>
        <p:grpSpPr>
          <a:xfrm>
            <a:off x="8911281" y="-3836603"/>
            <a:ext cx="26185292" cy="13792702"/>
            <a:chOff x="8903844" y="-3855191"/>
            <a:chExt cx="26185292" cy="13792702"/>
          </a:xfrm>
        </p:grpSpPr>
        <p:pic>
          <p:nvPicPr>
            <p:cNvPr id="63"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8903844" y="-3855191"/>
              <a:ext cx="26185292" cy="13792702"/>
            </a:xfrm>
            <a:prstGeom prst="rect">
              <a:avLst/>
            </a:prstGeom>
          </p:spPr>
        </p:pic>
        <p:sp>
          <p:nvSpPr>
            <p:cNvPr id="64" name="text-bubble"/>
            <p:cNvSpPr/>
            <p:nvPr/>
          </p:nvSpPr>
          <p:spPr>
            <a:xfrm>
              <a:off x="14543134" y="5129398"/>
              <a:ext cx="5161021" cy="2456057"/>
            </a:xfrm>
            <a:prstGeom prst="rect">
              <a:avLst/>
            </a:prstGeom>
          </p:spPr>
          <p:txBody>
            <a:bodyPr wrap="square">
              <a:spAutoFit/>
            </a:bodyPr>
            <a:lstStyle/>
            <a:p>
              <a:pPr>
                <a:lnSpc>
                  <a:spcPct val="80000"/>
                </a:lnSpc>
              </a:pPr>
              <a:r>
                <a:rPr lang="el-GR" sz="3200" dirty="0">
                  <a:latin typeface="Bahnschrift SemiBold Condensed" panose="020B0502040204020203" pitchFamily="34" charset="0"/>
                </a:rPr>
                <a:t>Τη δεκαετία αυτή είναι που σημειώνεται η κατάρρευση του κομμουνισμού ανά την Ευρώπη. Η πτώση του Τείχους του Βερολίνου στη Γερμανία είναι το γεγονός που κλείνει τη δεκαετία. </a:t>
              </a:r>
              <a:endParaRPr lang="en-150" sz="3200" dirty="0">
                <a:latin typeface="Bahnschrift Light SemiCondensed" panose="020B0502040204020203" pitchFamily="34" charset="0"/>
              </a:endParaRPr>
            </a:p>
          </p:txBody>
        </p:sp>
      </p:grpSp>
      <p:grpSp>
        <p:nvGrpSpPr>
          <p:cNvPr id="65" name="Απάντηση 4" descr="Δεκαετία του 1980"/>
          <p:cNvGrpSpPr/>
          <p:nvPr/>
        </p:nvGrpSpPr>
        <p:grpSpPr>
          <a:xfrm>
            <a:off x="842377" y="418588"/>
            <a:ext cx="23793694" cy="11589906"/>
            <a:chOff x="834938" y="367341"/>
            <a:chExt cx="23793694" cy="11589906"/>
          </a:xfrm>
        </p:grpSpPr>
        <p:pic>
          <p:nvPicPr>
            <p:cNvPr id="6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367341"/>
              <a:ext cx="23793694" cy="11589906"/>
            </a:xfrm>
            <a:prstGeom prst="rect">
              <a:avLst/>
            </a:prstGeom>
          </p:spPr>
        </p:pic>
        <p:sp>
          <p:nvSpPr>
            <p:cNvPr id="67" name="text-bubble"/>
            <p:cNvSpPr/>
            <p:nvPr/>
          </p:nvSpPr>
          <p:spPr>
            <a:xfrm>
              <a:off x="14749354" y="2913093"/>
              <a:ext cx="4866704" cy="830997"/>
            </a:xfrm>
            <a:prstGeom prst="rect">
              <a:avLst/>
            </a:prstGeom>
          </p:spPr>
          <p:txBody>
            <a:bodyPr wrap="square">
              <a:spAutoFit/>
            </a:bodyPr>
            <a:lstStyle/>
            <a:p>
              <a:pPr algn="ctr"/>
              <a:r>
                <a:rPr lang="el-GR" sz="4800" dirty="0">
                  <a:latin typeface="Bahnschrift SemiBold SemiConden" panose="020B0502040204020203" pitchFamily="34" charset="0"/>
                </a:rPr>
                <a:t>Δεκαετία του 1980</a:t>
              </a:r>
              <a:endParaRPr lang="en-150" sz="4800" dirty="0">
                <a:latin typeface="Bahnschrift SemiLight SemiConde" panose="020B0502040204020203" pitchFamily="34" charset="0"/>
              </a:endParaRPr>
            </a:p>
          </p:txBody>
        </p:sp>
      </p:grpSp>
      <p:grpSp>
        <p:nvGrpSpPr>
          <p:cNvPr id="6" name="Ερώτηση 5" descr="Κατά τα έτη αυτά, τέθηκαν τα θεμέλια για δύο από τα μεγαλύτερα επιτεύγματα της ΕΕ: την ελεύθερη κυκλοφορία των προσώπων με τη συμφωνία του Σένγκεν και τη δημιουργία της ενιαίας αγοράς."/>
          <p:cNvGrpSpPr/>
          <p:nvPr/>
        </p:nvGrpSpPr>
        <p:grpSpPr>
          <a:xfrm>
            <a:off x="-892631" y="-87722"/>
            <a:ext cx="26185292" cy="13792702"/>
            <a:chOff x="-892631" y="-66457"/>
            <a:chExt cx="26185292" cy="13792702"/>
          </a:xfrm>
        </p:grpSpPr>
        <p:pic>
          <p:nvPicPr>
            <p:cNvPr id="29"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31" y="-66457"/>
              <a:ext cx="26185292" cy="13792702"/>
            </a:xfrm>
            <a:prstGeom prst="rect">
              <a:avLst/>
            </a:prstGeom>
          </p:spPr>
        </p:pic>
        <p:sp>
          <p:nvSpPr>
            <p:cNvPr id="37" name="text-bubble"/>
            <p:cNvSpPr/>
            <p:nvPr/>
          </p:nvSpPr>
          <p:spPr>
            <a:xfrm>
              <a:off x="14667915" y="2360900"/>
              <a:ext cx="5226865" cy="2456057"/>
            </a:xfrm>
            <a:prstGeom prst="rect">
              <a:avLst/>
            </a:prstGeom>
          </p:spPr>
          <p:txBody>
            <a:bodyPr wrap="square">
              <a:spAutoFit/>
            </a:bodyPr>
            <a:lstStyle/>
            <a:p>
              <a:pPr>
                <a:lnSpc>
                  <a:spcPct val="80000"/>
                </a:lnSpc>
              </a:pPr>
              <a:r>
                <a:rPr lang="el-GR" sz="3200" dirty="0">
                  <a:effectLst/>
                  <a:latin typeface="Bahnschrift SemiBold Condensed" panose="020B0502040204020203" pitchFamily="34" charset="0"/>
                  <a:ea typeface="Calibri" panose="020F0502020204030204" pitchFamily="34" charset="0"/>
                  <a:cs typeface="Calibri" panose="020F0502020204030204" pitchFamily="34" charset="0"/>
                </a:rPr>
                <a:t>Κατά τα έτη αυτά, τέθηκαν τα θεμέλια για δύο από τα μεγαλύτερα επιτεύγματα της ΕΕ: την ελεύθερη κυκλοφορία των προσώπων με τη συμφωνία του </a:t>
              </a:r>
              <a:r>
                <a:rPr lang="el-GR" sz="3200" dirty="0" err="1">
                  <a:effectLst/>
                  <a:latin typeface="Bahnschrift SemiBold Condensed" panose="020B0502040204020203" pitchFamily="34" charset="0"/>
                  <a:ea typeface="Calibri" panose="020F0502020204030204" pitchFamily="34" charset="0"/>
                  <a:cs typeface="Calibri" panose="020F0502020204030204" pitchFamily="34" charset="0"/>
                </a:rPr>
                <a:t>Σένγκεν</a:t>
              </a:r>
              <a:r>
                <a:rPr lang="el-GR" sz="3200" dirty="0">
                  <a:effectLst/>
                  <a:latin typeface="Bahnschrift SemiBold Condensed" panose="020B0502040204020203" pitchFamily="34" charset="0"/>
                  <a:ea typeface="Calibri" panose="020F0502020204030204" pitchFamily="34" charset="0"/>
                  <a:cs typeface="Calibri" panose="020F0502020204030204" pitchFamily="34" charset="0"/>
                </a:rPr>
                <a:t> και τη δημιουργία της ενιαίας αγοράς.</a:t>
              </a:r>
              <a:endParaRPr lang="en-IE" sz="32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p:txBody>
        </p:sp>
      </p:grpSp>
      <p:grpSp>
        <p:nvGrpSpPr>
          <p:cNvPr id="38" name="Απάντηση 5" descr="Δεκαετία του 1990"/>
          <p:cNvGrpSpPr/>
          <p:nvPr/>
        </p:nvGrpSpPr>
        <p:grpSpPr>
          <a:xfrm>
            <a:off x="741856" y="-1845757"/>
            <a:ext cx="23106822" cy="12997588"/>
            <a:chOff x="742361" y="-1845252"/>
            <a:chExt cx="23106822" cy="12997588"/>
          </a:xfrm>
        </p:grpSpPr>
        <p:pic>
          <p:nvPicPr>
            <p:cNvPr id="39"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0" name="text-bubble"/>
            <p:cNvSpPr/>
            <p:nvPr/>
          </p:nvSpPr>
          <p:spPr>
            <a:xfrm>
              <a:off x="15115537" y="5369656"/>
              <a:ext cx="3766069" cy="1692771"/>
            </a:xfrm>
            <a:prstGeom prst="rect">
              <a:avLst/>
            </a:prstGeom>
          </p:spPr>
          <p:txBody>
            <a:bodyPr wrap="square">
              <a:spAutoFit/>
            </a:bodyPr>
            <a:lstStyle/>
            <a:p>
              <a:pPr algn="ctr"/>
              <a:r>
                <a:rPr lang="el-GR" sz="5200" dirty="0">
                  <a:latin typeface="Bahnschrift SemiBold Condensed" panose="020B0502040204020203" pitchFamily="34" charset="0"/>
                </a:rPr>
                <a:t>Δεκαετία του 1990</a:t>
              </a:r>
              <a:endParaRPr lang="en-150" sz="5200" dirty="0">
                <a:latin typeface="Bahnschrift Light SemiCondensed" panose="020B0502040204020203" pitchFamily="34" charset="0"/>
              </a:endParaRPr>
            </a:p>
          </p:txBody>
        </p:sp>
      </p:grpSp>
      <p:grpSp>
        <p:nvGrpSpPr>
          <p:cNvPr id="33" name="Ερώτηση 6" descr="Το ευρώ είναι πλέον το νόμισμα πολλών Ευρωπαίων. Οι χώρες της ΕΕ αρχίζουν να συνεργάζονται στενότερα για την καταπολέμηση του εγκλήματος. Η παγκόσμια οικονομία πλήττεται από χρηματοπιστωτική κρίση και η Συνθήκη της Λισαβόνας παρέχει στην ΕΕ σύγχρονους θεσμούς και αποτελεσματικότερες μεθόδους εργασίας."/>
          <p:cNvGrpSpPr/>
          <p:nvPr/>
        </p:nvGrpSpPr>
        <p:grpSpPr>
          <a:xfrm>
            <a:off x="-885371" y="-80462"/>
            <a:ext cx="26185292" cy="13792702"/>
            <a:chOff x="-892631" y="-66457"/>
            <a:chExt cx="26185292" cy="13792702"/>
          </a:xfrm>
        </p:grpSpPr>
        <p:pic>
          <p:nvPicPr>
            <p:cNvPr id="34"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31" y="-66457"/>
              <a:ext cx="26185292" cy="13792702"/>
            </a:xfrm>
            <a:prstGeom prst="rect">
              <a:avLst/>
            </a:prstGeom>
          </p:spPr>
        </p:pic>
        <p:sp>
          <p:nvSpPr>
            <p:cNvPr id="35" name="text-bubble"/>
            <p:cNvSpPr/>
            <p:nvPr/>
          </p:nvSpPr>
          <p:spPr>
            <a:xfrm>
              <a:off x="14600175" y="2297662"/>
              <a:ext cx="5161022" cy="2653034"/>
            </a:xfrm>
            <a:prstGeom prst="rect">
              <a:avLst/>
            </a:prstGeom>
          </p:spPr>
          <p:txBody>
            <a:bodyPr wrap="square">
              <a:spAutoFit/>
            </a:bodyPr>
            <a:lstStyle/>
            <a:p>
              <a:pPr>
                <a:lnSpc>
                  <a:spcPct val="80000"/>
                </a:lnSpc>
              </a:pPr>
              <a:r>
                <a:rPr lang="el-GR" sz="2600" dirty="0">
                  <a:latin typeface="Bahnschrift SemiBold Condensed" panose="020B0502040204020203" pitchFamily="34" charset="0"/>
                </a:rPr>
                <a:t>Το ευρώ είναι πλέον το νόμισμα πολλών Ευρωπαίων. Οι χώρες της ΕΕ αρχίζουν να συνεργάζονται στενότερα για την καταπολέμηση του εγκλήματος. Η παγκόσμια οικονομία πλήττεται από χρηματοπιστωτική κρίση και η Συνθήκη της Λισαβόνας παρέχει στην ΕΕ σύγχρονους θεσμούς και αποτελεσματικότερες μεθόδους εργασίας.</a:t>
              </a:r>
              <a:endParaRPr lang="en-150" sz="2600" dirty="0">
                <a:latin typeface="Bahnschrift SemiBold Condensed" panose="020B0502040204020203" pitchFamily="34" charset="0"/>
              </a:endParaRPr>
            </a:p>
          </p:txBody>
        </p:sp>
      </p:grpSp>
      <p:grpSp>
        <p:nvGrpSpPr>
          <p:cNvPr id="36" name="Απάντηση 6" descr="2000 – 2010 "/>
          <p:cNvGrpSpPr/>
          <p:nvPr/>
        </p:nvGrpSpPr>
        <p:grpSpPr>
          <a:xfrm>
            <a:off x="734602" y="-1838497"/>
            <a:ext cx="23106822" cy="12997588"/>
            <a:chOff x="742361" y="-1845252"/>
            <a:chExt cx="23106822" cy="12997588"/>
          </a:xfrm>
        </p:grpSpPr>
        <p:pic>
          <p:nvPicPr>
            <p:cNvPr id="41"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2" name="text-bubble"/>
            <p:cNvSpPr/>
            <p:nvPr/>
          </p:nvSpPr>
          <p:spPr>
            <a:xfrm>
              <a:off x="15146426" y="5766011"/>
              <a:ext cx="3766069" cy="892552"/>
            </a:xfrm>
            <a:prstGeom prst="rect">
              <a:avLst/>
            </a:prstGeom>
          </p:spPr>
          <p:txBody>
            <a:bodyPr wrap="square">
              <a:spAutoFit/>
            </a:bodyPr>
            <a:lstStyle/>
            <a:p>
              <a:pPr algn="ctr"/>
              <a:r>
                <a:rPr lang="el-GR" sz="5200" dirty="0">
                  <a:latin typeface="Bahnschrift SemiBold Condensed" panose="020B0502040204020203" pitchFamily="34" charset="0"/>
                </a:rPr>
                <a:t>2000 – 2010</a:t>
              </a:r>
              <a:endParaRPr lang="el-GR" sz="5200" dirty="0">
                <a:latin typeface="Bahnschrift Light SemiCondensed" panose="020B0502040204020203" pitchFamily="34" charset="0"/>
              </a:endParaRPr>
            </a:p>
          </p:txBody>
        </p:sp>
      </p:grpSp>
      <p:grpSp>
        <p:nvGrpSpPr>
          <p:cNvPr id="43" name="Ερώτηση 7" descr="Μια δύσκολη δεκαετία κατά την οποία η ΕΕ αντιδρά σε μια παγκόσμια χρηματοπιστωτική κρίση και ένα κράτος μέλος ψηφίζει να αποχωρήσει."/>
          <p:cNvGrpSpPr/>
          <p:nvPr/>
        </p:nvGrpSpPr>
        <p:grpSpPr>
          <a:xfrm>
            <a:off x="8896416" y="-3829166"/>
            <a:ext cx="26185292" cy="13792702"/>
            <a:chOff x="8903844" y="-3855191"/>
            <a:chExt cx="26185292" cy="13792702"/>
          </a:xfrm>
        </p:grpSpPr>
        <p:pic>
          <p:nvPicPr>
            <p:cNvPr id="48"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8903844" y="-3855191"/>
              <a:ext cx="26185292" cy="13792702"/>
            </a:xfrm>
            <a:prstGeom prst="rect">
              <a:avLst/>
            </a:prstGeom>
          </p:spPr>
        </p:pic>
        <p:sp>
          <p:nvSpPr>
            <p:cNvPr id="49" name="text-bubble"/>
            <p:cNvSpPr/>
            <p:nvPr/>
          </p:nvSpPr>
          <p:spPr>
            <a:xfrm>
              <a:off x="14675343" y="5219767"/>
              <a:ext cx="4876356" cy="2308324"/>
            </a:xfrm>
            <a:prstGeom prst="rect">
              <a:avLst/>
            </a:prstGeom>
          </p:spPr>
          <p:txBody>
            <a:bodyPr wrap="square">
              <a:spAutoFit/>
            </a:bodyPr>
            <a:lstStyle/>
            <a:p>
              <a:pPr>
                <a:lnSpc>
                  <a:spcPct val="80000"/>
                </a:lnSpc>
              </a:pPr>
              <a:r>
                <a:rPr lang="el-GR" sz="3600" dirty="0">
                  <a:latin typeface="Bahnschrift SemiBold Condensed" panose="020B0502040204020203" pitchFamily="34" charset="0"/>
                </a:rPr>
                <a:t>Μια δύσκολη δεκαετία κατά την οποία η ΕΕ αντιδρά σε μια παγκόσμια χρηματοπιστωτική κρίση και ένα κράτος μέλος ψηφίζει να αποχωρήσει.</a:t>
              </a:r>
              <a:endParaRPr lang="el-GR" sz="3600" dirty="0">
                <a:latin typeface="Bahnschrift Light SemiCondensed" panose="020B0502040204020203" pitchFamily="34" charset="0"/>
              </a:endParaRPr>
            </a:p>
          </p:txBody>
        </p:sp>
      </p:grpSp>
      <p:grpSp>
        <p:nvGrpSpPr>
          <p:cNvPr id="68" name="Απάντηση 7" descr="2010-2019"/>
          <p:cNvGrpSpPr/>
          <p:nvPr/>
        </p:nvGrpSpPr>
        <p:grpSpPr>
          <a:xfrm>
            <a:off x="838663" y="426025"/>
            <a:ext cx="23793694" cy="11589906"/>
            <a:chOff x="834938" y="367341"/>
            <a:chExt cx="23793694" cy="11589906"/>
          </a:xfrm>
        </p:grpSpPr>
        <p:pic>
          <p:nvPicPr>
            <p:cNvPr id="69"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367341"/>
              <a:ext cx="23793694" cy="11589906"/>
            </a:xfrm>
            <a:prstGeom prst="rect">
              <a:avLst/>
            </a:prstGeom>
          </p:spPr>
        </p:pic>
        <p:sp>
          <p:nvSpPr>
            <p:cNvPr id="70" name="text-bubble"/>
            <p:cNvSpPr/>
            <p:nvPr/>
          </p:nvSpPr>
          <p:spPr>
            <a:xfrm>
              <a:off x="14749354" y="2913093"/>
              <a:ext cx="4866704" cy="830997"/>
            </a:xfrm>
            <a:prstGeom prst="rect">
              <a:avLst/>
            </a:prstGeom>
          </p:spPr>
          <p:txBody>
            <a:bodyPr wrap="square">
              <a:spAutoFit/>
            </a:bodyPr>
            <a:lstStyle/>
            <a:p>
              <a:pPr algn="ctr"/>
              <a:r>
                <a:rPr lang="el-GR" sz="4800" dirty="0">
                  <a:latin typeface="Bahnschrift SemiBold SemiConden" panose="020B0502040204020203" pitchFamily="34" charset="0"/>
                </a:rPr>
                <a:t>2010-2019 </a:t>
              </a:r>
              <a:endParaRPr lang="el-GR" sz="4800" dirty="0">
                <a:latin typeface="Bahnschrift SemiLight SemiConde" panose="020B0502040204020203" pitchFamily="34" charset="0"/>
              </a:endParaRPr>
            </a:p>
          </p:txBody>
        </p:sp>
      </p:grpSp>
      <p:grpSp>
        <p:nvGrpSpPr>
          <p:cNvPr id="71" name="Ερώτηση 8" descr="Η ΕΕ πρέπει να ανταποκριθεί σε πρωτοφανείς προκλήσεις, όπως η πανδημία της COVID-19 και ο επιθετικός πόλεμος της Ρωσίας κατά της Ουκρανίας."/>
          <p:cNvGrpSpPr/>
          <p:nvPr/>
        </p:nvGrpSpPr>
        <p:grpSpPr>
          <a:xfrm>
            <a:off x="-895801" y="-79741"/>
            <a:ext cx="26185292" cy="13792702"/>
            <a:chOff x="834938" y="-240631"/>
            <a:chExt cx="23793694" cy="13792702"/>
          </a:xfrm>
        </p:grpSpPr>
        <p:pic>
          <p:nvPicPr>
            <p:cNvPr id="72"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73" name="text-bubble"/>
            <p:cNvSpPr/>
            <p:nvPr/>
          </p:nvSpPr>
          <p:spPr>
            <a:xfrm>
              <a:off x="15003225" y="2236156"/>
              <a:ext cx="4424276" cy="2308324"/>
            </a:xfrm>
            <a:prstGeom prst="rect">
              <a:avLst/>
            </a:prstGeom>
          </p:spPr>
          <p:txBody>
            <a:bodyPr wrap="square">
              <a:spAutoFit/>
            </a:bodyPr>
            <a:lstStyle/>
            <a:p>
              <a:pPr>
                <a:lnSpc>
                  <a:spcPct val="80000"/>
                </a:lnSpc>
              </a:pPr>
              <a:r>
                <a:rPr lang="el-GR" sz="3600">
                  <a:latin typeface="Bahnschrift SemiBold Condensed" panose="020B0502040204020203" pitchFamily="34" charset="0"/>
                </a:rPr>
                <a:t>Η ΕΕ πρέπει να ανταποκριθεί σε πρωτοφανείς προκλήσεις, όπως η πανδημία της COVID-19 και ο επιθετικός πόλεμος της Ρωσίας κατά της Ουκρανίας.</a:t>
              </a:r>
            </a:p>
          </p:txBody>
        </p:sp>
      </p:grpSp>
      <p:grpSp>
        <p:nvGrpSpPr>
          <p:cNvPr id="74" name="Απάντηση 8" descr="2020-σήμερα"/>
          <p:cNvGrpSpPr/>
          <p:nvPr/>
        </p:nvGrpSpPr>
        <p:grpSpPr>
          <a:xfrm>
            <a:off x="8911281" y="-3836603"/>
            <a:ext cx="26185292" cy="13792702"/>
            <a:chOff x="8903844" y="-3855191"/>
            <a:chExt cx="26185292" cy="13792702"/>
          </a:xfrm>
        </p:grpSpPr>
        <p:pic>
          <p:nvPicPr>
            <p:cNvPr id="75"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8903844" y="-3855191"/>
              <a:ext cx="26185292" cy="13792702"/>
            </a:xfrm>
            <a:prstGeom prst="rect">
              <a:avLst/>
            </a:prstGeom>
          </p:spPr>
        </p:pic>
        <p:sp>
          <p:nvSpPr>
            <p:cNvPr id="76" name="text-bubble"/>
            <p:cNvSpPr/>
            <p:nvPr/>
          </p:nvSpPr>
          <p:spPr>
            <a:xfrm>
              <a:off x="15574200" y="5918384"/>
              <a:ext cx="3372230" cy="683264"/>
            </a:xfrm>
            <a:prstGeom prst="rect">
              <a:avLst/>
            </a:prstGeom>
          </p:spPr>
          <p:txBody>
            <a:bodyPr wrap="square">
              <a:spAutoFit/>
            </a:bodyPr>
            <a:lstStyle/>
            <a:p>
              <a:pPr>
                <a:lnSpc>
                  <a:spcPct val="80000"/>
                </a:lnSpc>
              </a:pPr>
              <a:r>
                <a:rPr lang="el-GR" sz="4800" dirty="0">
                  <a:latin typeface="Bahnschrift SemiBold Condensed" panose="020B0502040204020203" pitchFamily="34" charset="0"/>
                </a:rPr>
                <a:t>2020-σήμερα</a:t>
              </a:r>
              <a:endParaRPr lang="el-GR" sz="4800" dirty="0">
                <a:latin typeface="Bahnschrift Light SemiCondensed" panose="020B0502040204020203" pitchFamily="34" charset="0"/>
              </a:endParaRPr>
            </a:p>
          </p:txBody>
        </p:sp>
      </p:grpSp>
      <p:sp>
        <p:nvSpPr>
          <p:cNvPr id="30"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32" name="eu flag">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Tree>
    <p:extLst>
      <p:ext uri="{BB962C8B-B14F-4D97-AF65-F5344CB8AC3E}">
        <p14:creationId xmlns:p14="http://schemas.microsoft.com/office/powerpoint/2010/main" val="305443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subTnLst>
                                    <p:set>
                                      <p:cBhvr override="childStyle">
                                        <p:cTn dur="1" fill="hold" display="0" masterRel="nextClick" afterEffect="1"/>
                                        <p:tgtEl>
                                          <p:spTgt spid="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a:extLst>
              <a:ext uri="{FF2B5EF4-FFF2-40B4-BE49-F238E27FC236}">
                <a16:creationId xmlns:a16="http://schemas.microsoft.com/office/drawing/2014/main" id="{01228B98-2AB6-6212-A865-16CDD8DCADB9}"/>
              </a:ext>
            </a:extLst>
          </p:cNvPr>
          <p:cNvSpPr>
            <a:spLocks noGrp="1"/>
          </p:cNvSpPr>
          <p:nvPr>
            <p:ph type="title" idx="4294967295"/>
          </p:nvPr>
        </p:nvSpPr>
        <p:spPr>
          <a:xfrm>
            <a:off x="0" y="-3165475"/>
            <a:ext cx="21112163" cy="2644775"/>
          </a:xfrm>
          <a:prstGeom prst="rect">
            <a:avLst/>
          </a:prstGeom>
        </p:spPr>
        <p:txBody>
          <a:bodyPr/>
          <a:lstStyle/>
          <a:p>
            <a:r>
              <a:rPr lang="el-GR" dirty="0"/>
              <a:t>Διαφάνεια με πληροφορίες περί πνευματικής ιδιοκτησίας</a:t>
            </a:r>
            <a:endParaRPr lang="en-150" dirty="0"/>
          </a:p>
        </p:txBody>
      </p:sp>
      <p:sp>
        <p:nvSpPr>
          <p:cNvPr id="8" name="Ανακοίνωση περί πνευματικής ιδιοκτησίας"/>
          <p:cNvSpPr txBox="1">
            <a:spLocks/>
          </p:cNvSpPr>
          <p:nvPr/>
        </p:nvSpPr>
        <p:spPr>
          <a:xfrm>
            <a:off x="395992" y="10576560"/>
            <a:ext cx="13335248" cy="2715053"/>
          </a:xfrm>
          <a:prstGeom prst="rect">
            <a:avLst/>
          </a:prstGeom>
        </p:spPr>
        <p:txBody>
          <a:bodyPr vert="horz" wrap="square" lIns="91440" tIns="45720" rIns="91440" bIns="4572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l-GR" sz="1600" b="1" i="0" u="none" strike="noStrike" kern="1200" cap="none" spc="0" normalizeH="0" baseline="0" noProof="0" dirty="0">
                <a:ln>
                  <a:noFill/>
                </a:ln>
                <a:solidFill>
                  <a:srgbClr val="FFFFFF">
                    <a:lumMod val="50000"/>
                  </a:srgbClr>
                </a:solidFill>
                <a:effectLst/>
                <a:uLnTx/>
                <a:uFillTx/>
                <a:latin typeface="Arial"/>
                <a:ea typeface="+mn-ea"/>
                <a:cs typeface="+mn-cs"/>
              </a:rPr>
              <a:t>© Ευρωπαϊκή Ένωση, 2023</a:t>
            </a:r>
          </a:p>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rPr>
              <a:t>Επιτρέπεται η περαιτέρω χρήση της παρούσας παρουσίασης βάσει της άδειας CC BY 4.0, εκτός αν αναφέρεται διαφορετικά. Για οποιαδήποτε χρήση ή αναπαραγωγή στοιχείων που δεν ανήκουν στην ΕΕ, ενδέχεται να απαιτείται άδεια απευθείας από τους οικείους δικαιούχους.</a:t>
            </a:r>
          </a:p>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rPr>
              <a:t>Φωτογραφία διαφάνειας 7, πηγή: © </a:t>
            </a:r>
            <a:r>
              <a:rPr kumimoji="0" lang="el-GR" sz="1600" i="0" u="none" strike="noStrike" kern="1200" cap="none" spc="0" normalizeH="0" baseline="0" noProof="0" dirty="0" err="1">
                <a:ln>
                  <a:noFill/>
                </a:ln>
                <a:solidFill>
                  <a:srgbClr val="FFFFFF">
                    <a:lumMod val="50000"/>
                  </a:srgbClr>
                </a:solidFill>
                <a:effectLst/>
                <a:uLnTx/>
                <a:uFillTx/>
                <a:latin typeface="Arial"/>
                <a:ea typeface="+mn-ea"/>
                <a:cs typeface="+mn-cs"/>
              </a:rPr>
              <a:t>Adobe</a:t>
            </a:r>
            <a:r>
              <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l-GR" sz="1600" i="0" u="none" strike="noStrike" kern="1200" cap="none" spc="0" normalizeH="0" baseline="0" noProof="0" dirty="0" err="1">
                <a:ln>
                  <a:noFill/>
                </a:ln>
                <a:solidFill>
                  <a:srgbClr val="FFFFFF">
                    <a:lumMod val="50000"/>
                  </a:srgbClr>
                </a:solidFill>
                <a:effectLst/>
                <a:uLnTx/>
                <a:uFillTx/>
                <a:latin typeface="Arial"/>
                <a:ea typeface="+mn-ea"/>
                <a:cs typeface="+mn-cs"/>
              </a:rPr>
              <a:t>Stock</a:t>
            </a:r>
            <a:r>
              <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l-GR" sz="1600" i="0" u="none" strike="noStrike" kern="1200" cap="none" spc="0" normalizeH="0" baseline="0" noProof="0" dirty="0" err="1">
                <a:ln>
                  <a:noFill/>
                </a:ln>
                <a:solidFill>
                  <a:srgbClr val="FFFFFF">
                    <a:lumMod val="50000"/>
                  </a:srgbClr>
                </a:solidFill>
                <a:effectLst/>
                <a:uLnTx/>
                <a:uFillTx/>
                <a:latin typeface="Arial"/>
                <a:ea typeface="+mn-ea"/>
                <a:cs typeface="+mn-cs"/>
              </a:rPr>
              <a:t>Jacob</a:t>
            </a:r>
            <a:r>
              <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l-GR" sz="1600" i="0" u="none" strike="noStrike" kern="1200" cap="none" spc="0" normalizeH="0" baseline="0" noProof="0" dirty="0" err="1">
                <a:ln>
                  <a:noFill/>
                </a:ln>
                <a:solidFill>
                  <a:srgbClr val="FFFFFF">
                    <a:lumMod val="50000"/>
                  </a:srgbClr>
                </a:solidFill>
                <a:effectLst/>
                <a:uLnTx/>
                <a:uFillTx/>
                <a:latin typeface="Arial"/>
                <a:ea typeface="+mn-ea"/>
                <a:cs typeface="+mn-cs"/>
              </a:rPr>
              <a:t>Lund</a:t>
            </a:r>
            <a:endParaRPr kumimoji="0" lang="el-GR" sz="160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9" name="Icon">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92" y="10576560"/>
            <a:ext cx="1023496" cy="358097"/>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0"/>
            <a:ext cx="24479250" cy="7442791"/>
          </a:xfrm>
          <a:prstGeom prst="rect">
            <a:avLst/>
          </a:prstGeom>
          <a:solidFill>
            <a:srgbClr val="F3C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p>
        </p:txBody>
      </p:sp>
    </p:spTree>
    <p:extLst>
      <p:ext uri="{BB962C8B-B14F-4D97-AF65-F5344CB8AC3E}">
        <p14:creationId xmlns:p14="http://schemas.microsoft.com/office/powerpoint/2010/main" val="13429862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4591058"/>
            <a:ext cx="22552025" cy="3374206"/>
          </a:xfrm>
          <a:prstGeom prst="rect">
            <a:avLst/>
          </a:prstGeom>
        </p:spPr>
        <p:txBody>
          <a:bodyPr>
            <a:noAutofit/>
          </a:bodyPr>
          <a:lstStyle/>
          <a:p>
            <a:pPr algn="l"/>
            <a:r>
              <a:rPr lang="el-GR" sz="12000" dirty="0">
                <a:solidFill>
                  <a:schemeClr val="bg1"/>
                </a:solidFill>
                <a:latin typeface="Bahnschrift bold" panose="020B0502040204020203" pitchFamily="34" charset="0"/>
              </a:rPr>
              <a:t>Στοιχεία για την Ευρωπαϊκή Ένωση: κουίζ</a:t>
            </a:r>
            <a:endParaRPr lang="en-150" sz="12000" dirty="0">
              <a:solidFill>
                <a:schemeClr val="bg1"/>
              </a:solidFill>
              <a:latin typeface="Bahnschrift bold" panose="020B0502040204020203" pitchFamily="34" charset="0"/>
            </a:endParaRPr>
          </a:p>
        </p:txBody>
      </p:sp>
      <p:sp>
        <p:nvSpPr>
          <p:cNvPr id="7" name="Τίτλος">
            <a:extLst>
              <a:ext uri="{FF2B5EF4-FFF2-40B4-BE49-F238E27FC236}">
                <a16:creationId xmlns:a16="http://schemas.microsoft.com/office/drawing/2014/main" id="{FA9CC178-7E19-365E-3287-8F609B1C2B64}"/>
              </a:ext>
            </a:extLst>
          </p:cNvPr>
          <p:cNvSpPr txBox="1">
            <a:spLocks/>
          </p:cNvSpPr>
          <p:nvPr/>
        </p:nvSpPr>
        <p:spPr>
          <a:xfrm>
            <a:off x="503501" y="2221322"/>
            <a:ext cx="11160277" cy="2478638"/>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Γνωρίζετε…</a:t>
            </a:r>
            <a:endParaRPr lang="en-150" sz="12000" dirty="0">
              <a:solidFill>
                <a:schemeClr val="bg1"/>
              </a:solidFill>
              <a:latin typeface="Bahnschrift bold" panose="020B0502040204020203" pitchFamily="34" charset="0"/>
            </a:endParaRPr>
          </a:p>
        </p:txBody>
      </p:sp>
      <p:sp>
        <p:nvSpPr>
          <p:cNvPr id="3" name="Ερώτηση 1"/>
          <p:cNvSpPr>
            <a:spLocks noGrp="1"/>
          </p:cNvSpPr>
          <p:nvPr>
            <p:ph type="subTitle" idx="4294967295"/>
          </p:nvPr>
        </p:nvSpPr>
        <p:spPr>
          <a:xfrm>
            <a:off x="655773" y="4934571"/>
            <a:ext cx="10855335" cy="1122362"/>
          </a:xfrm>
          <a:prstGeom prst="rect">
            <a:avLst/>
          </a:prstGeom>
        </p:spPr>
        <p:txBody>
          <a:bodyPr>
            <a:noAutofit/>
          </a:bodyPr>
          <a:lstStyle/>
          <a:p>
            <a:pPr marL="0" indent="0">
              <a:lnSpc>
                <a:spcPct val="100000"/>
              </a:lnSpc>
              <a:buNone/>
            </a:pPr>
            <a:r>
              <a:rPr lang="el-GR" sz="4200" dirty="0">
                <a:solidFill>
                  <a:srgbClr val="243C7C"/>
                </a:solidFill>
                <a:latin typeface="Bahnschrift SemiLight SemiConde" panose="020B0502040204020203" pitchFamily="34" charset="0"/>
              </a:rPr>
              <a:t>ποια χώρα της ΕΕ έχει τον μεγαλύτερο πληθυσμό ηλικίας κάτω των 15 ετών;</a:t>
            </a:r>
            <a:endParaRPr lang="en-150" sz="4200" dirty="0">
              <a:solidFill>
                <a:srgbClr val="243C7C"/>
              </a:solidFill>
              <a:latin typeface="Bahnschrift SemiLight SemiConde" panose="020B0502040204020203" pitchFamily="34" charset="0"/>
            </a:endParaRPr>
          </a:p>
        </p:txBody>
      </p:sp>
      <p:pic>
        <p:nvPicPr>
          <p:cNvPr id="48" name="Εικόνα 1" descr="Χάρτης της Ευρωπαϊκής Ένωσης όπου επισημαίνεται η Γαλλία"/>
          <p:cNvPicPr>
            <a:picLocks noChangeAspect="1"/>
          </p:cNvPicPr>
          <p:nvPr/>
        </p:nvPicPr>
        <p:blipFill rotWithShape="1">
          <a:blip r:embed="rId3">
            <a:extLst>
              <a:ext uri="{28A0092B-C50C-407E-A947-70E740481C1C}">
                <a14:useLocalDpi xmlns:a14="http://schemas.microsoft.com/office/drawing/2010/main" val="0"/>
              </a:ext>
            </a:extLst>
          </a:blip>
          <a:srcRect l="43705"/>
          <a:stretch/>
        </p:blipFill>
        <p:spPr>
          <a:xfrm>
            <a:off x="10923373" y="-262975"/>
            <a:ext cx="13690514" cy="13679488"/>
          </a:xfrm>
          <a:prstGeom prst="rect">
            <a:avLst/>
          </a:prstGeom>
        </p:spPr>
      </p:pic>
      <p:cxnSp>
        <p:nvCxnSpPr>
          <p:cNvPr id="49" name="Elbow Connector fr">
            <a:extLst>
              <a:ext uri="{C183D7F6-B498-43B3-948B-1728B52AA6E4}">
                <adec:decorative xmlns:adec="http://schemas.microsoft.com/office/drawing/2017/decorative" val="1"/>
              </a:ext>
            </a:extLst>
          </p:cNvPr>
          <p:cNvCxnSpPr/>
          <p:nvPr/>
        </p:nvCxnSpPr>
        <p:spPr>
          <a:xfrm rot="10800000">
            <a:off x="12823494" y="7090995"/>
            <a:ext cx="3031958" cy="1094876"/>
          </a:xfrm>
          <a:prstGeom prst="bentConnector3">
            <a:avLst/>
          </a:prstGeom>
          <a:ln w="57150">
            <a:solidFill>
              <a:srgbClr val="E6483C"/>
            </a:solidFill>
          </a:ln>
        </p:spPr>
        <p:style>
          <a:lnRef idx="3">
            <a:schemeClr val="accent2"/>
          </a:lnRef>
          <a:fillRef idx="0">
            <a:schemeClr val="accent2"/>
          </a:fillRef>
          <a:effectRef idx="2">
            <a:schemeClr val="accent2"/>
          </a:effectRef>
          <a:fontRef idx="minor">
            <a:schemeClr val="tx1"/>
          </a:fontRef>
        </p:style>
      </p:cxnSp>
      <p:sp>
        <p:nvSpPr>
          <p:cNvPr id="50" name="Rectangle fr">
            <a:extLst>
              <a:ext uri="{C183D7F6-B498-43B3-948B-1728B52AA6E4}">
                <adec:decorative xmlns:adec="http://schemas.microsoft.com/office/drawing/2017/decorative" val="1"/>
              </a:ext>
            </a:extLst>
          </p:cNvPr>
          <p:cNvSpPr/>
          <p:nvPr/>
        </p:nvSpPr>
        <p:spPr>
          <a:xfrm>
            <a:off x="15783262" y="8102813"/>
            <a:ext cx="192506" cy="192506"/>
          </a:xfrm>
          <a:prstGeom prst="rect">
            <a:avLst/>
          </a:prstGeom>
          <a:solidFill>
            <a:srgbClr val="E6483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150" dirty="0"/>
          </a:p>
        </p:txBody>
      </p:sp>
      <p:sp>
        <p:nvSpPr>
          <p:cNvPr id="51" name="Πλαίσιο κειμένου για την απάντηση 1"/>
          <p:cNvSpPr txBox="1"/>
          <p:nvPr userDrawn="1"/>
        </p:nvSpPr>
        <p:spPr>
          <a:xfrm>
            <a:off x="11511109" y="7103857"/>
            <a:ext cx="2884123" cy="461665"/>
          </a:xfrm>
          <a:prstGeom prst="rect">
            <a:avLst/>
          </a:prstGeom>
          <a:noFill/>
        </p:spPr>
        <p:txBody>
          <a:bodyPr wrap="none" rtlCol="0">
            <a:spAutoFit/>
          </a:bodyPr>
          <a:lstStyle/>
          <a:p>
            <a:r>
              <a:rPr lang="el-GR" sz="2400" dirty="0">
                <a:solidFill>
                  <a:srgbClr val="243C7C"/>
                </a:solidFill>
                <a:latin typeface="Bahnschrift SemiBold Condensed" panose="020B0502040204020203" pitchFamily="34" charset="0"/>
              </a:rPr>
              <a:t>Γαλλία: 11 991 684 το 2021. </a:t>
            </a:r>
            <a:endParaRPr lang="en-150" sz="2400" dirty="0">
              <a:solidFill>
                <a:srgbClr val="243C7C"/>
              </a:solidFill>
              <a:latin typeface="Bahnschrift SemiBold Condensed" panose="020B0502040204020203" pitchFamily="34" charset="0"/>
            </a:endParaRPr>
          </a:p>
        </p:txBody>
      </p:sp>
      <p:sp>
        <p:nvSpPr>
          <p:cNvPr id="25" name="Ερώτηση 2"/>
          <p:cNvSpPr txBox="1">
            <a:spLocks/>
          </p:cNvSpPr>
          <p:nvPr/>
        </p:nvSpPr>
        <p:spPr>
          <a:xfrm>
            <a:off x="655773" y="6397079"/>
            <a:ext cx="10735019" cy="1577756"/>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100000"/>
              </a:lnSpc>
            </a:pPr>
            <a:r>
              <a:rPr lang="el-GR" sz="4200" dirty="0">
                <a:solidFill>
                  <a:srgbClr val="243C7C"/>
                </a:solidFill>
                <a:latin typeface="Bahnschrift SemiLight SemiConde" panose="020B0502040204020203" pitchFamily="34" charset="0"/>
              </a:rPr>
              <a:t>ποια χώρα της ΕΕ έχει το μεγαλύτερο ποσοστό αλλοδαπών στον συνολικό πληθυσμό της;</a:t>
            </a:r>
            <a:endParaRPr lang="en-150" sz="4200" dirty="0">
              <a:solidFill>
                <a:srgbClr val="243C7C"/>
              </a:solidFill>
              <a:latin typeface="Bahnschrift SemiLight SemiConde" panose="020B0502040204020203" pitchFamily="34" charset="0"/>
            </a:endParaRPr>
          </a:p>
        </p:txBody>
      </p:sp>
      <p:pic>
        <p:nvPicPr>
          <p:cNvPr id="53" name="Εικόνα 2" descr="Χάρτης της Ευρωπαϊκής Ένωσης όπου επισημαίνεται το Λουξεμβούργο"/>
          <p:cNvPicPr>
            <a:picLocks noChangeAspect="1"/>
          </p:cNvPicPr>
          <p:nvPr/>
        </p:nvPicPr>
        <p:blipFill rotWithShape="1">
          <a:blip r:embed="rId4">
            <a:extLst>
              <a:ext uri="{28A0092B-C50C-407E-A947-70E740481C1C}">
                <a14:useLocalDpi xmlns:a14="http://schemas.microsoft.com/office/drawing/2010/main" val="0"/>
              </a:ext>
            </a:extLst>
          </a:blip>
          <a:srcRect l="43680"/>
          <a:stretch/>
        </p:blipFill>
        <p:spPr>
          <a:xfrm>
            <a:off x="10923373" y="-250583"/>
            <a:ext cx="13668568" cy="13651596"/>
          </a:xfrm>
          <a:prstGeom prst="rect">
            <a:avLst/>
          </a:prstGeom>
        </p:spPr>
      </p:pic>
      <p:cxnSp>
        <p:nvCxnSpPr>
          <p:cNvPr id="54" name="Elbow Connector lux">
            <a:extLst>
              <a:ext uri="{C183D7F6-B498-43B3-948B-1728B52AA6E4}">
                <adec:decorative xmlns:adec="http://schemas.microsoft.com/office/drawing/2017/decorative" val="1"/>
              </a:ext>
            </a:extLst>
          </p:cNvPr>
          <p:cNvCxnSpPr/>
          <p:nvPr/>
        </p:nvCxnSpPr>
        <p:spPr>
          <a:xfrm rot="10800000">
            <a:off x="15336253" y="6096307"/>
            <a:ext cx="1607281" cy="1053655"/>
          </a:xfrm>
          <a:prstGeom prst="bentConnector3">
            <a:avLst/>
          </a:prstGeom>
          <a:ln w="57150">
            <a:solidFill>
              <a:srgbClr val="E6483C"/>
            </a:solidFill>
          </a:ln>
        </p:spPr>
        <p:style>
          <a:lnRef idx="3">
            <a:schemeClr val="accent2"/>
          </a:lnRef>
          <a:fillRef idx="0">
            <a:schemeClr val="accent2"/>
          </a:fillRef>
          <a:effectRef idx="2">
            <a:schemeClr val="accent2"/>
          </a:effectRef>
          <a:fontRef idx="minor">
            <a:schemeClr val="tx1"/>
          </a:fontRef>
        </p:style>
      </p:cxnSp>
      <p:sp>
        <p:nvSpPr>
          <p:cNvPr id="55" name="Rectangle lux">
            <a:extLst>
              <a:ext uri="{C183D7F6-B498-43B3-948B-1728B52AA6E4}">
                <adec:decorative xmlns:adec="http://schemas.microsoft.com/office/drawing/2017/decorative" val="1"/>
              </a:ext>
            </a:extLst>
          </p:cNvPr>
          <p:cNvSpPr/>
          <p:nvPr/>
        </p:nvSpPr>
        <p:spPr>
          <a:xfrm>
            <a:off x="16951556" y="7065163"/>
            <a:ext cx="192506" cy="192506"/>
          </a:xfrm>
          <a:prstGeom prst="rect">
            <a:avLst/>
          </a:prstGeom>
          <a:solidFill>
            <a:srgbClr val="E6483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150" dirty="0"/>
          </a:p>
        </p:txBody>
      </p:sp>
      <p:sp>
        <p:nvSpPr>
          <p:cNvPr id="56" name="Πλαίσιο κειμένου για την απάντηση 2"/>
          <p:cNvSpPr txBox="1"/>
          <p:nvPr/>
        </p:nvSpPr>
        <p:spPr>
          <a:xfrm>
            <a:off x="13024938" y="6055086"/>
            <a:ext cx="3166251" cy="461665"/>
          </a:xfrm>
          <a:prstGeom prst="rect">
            <a:avLst/>
          </a:prstGeom>
          <a:noFill/>
        </p:spPr>
        <p:txBody>
          <a:bodyPr wrap="none" rtlCol="0">
            <a:spAutoFit/>
          </a:bodyPr>
          <a:lstStyle/>
          <a:p>
            <a:r>
              <a:rPr lang="el-GR" sz="2400" dirty="0">
                <a:solidFill>
                  <a:srgbClr val="243C7C"/>
                </a:solidFill>
                <a:latin typeface="Bahnschrift SemiBold Condensed" panose="020B0502040204020203" pitchFamily="34" charset="0"/>
              </a:rPr>
              <a:t>Λουξεμβούργο: 47 % το 2022.</a:t>
            </a:r>
            <a:endParaRPr lang="en-150" sz="2400" dirty="0">
              <a:solidFill>
                <a:srgbClr val="243C7C"/>
              </a:solidFill>
              <a:latin typeface="Bahnschrift SemiBold Condensed" panose="020B0502040204020203" pitchFamily="34" charset="0"/>
            </a:endParaRPr>
          </a:p>
        </p:txBody>
      </p:sp>
      <p:sp>
        <p:nvSpPr>
          <p:cNvPr id="33" name="Ερώτηση 3"/>
          <p:cNvSpPr txBox="1">
            <a:spLocks/>
          </p:cNvSpPr>
          <p:nvPr/>
        </p:nvSpPr>
        <p:spPr>
          <a:xfrm>
            <a:off x="655774" y="7853075"/>
            <a:ext cx="10855335" cy="1577756"/>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100000"/>
              </a:lnSpc>
            </a:pPr>
            <a:r>
              <a:rPr lang="el-GR" sz="4200" dirty="0">
                <a:solidFill>
                  <a:srgbClr val="243C7C"/>
                </a:solidFill>
                <a:latin typeface="Bahnschrift SemiLight SemiConde" panose="020B0502040204020203" pitchFamily="34" charset="0"/>
              </a:rPr>
              <a:t>ποια χώρα παρουσιάζει το υψηλότερο ποσοστό εμπιστοσύνης στην Ευρωπαϊκή Ένωση;</a:t>
            </a:r>
            <a:endParaRPr lang="en-150" sz="4200" dirty="0">
              <a:solidFill>
                <a:srgbClr val="243C7C"/>
              </a:solidFill>
              <a:latin typeface="Bahnschrift SemiLight SemiConde" panose="020B0502040204020203" pitchFamily="34" charset="0"/>
            </a:endParaRPr>
          </a:p>
        </p:txBody>
      </p:sp>
      <p:pic>
        <p:nvPicPr>
          <p:cNvPr id="58" name="Εικόνα 3" descr="Χάρτης της Ευρωπαϊκής Ένωσης όπου επισημαίνεται η Μάλτα"/>
          <p:cNvPicPr>
            <a:picLocks noChangeAspect="1"/>
          </p:cNvPicPr>
          <p:nvPr/>
        </p:nvPicPr>
        <p:blipFill rotWithShape="1">
          <a:blip r:embed="rId5">
            <a:extLst>
              <a:ext uri="{28A0092B-C50C-407E-A947-70E740481C1C}">
                <a14:useLocalDpi xmlns:a14="http://schemas.microsoft.com/office/drawing/2010/main" val="0"/>
              </a:ext>
            </a:extLst>
          </a:blip>
          <a:srcRect l="51676"/>
          <a:stretch/>
        </p:blipFill>
        <p:spPr>
          <a:xfrm>
            <a:off x="12858919" y="-255753"/>
            <a:ext cx="11745306" cy="13671873"/>
          </a:xfrm>
          <a:prstGeom prst="rect">
            <a:avLst/>
          </a:prstGeom>
          <a:noFill/>
        </p:spPr>
      </p:pic>
      <p:sp>
        <p:nvSpPr>
          <p:cNvPr id="60" name="Rectangle malt">
            <a:extLst>
              <a:ext uri="{C183D7F6-B498-43B3-948B-1728B52AA6E4}">
                <adec:decorative xmlns:adec="http://schemas.microsoft.com/office/drawing/2017/decorative" val="1"/>
              </a:ext>
            </a:extLst>
          </p:cNvPr>
          <p:cNvSpPr/>
          <p:nvPr/>
        </p:nvSpPr>
        <p:spPr>
          <a:xfrm>
            <a:off x="18920722" y="11826263"/>
            <a:ext cx="192506" cy="175005"/>
          </a:xfrm>
          <a:prstGeom prst="rect">
            <a:avLst/>
          </a:prstGeom>
          <a:solidFill>
            <a:srgbClr val="E6483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150" dirty="0"/>
          </a:p>
        </p:txBody>
      </p:sp>
      <p:sp>
        <p:nvSpPr>
          <p:cNvPr id="61" name="Πλαίσιο κειμένου για την απάντηση 3"/>
          <p:cNvSpPr txBox="1"/>
          <p:nvPr/>
        </p:nvSpPr>
        <p:spPr>
          <a:xfrm>
            <a:off x="14608063" y="10935920"/>
            <a:ext cx="3509093" cy="1200329"/>
          </a:xfrm>
          <a:prstGeom prst="rect">
            <a:avLst/>
          </a:prstGeom>
          <a:noFill/>
        </p:spPr>
        <p:txBody>
          <a:bodyPr wrap="square" rtlCol="0">
            <a:spAutoFit/>
          </a:bodyPr>
          <a:lstStyle/>
          <a:p>
            <a:pPr algn="r"/>
            <a:r>
              <a:rPr lang="el-GR" sz="2400" dirty="0">
                <a:solidFill>
                  <a:srgbClr val="243C7C"/>
                </a:solidFill>
                <a:latin typeface="Bahnschrift SemiBold Condensed" panose="020B0502040204020203" pitchFamily="34" charset="0"/>
              </a:rPr>
              <a:t>η Μάλτα παρουσιάζει το υψηλότερο ποσοστό (71 %) και η Γαλλία το χαμηλότερο (34 %)</a:t>
            </a:r>
            <a:endParaRPr lang="en-150" sz="2400" dirty="0">
              <a:solidFill>
                <a:srgbClr val="243C7C"/>
              </a:solidFill>
              <a:latin typeface="Bahnschrift SemiBold Condensed" panose="020B0502040204020203" pitchFamily="34" charset="0"/>
            </a:endParaRPr>
          </a:p>
        </p:txBody>
      </p:sp>
      <p:sp>
        <p:nvSpPr>
          <p:cNvPr id="39" name="Ερώτηση 4"/>
          <p:cNvSpPr txBox="1">
            <a:spLocks/>
          </p:cNvSpPr>
          <p:nvPr/>
        </p:nvSpPr>
        <p:spPr>
          <a:xfrm>
            <a:off x="655774" y="9286100"/>
            <a:ext cx="10855335" cy="145248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100000"/>
              </a:lnSpc>
            </a:pPr>
            <a:r>
              <a:rPr lang="el-GR" sz="4200" dirty="0">
                <a:solidFill>
                  <a:srgbClr val="243C7C"/>
                </a:solidFill>
                <a:latin typeface="Bahnschrift SemiLight SemiConde" panose="020B0502040204020203" pitchFamily="34" charset="0"/>
              </a:rPr>
              <a:t>ποιο είναι το ποσοστό των ατόμων που ζουν σε αγροτικές περιοχές της ΕΕ;</a:t>
            </a:r>
            <a:endParaRPr lang="en-150" sz="4200" dirty="0">
              <a:solidFill>
                <a:srgbClr val="243C7C"/>
              </a:solidFill>
              <a:latin typeface="Bahnschrift SemiLight SemiConde" panose="020B0502040204020203" pitchFamily="34" charset="0"/>
            </a:endParaRPr>
          </a:p>
        </p:txBody>
      </p:sp>
      <p:cxnSp>
        <p:nvCxnSpPr>
          <p:cNvPr id="59" name="Elbow Connector Malta">
            <a:extLst>
              <a:ext uri="{C183D7F6-B498-43B3-948B-1728B52AA6E4}">
                <adec:decorative xmlns:adec="http://schemas.microsoft.com/office/drawing/2017/decorative" val="1"/>
              </a:ext>
            </a:extLst>
          </p:cNvPr>
          <p:cNvCxnSpPr/>
          <p:nvPr/>
        </p:nvCxnSpPr>
        <p:spPr>
          <a:xfrm rot="10800000">
            <a:off x="17313441" y="10845749"/>
            <a:ext cx="1607281" cy="957868"/>
          </a:xfrm>
          <a:prstGeom prst="bentConnector3">
            <a:avLst/>
          </a:prstGeom>
          <a:ln w="57150">
            <a:solidFill>
              <a:srgbClr val="E6483C"/>
            </a:solidFill>
          </a:ln>
        </p:spPr>
        <p:style>
          <a:lnRef idx="3">
            <a:schemeClr val="accent2"/>
          </a:lnRef>
          <a:fillRef idx="0">
            <a:schemeClr val="accent2"/>
          </a:fillRef>
          <a:effectRef idx="2">
            <a:schemeClr val="accent2"/>
          </a:effectRef>
          <a:fontRef idx="minor">
            <a:schemeClr val="tx1"/>
          </a:fontRef>
        </p:style>
      </p:cxnSp>
      <p:sp>
        <p:nvSpPr>
          <p:cNvPr id="63" name="Πλαίσιο κειμένου για την απάντηση 4"/>
          <p:cNvSpPr txBox="1"/>
          <p:nvPr/>
        </p:nvSpPr>
        <p:spPr>
          <a:xfrm>
            <a:off x="12815473" y="1679441"/>
            <a:ext cx="3375716" cy="1200329"/>
          </a:xfrm>
          <a:prstGeom prst="rect">
            <a:avLst/>
          </a:prstGeom>
          <a:noFill/>
        </p:spPr>
        <p:txBody>
          <a:bodyPr wrap="square" rtlCol="0">
            <a:spAutoFit/>
          </a:bodyPr>
          <a:lstStyle/>
          <a:p>
            <a:r>
              <a:rPr lang="el-GR" sz="2400" dirty="0">
                <a:solidFill>
                  <a:srgbClr val="243C7C"/>
                </a:solidFill>
                <a:latin typeface="Bahnschrift SemiBold Condensed" panose="020B0502040204020203" pitchFamily="34" charset="0"/>
              </a:rPr>
              <a:t>25,2 % το 2021 (35,9 % σε κωμοπόλεις και 38,9 % σε πόλεις)</a:t>
            </a:r>
            <a:endParaRPr lang="en-150" sz="2400" dirty="0">
              <a:solidFill>
                <a:srgbClr val="243C7C"/>
              </a:solidFill>
              <a:latin typeface="Bahnschrift SemiBold Condensed" panose="020B0502040204020203" pitchFamily="34" charset="0"/>
            </a:endParaRPr>
          </a:p>
        </p:txBody>
      </p:sp>
      <p:sp>
        <p:nvSpPr>
          <p:cNvPr id="44" name="Question 5"/>
          <p:cNvSpPr txBox="1">
            <a:spLocks/>
          </p:cNvSpPr>
          <p:nvPr/>
        </p:nvSpPr>
        <p:spPr>
          <a:xfrm>
            <a:off x="655774" y="10762568"/>
            <a:ext cx="10964559" cy="1438519"/>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100000"/>
              </a:lnSpc>
            </a:pPr>
            <a:r>
              <a:rPr lang="el-GR" sz="4200" dirty="0">
                <a:solidFill>
                  <a:srgbClr val="243C7C"/>
                </a:solidFill>
                <a:latin typeface="Bahnschrift SemiLight SemiConde" panose="020B0502040204020203" pitchFamily="34" charset="0"/>
              </a:rPr>
              <a:t>ποιο είναι το ποσοστό των ατόμων στην ΕΕ που μιλούν περισσότερες από μία γλώσσες;</a:t>
            </a:r>
            <a:endParaRPr lang="en-150" sz="4200" dirty="0">
              <a:solidFill>
                <a:srgbClr val="243C7C"/>
              </a:solidFill>
              <a:latin typeface="Bahnschrift SemiLight SemiConde" panose="020B0502040204020203" pitchFamily="34" charset="0"/>
            </a:endParaRPr>
          </a:p>
        </p:txBody>
      </p:sp>
      <p:sp>
        <p:nvSpPr>
          <p:cNvPr id="66" name="Πλαίσιο κειμένου για την απάντηση 5"/>
          <p:cNvSpPr txBox="1"/>
          <p:nvPr/>
        </p:nvSpPr>
        <p:spPr>
          <a:xfrm>
            <a:off x="12862757" y="2860084"/>
            <a:ext cx="3328432" cy="461665"/>
          </a:xfrm>
          <a:prstGeom prst="rect">
            <a:avLst/>
          </a:prstGeom>
          <a:noFill/>
        </p:spPr>
        <p:txBody>
          <a:bodyPr wrap="square" rtlCol="0">
            <a:spAutoFit/>
          </a:bodyPr>
          <a:lstStyle/>
          <a:p>
            <a:r>
              <a:rPr lang="en-150" sz="2400" dirty="0">
                <a:solidFill>
                  <a:srgbClr val="243C7C"/>
                </a:solidFill>
                <a:latin typeface="Bahnschrift SemiBold Condensed" panose="020B0502040204020203" pitchFamily="34" charset="0"/>
              </a:rPr>
              <a:t>64.6% </a:t>
            </a:r>
            <a:r>
              <a:rPr lang="el-GR" sz="2400" dirty="0">
                <a:solidFill>
                  <a:srgbClr val="243C7C"/>
                </a:solidFill>
                <a:latin typeface="Bahnschrift SemiBold Condensed" panose="020B0502040204020203" pitchFamily="34" charset="0"/>
              </a:rPr>
              <a:t>το</a:t>
            </a:r>
            <a:r>
              <a:rPr lang="en-150" sz="2400" dirty="0">
                <a:solidFill>
                  <a:srgbClr val="243C7C"/>
                </a:solidFill>
                <a:latin typeface="Bahnschrift SemiBold Condensed" panose="020B0502040204020203" pitchFamily="34" charset="0"/>
              </a:rPr>
              <a:t> 2016</a:t>
            </a:r>
          </a:p>
        </p:txBody>
      </p:sp>
      <p:sp>
        <p:nvSpPr>
          <p:cNvPr id="67" name="Rectangle 5">
            <a:extLst>
              <a:ext uri="{C183D7F6-B498-43B3-948B-1728B52AA6E4}">
                <adec:decorative xmlns:adec="http://schemas.microsoft.com/office/drawing/2017/decorative" val="1"/>
              </a:ext>
            </a:extLst>
          </p:cNvPr>
          <p:cNvSpPr/>
          <p:nvPr/>
        </p:nvSpPr>
        <p:spPr>
          <a:xfrm>
            <a:off x="12599062" y="3050815"/>
            <a:ext cx="192506" cy="175005"/>
          </a:xfrm>
          <a:prstGeom prst="rect">
            <a:avLst/>
          </a:prstGeom>
          <a:solidFill>
            <a:srgbClr val="243C7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150" dirty="0"/>
          </a:p>
        </p:txBody>
      </p:sp>
      <p:sp>
        <p:nvSpPr>
          <p:cNvPr id="64" name="Rectangle 4">
            <a:extLst>
              <a:ext uri="{C183D7F6-B498-43B3-948B-1728B52AA6E4}">
                <adec:decorative xmlns:adec="http://schemas.microsoft.com/office/drawing/2017/decorative" val="1"/>
              </a:ext>
            </a:extLst>
          </p:cNvPr>
          <p:cNvSpPr/>
          <p:nvPr/>
        </p:nvSpPr>
        <p:spPr>
          <a:xfrm>
            <a:off x="12571822" y="1945693"/>
            <a:ext cx="192506" cy="175005"/>
          </a:xfrm>
          <a:prstGeom prst="rect">
            <a:avLst/>
          </a:prstGeom>
          <a:solidFill>
            <a:srgbClr val="243C7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150" dirty="0"/>
          </a:p>
        </p:txBody>
      </p:sp>
    </p:spTree>
    <p:extLst>
      <p:ext uri="{BB962C8B-B14F-4D97-AF65-F5344CB8AC3E}">
        <p14:creationId xmlns:p14="http://schemas.microsoft.com/office/powerpoint/2010/main" val="325889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par>
                          <p:cTn id="8" fill="hold">
                            <p:stCondLst>
                              <p:cond delay="3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anim calcmode="lin" valueType="num">
                                      <p:cBhvr>
                                        <p:cTn id="12" dur="300" fill="hold"/>
                                        <p:tgtEl>
                                          <p:spTgt spid="3"/>
                                        </p:tgtEl>
                                        <p:attrNameLst>
                                          <p:attrName>ppt_x</p:attrName>
                                        </p:attrNameLst>
                                      </p:cBhvr>
                                      <p:tavLst>
                                        <p:tav tm="0">
                                          <p:val>
                                            <p:strVal val="#ppt_x"/>
                                          </p:val>
                                        </p:tav>
                                        <p:tav tm="100000">
                                          <p:val>
                                            <p:strVal val="#ppt_x"/>
                                          </p:val>
                                        </p:tav>
                                      </p:tavLst>
                                    </p:anim>
                                    <p:anim calcmode="lin" valueType="num">
                                      <p:cBhvr>
                                        <p:cTn id="13"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repeatCount="2000" fill="hold" nodeType="click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200"/>
                                        <p:tgtEl>
                                          <p:spTgt spid="48"/>
                                        </p:tgtEl>
                                      </p:cBhvr>
                                    </p:animEffect>
                                  </p:childTnLst>
                                </p:cTn>
                              </p:par>
                              <p:par>
                                <p:cTn id="19" presetID="22" presetClass="entr" presetSubtype="4" fill="hold" grpId="0" nodeType="withEffect">
                                  <p:stCondLst>
                                    <p:cond delay="50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500"/>
                                        <p:tgtEl>
                                          <p:spTgt spid="50"/>
                                        </p:tgtEl>
                                      </p:cBhvr>
                                    </p:animEffect>
                                  </p:childTnLst>
                                </p:cTn>
                              </p:par>
                              <p:par>
                                <p:cTn id="22" presetID="22" presetClass="entr" presetSubtype="4" fill="hold" nodeType="withEffect">
                                  <p:stCondLst>
                                    <p:cond delay="500"/>
                                  </p:stCondLst>
                                  <p:childTnLst>
                                    <p:set>
                                      <p:cBhvr>
                                        <p:cTn id="23" dur="1" fill="hold">
                                          <p:stCondLst>
                                            <p:cond delay="0"/>
                                          </p:stCondLst>
                                        </p:cTn>
                                        <p:tgtEl>
                                          <p:spTgt spid="49"/>
                                        </p:tgtEl>
                                        <p:attrNameLst>
                                          <p:attrName>style.visibility</p:attrName>
                                        </p:attrNameLst>
                                      </p:cBhvr>
                                      <p:to>
                                        <p:strVal val="visible"/>
                                      </p:to>
                                    </p:set>
                                    <p:animEffect transition="in" filter="wipe(down)">
                                      <p:cBhvr>
                                        <p:cTn id="24" dur="500"/>
                                        <p:tgtEl>
                                          <p:spTgt spid="49"/>
                                        </p:tgtEl>
                                      </p:cBhvr>
                                    </p:animEffect>
                                  </p:childTnLst>
                                </p:cTn>
                              </p:par>
                            </p:childTnLst>
                          </p:cTn>
                        </p:par>
                        <p:par>
                          <p:cTn id="25" fill="hold">
                            <p:stCondLst>
                              <p:cond delay="1000"/>
                            </p:stCondLst>
                            <p:childTnLst>
                              <p:par>
                                <p:cTn id="26" presetID="22" presetClass="entr" presetSubtype="8" repeatCount="2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2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300"/>
                                        <p:tgtEl>
                                          <p:spTgt spid="25"/>
                                        </p:tgtEl>
                                      </p:cBhvr>
                                    </p:animEffect>
                                    <p:anim calcmode="lin" valueType="num">
                                      <p:cBhvr>
                                        <p:cTn id="34" dur="300" fill="hold"/>
                                        <p:tgtEl>
                                          <p:spTgt spid="25"/>
                                        </p:tgtEl>
                                        <p:attrNameLst>
                                          <p:attrName>ppt_x</p:attrName>
                                        </p:attrNameLst>
                                      </p:cBhvr>
                                      <p:tavLst>
                                        <p:tav tm="0">
                                          <p:val>
                                            <p:strVal val="#ppt_x"/>
                                          </p:val>
                                        </p:tav>
                                        <p:tav tm="100000">
                                          <p:val>
                                            <p:strVal val="#ppt_x"/>
                                          </p:val>
                                        </p:tav>
                                      </p:tavLst>
                                    </p:anim>
                                    <p:anim calcmode="lin" valueType="num">
                                      <p:cBhvr>
                                        <p:cTn id="35" dur="3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2000" fill="hold" nodeType="clickEffect">
                                  <p:stCondLst>
                                    <p:cond delay="500"/>
                                  </p:stCondLst>
                                  <p:childTnLst>
                                    <p:set>
                                      <p:cBhvr>
                                        <p:cTn id="39" dur="1" fill="hold">
                                          <p:stCondLst>
                                            <p:cond delay="0"/>
                                          </p:stCondLst>
                                        </p:cTn>
                                        <p:tgtEl>
                                          <p:spTgt spid="53"/>
                                        </p:tgtEl>
                                        <p:attrNameLst>
                                          <p:attrName>style.visibility</p:attrName>
                                        </p:attrNameLst>
                                      </p:cBhvr>
                                      <p:to>
                                        <p:strVal val="visible"/>
                                      </p:to>
                                    </p:set>
                                    <p:animEffect transition="in" filter="wipe(left)">
                                      <p:cBhvr>
                                        <p:cTn id="40" dur="200"/>
                                        <p:tgtEl>
                                          <p:spTgt spid="53"/>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500"/>
                                  </p:stCondLst>
                                  <p:childTnLst>
                                    <p:set>
                                      <p:cBhvr>
                                        <p:cTn id="45" dur="1" fill="hold">
                                          <p:stCondLst>
                                            <p:cond delay="0"/>
                                          </p:stCondLst>
                                        </p:cTn>
                                        <p:tgtEl>
                                          <p:spTgt spid="54"/>
                                        </p:tgtEl>
                                        <p:attrNameLst>
                                          <p:attrName>style.visibility</p:attrName>
                                        </p:attrNameLst>
                                      </p:cBhvr>
                                      <p:to>
                                        <p:strVal val="visible"/>
                                      </p:to>
                                    </p:set>
                                    <p:animEffect transition="in" filter="wipe(down)">
                                      <p:cBhvr>
                                        <p:cTn id="46" dur="500"/>
                                        <p:tgtEl>
                                          <p:spTgt spid="54"/>
                                        </p:tgtEl>
                                      </p:cBhvr>
                                    </p:animEffect>
                                  </p:childTnLst>
                                </p:cTn>
                              </p:par>
                            </p:childTnLst>
                          </p:cTn>
                        </p:par>
                        <p:par>
                          <p:cTn id="47" fill="hold">
                            <p:stCondLst>
                              <p:cond delay="1000"/>
                            </p:stCondLst>
                            <p:childTnLst>
                              <p:par>
                                <p:cTn id="48" presetID="22" presetClass="entr" presetSubtype="8" repeatCount="200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2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300"/>
                                        <p:tgtEl>
                                          <p:spTgt spid="33"/>
                                        </p:tgtEl>
                                      </p:cBhvr>
                                    </p:animEffect>
                                    <p:anim calcmode="lin" valueType="num">
                                      <p:cBhvr>
                                        <p:cTn id="56" dur="300" fill="hold"/>
                                        <p:tgtEl>
                                          <p:spTgt spid="33"/>
                                        </p:tgtEl>
                                        <p:attrNameLst>
                                          <p:attrName>ppt_x</p:attrName>
                                        </p:attrNameLst>
                                      </p:cBhvr>
                                      <p:tavLst>
                                        <p:tav tm="0">
                                          <p:val>
                                            <p:strVal val="#ppt_x"/>
                                          </p:val>
                                        </p:tav>
                                        <p:tav tm="100000">
                                          <p:val>
                                            <p:strVal val="#ppt_x"/>
                                          </p:val>
                                        </p:tav>
                                      </p:tavLst>
                                    </p:anim>
                                    <p:anim calcmode="lin" valueType="num">
                                      <p:cBhvr>
                                        <p:cTn id="57"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2000" fill="hold" nodeType="clickEffect">
                                  <p:stCondLst>
                                    <p:cond delay="50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200"/>
                                        <p:tgtEl>
                                          <p:spTgt spid="58"/>
                                        </p:tgtEl>
                                      </p:cBhvr>
                                    </p:animEffect>
                                  </p:childTnLst>
                                </p:cTn>
                              </p:par>
                              <p:par>
                                <p:cTn id="63" presetID="22" presetClass="entr" presetSubtype="4" fill="hold" grpId="0" nodeType="withEffect">
                                  <p:stCondLst>
                                    <p:cond delay="500"/>
                                  </p:stCondLst>
                                  <p:childTnLst>
                                    <p:set>
                                      <p:cBhvr>
                                        <p:cTn id="64" dur="1" fill="hold">
                                          <p:stCondLst>
                                            <p:cond delay="0"/>
                                          </p:stCondLst>
                                        </p:cTn>
                                        <p:tgtEl>
                                          <p:spTgt spid="60"/>
                                        </p:tgtEl>
                                        <p:attrNameLst>
                                          <p:attrName>style.visibility</p:attrName>
                                        </p:attrNameLst>
                                      </p:cBhvr>
                                      <p:to>
                                        <p:strVal val="visible"/>
                                      </p:to>
                                    </p:set>
                                    <p:animEffect transition="in" filter="wipe(down)">
                                      <p:cBhvr>
                                        <p:cTn id="65" dur="500"/>
                                        <p:tgtEl>
                                          <p:spTgt spid="60"/>
                                        </p:tgtEl>
                                      </p:cBhvr>
                                    </p:animEffect>
                                  </p:childTnLst>
                                </p:cTn>
                              </p:par>
                              <p:par>
                                <p:cTn id="66" presetID="22" presetClass="entr" presetSubtype="4" fill="hold" nodeType="withEffect">
                                  <p:stCondLst>
                                    <p:cond delay="500"/>
                                  </p:stCondLst>
                                  <p:childTnLst>
                                    <p:set>
                                      <p:cBhvr>
                                        <p:cTn id="67" dur="1" fill="hold">
                                          <p:stCondLst>
                                            <p:cond delay="0"/>
                                          </p:stCondLst>
                                        </p:cTn>
                                        <p:tgtEl>
                                          <p:spTgt spid="59"/>
                                        </p:tgtEl>
                                        <p:attrNameLst>
                                          <p:attrName>style.visibility</p:attrName>
                                        </p:attrNameLst>
                                      </p:cBhvr>
                                      <p:to>
                                        <p:strVal val="visible"/>
                                      </p:to>
                                    </p:set>
                                    <p:animEffect transition="in" filter="wipe(down)">
                                      <p:cBhvr>
                                        <p:cTn id="68" dur="500"/>
                                        <p:tgtEl>
                                          <p:spTgt spid="59"/>
                                        </p:tgtEl>
                                      </p:cBhvr>
                                    </p:animEffect>
                                  </p:childTnLst>
                                </p:cTn>
                              </p:par>
                            </p:childTnLst>
                          </p:cTn>
                        </p:par>
                        <p:par>
                          <p:cTn id="69" fill="hold">
                            <p:stCondLst>
                              <p:cond delay="1000"/>
                            </p:stCondLst>
                            <p:childTnLst>
                              <p:par>
                                <p:cTn id="70" presetID="22" presetClass="entr" presetSubtype="8" repeatCount="2000" fill="hold" grpId="0"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2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300"/>
                                        <p:tgtEl>
                                          <p:spTgt spid="39"/>
                                        </p:tgtEl>
                                      </p:cBhvr>
                                    </p:animEffect>
                                    <p:anim calcmode="lin" valueType="num">
                                      <p:cBhvr>
                                        <p:cTn id="78" dur="300" fill="hold"/>
                                        <p:tgtEl>
                                          <p:spTgt spid="39"/>
                                        </p:tgtEl>
                                        <p:attrNameLst>
                                          <p:attrName>ppt_x</p:attrName>
                                        </p:attrNameLst>
                                      </p:cBhvr>
                                      <p:tavLst>
                                        <p:tav tm="0">
                                          <p:val>
                                            <p:strVal val="#ppt_x"/>
                                          </p:val>
                                        </p:tav>
                                        <p:tav tm="100000">
                                          <p:val>
                                            <p:strVal val="#ppt_x"/>
                                          </p:val>
                                        </p:tav>
                                      </p:tavLst>
                                    </p:anim>
                                    <p:anim calcmode="lin" valueType="num">
                                      <p:cBhvr>
                                        <p:cTn id="79" dur="3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repeatCount="2000" fill="hold" grpId="0" nodeType="click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wipe(left)">
                                      <p:cBhvr>
                                        <p:cTn id="84" dur="200"/>
                                        <p:tgtEl>
                                          <p:spTgt spid="63"/>
                                        </p:tgtEl>
                                      </p:cBhvr>
                                    </p:animEffect>
                                  </p:childTnLst>
                                </p:cTn>
                              </p:par>
                              <p:par>
                                <p:cTn id="85" presetID="22" presetClass="entr" presetSubtype="8" repeatCount="200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wipe(left)">
                                      <p:cBhvr>
                                        <p:cTn id="87" dur="200"/>
                                        <p:tgtEl>
                                          <p:spTgt spid="64"/>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300"/>
                                        <p:tgtEl>
                                          <p:spTgt spid="44"/>
                                        </p:tgtEl>
                                      </p:cBhvr>
                                    </p:animEffect>
                                    <p:anim calcmode="lin" valueType="num">
                                      <p:cBhvr>
                                        <p:cTn id="93" dur="300" fill="hold"/>
                                        <p:tgtEl>
                                          <p:spTgt spid="44"/>
                                        </p:tgtEl>
                                        <p:attrNameLst>
                                          <p:attrName>ppt_x</p:attrName>
                                        </p:attrNameLst>
                                      </p:cBhvr>
                                      <p:tavLst>
                                        <p:tav tm="0">
                                          <p:val>
                                            <p:strVal val="#ppt_x"/>
                                          </p:val>
                                        </p:tav>
                                        <p:tav tm="100000">
                                          <p:val>
                                            <p:strVal val="#ppt_x"/>
                                          </p:val>
                                        </p:tav>
                                      </p:tavLst>
                                    </p:anim>
                                    <p:anim calcmode="lin" valueType="num">
                                      <p:cBhvr>
                                        <p:cTn id="94" dur="3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repeatCount="2000" fill="hold" grpId="0" nodeType="click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wipe(left)">
                                      <p:cBhvr>
                                        <p:cTn id="99" dur="200"/>
                                        <p:tgtEl>
                                          <p:spTgt spid="66"/>
                                        </p:tgtEl>
                                      </p:cBhvr>
                                    </p:animEffect>
                                  </p:childTnLst>
                                </p:cTn>
                              </p:par>
                              <p:par>
                                <p:cTn id="100" presetID="22" presetClass="entr" presetSubtype="8" repeatCount="2000"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wipe(left)">
                                      <p:cBhvr>
                                        <p:cTn id="102" dur="2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0" grpId="0" animBg="1"/>
      <p:bldP spid="51" grpId="0"/>
      <p:bldP spid="25" grpId="0"/>
      <p:bldP spid="55" grpId="0" animBg="1"/>
      <p:bldP spid="56" grpId="0"/>
      <p:bldP spid="33" grpId="0"/>
      <p:bldP spid="60" grpId="0" animBg="1"/>
      <p:bldP spid="61" grpId="0"/>
      <p:bldP spid="39" grpId="0"/>
      <p:bldP spid="63" grpId="0"/>
      <p:bldP spid="44" grpId="0"/>
      <p:bldP spid="66" grpId="0"/>
      <p:bldP spid="67" grpId="0" animBg="1"/>
      <p:bldP spid="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4893948"/>
            <a:ext cx="24479250" cy="3639823"/>
          </a:xfrm>
          <a:prstGeom prst="rect">
            <a:avLst/>
          </a:prstGeom>
        </p:spPr>
        <p:txBody>
          <a:bodyPr>
            <a:noAutofit/>
          </a:bodyPr>
          <a:lstStyle/>
          <a:p>
            <a:pPr algn="l"/>
            <a:r>
              <a:rPr lang="el-GR" sz="12000" dirty="0">
                <a:solidFill>
                  <a:schemeClr val="bg1"/>
                </a:solidFill>
                <a:latin typeface="Bahnschrift bold" panose="020B0502040204020203" pitchFamily="34" charset="0"/>
              </a:rPr>
              <a:t>Οι 24 επίσημες γλώσσες της Ευρωπαϊκής Ένωσης</a:t>
            </a:r>
            <a:endParaRPr lang="en-150" sz="12000" dirty="0">
              <a:solidFill>
                <a:schemeClr val="bg1"/>
              </a:solidFill>
              <a:latin typeface="Bahnschrift bold" panose="020B0502040204020203" pitchFamily="34" charset="0"/>
            </a:endParaRPr>
          </a:p>
        </p:txBody>
      </p:sp>
      <p:sp>
        <p:nvSpPr>
          <p:cNvPr id="3" name="Τίτλος">
            <a:extLst>
              <a:ext uri="{FF2B5EF4-FFF2-40B4-BE49-F238E27FC236}">
                <a16:creationId xmlns:a16="http://schemas.microsoft.com/office/drawing/2014/main" id="{CDD08A4A-60C1-6263-E77D-FF5722E78795}"/>
              </a:ext>
            </a:extLst>
          </p:cNvPr>
          <p:cNvSpPr txBox="1">
            <a:spLocks/>
          </p:cNvSpPr>
          <p:nvPr/>
        </p:nvSpPr>
        <p:spPr>
          <a:xfrm>
            <a:off x="470841" y="4877859"/>
            <a:ext cx="9350492"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Μια Ευρώπη των πολιτών</a:t>
            </a:r>
            <a:endParaRPr lang="en-150" sz="12000" dirty="0">
              <a:solidFill>
                <a:schemeClr val="bg1"/>
              </a:solidFill>
              <a:latin typeface="Bahnschrift bold" panose="020B0502040204020203" pitchFamily="34" charset="0"/>
            </a:endParaRPr>
          </a:p>
        </p:txBody>
      </p:sp>
      <p:sp>
        <p:nvSpPr>
          <p:cNvPr id="8" name="Υπότιτλος"/>
          <p:cNvSpPr/>
          <p:nvPr/>
        </p:nvSpPr>
        <p:spPr>
          <a:xfrm>
            <a:off x="449070" y="8168122"/>
            <a:ext cx="8277835" cy="1200329"/>
          </a:xfrm>
          <a:prstGeom prst="rect">
            <a:avLst/>
          </a:prstGeom>
        </p:spPr>
        <p:txBody>
          <a:bodyPr wrap="square">
            <a:spAutoFit/>
          </a:bodyPr>
          <a:lstStyle/>
          <a:p>
            <a:r>
              <a:rPr lang="en-150" sz="7200" dirty="0">
                <a:solidFill>
                  <a:srgbClr val="243C7C"/>
                </a:solidFill>
                <a:latin typeface="Bahnschrift bold" panose="020B0502040204020203" pitchFamily="34" charset="0"/>
              </a:rPr>
              <a:t>24</a:t>
            </a:r>
            <a:r>
              <a:rPr lang="en-150" sz="7200" dirty="0">
                <a:solidFill>
                  <a:srgbClr val="243C7C"/>
                </a:solidFill>
                <a:latin typeface="Bahnschrift SemiLight SemiConde" panose="020B0502040204020203" pitchFamily="34" charset="0"/>
              </a:rPr>
              <a:t> </a:t>
            </a:r>
            <a:r>
              <a:rPr lang="el-GR" sz="7200" dirty="0">
                <a:solidFill>
                  <a:srgbClr val="243C7C"/>
                </a:solidFill>
                <a:latin typeface="Bahnschrift SemiLight SemiConde" panose="020B0502040204020203" pitchFamily="34" charset="0"/>
              </a:rPr>
              <a:t>επίσημες γλώσσες</a:t>
            </a:r>
            <a:endParaRPr lang="en-150" sz="7200" dirty="0">
              <a:solidFill>
                <a:srgbClr val="243C7C"/>
              </a:solidFill>
              <a:latin typeface="Bahnschrift SemiLight SemiConde" panose="020B0502040204020203" pitchFamily="34" charset="0"/>
            </a:endParaRPr>
          </a:p>
        </p:txBody>
      </p:sp>
      <p:sp>
        <p:nvSpPr>
          <p:cNvPr id="9" name="Σύνδεσμος"/>
          <p:cNvSpPr/>
          <p:nvPr/>
        </p:nvSpPr>
        <p:spPr>
          <a:xfrm>
            <a:off x="449070" y="11563168"/>
            <a:ext cx="5317481" cy="369332"/>
          </a:xfrm>
          <a:prstGeom prst="rect">
            <a:avLst/>
          </a:prstGeom>
        </p:spPr>
        <p:txBody>
          <a:bodyPr wrap="none">
            <a:spAutoFit/>
          </a:bodyPr>
          <a:lstStyle/>
          <a:p>
            <a:r>
              <a:rPr lang="el-GR" u="sng" dirty="0">
                <a:solidFill>
                  <a:srgbClr val="243C7C"/>
                </a:solidFill>
                <a:latin typeface="Bahnschrift SemiBold" panose="020B0502040204020203" pitchFamily="34" charset="0"/>
              </a:rPr>
              <a:t>Πάρτε μια ιδέα από τις επίσημες γλώσσες της ΕΕ</a:t>
            </a:r>
            <a:endParaRPr lang="en-150" u="sng" dirty="0">
              <a:solidFill>
                <a:srgbClr val="243C7C"/>
              </a:solidFill>
              <a:latin typeface="Bahnschrift SemiBold" panose="020B0502040204020203" pitchFamily="34" charset="0"/>
            </a:endParaRPr>
          </a:p>
        </p:txBody>
      </p:sp>
      <p:pic>
        <p:nvPicPr>
          <p:cNvPr id="4" name="Απεικόνιση δύο χαρακτήρων: ένα κορίτσι στα αριστερά και ένα αγόρι στα δεξιά συζητούν, κάνοντας μεταξύ τους ερωτήσεις και δίνοντας διαδοχικά απαντήσεις σχετικά με τις γλώσσες της ΕΕ. Οι ερωτήσεις και οι απαντήσεις εμφανίζονται σε συννεφάκια ομιλίας:" descr="A girl on the left and a boy on the right in conversation, asking each other questions about EU languages and answering in turn. The questions and answers appear in speech bubbles and are as follow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 y="0"/>
            <a:ext cx="24478368" cy="13679980"/>
          </a:xfrm>
          <a:prstGeom prst="rect">
            <a:avLst/>
          </a:prstGeom>
        </p:spPr>
      </p:pic>
      <p:grpSp>
        <p:nvGrpSpPr>
          <p:cNvPr id="20" name="Ερώτηση 1" descr="Μπορείτε να απαριθμήσετε τουλάχιστον 5 επίσημες γλώσσες της ΕΕ εκτός της δικής σας;"/>
          <p:cNvGrpSpPr/>
          <p:nvPr/>
        </p:nvGrpSpPr>
        <p:grpSpPr>
          <a:xfrm>
            <a:off x="834938" y="-240631"/>
            <a:ext cx="23793694" cy="13792702"/>
            <a:chOff x="834938" y="-240631"/>
            <a:chExt cx="23793694" cy="13792702"/>
          </a:xfrm>
        </p:grpSpPr>
        <p:pic>
          <p:nvPicPr>
            <p:cNvPr id="17" name="bubble"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19" name="speech-bubble"/>
            <p:cNvSpPr/>
            <p:nvPr/>
          </p:nvSpPr>
          <p:spPr>
            <a:xfrm>
              <a:off x="14994650" y="1823286"/>
              <a:ext cx="4933634" cy="2939266"/>
            </a:xfrm>
            <a:prstGeom prst="rect">
              <a:avLst/>
            </a:prstGeom>
          </p:spPr>
          <p:txBody>
            <a:bodyPr wrap="square">
              <a:spAutoFit/>
            </a:bodyPr>
            <a:lstStyle/>
            <a:p>
              <a:r>
                <a:rPr lang="el-GR" sz="3700" dirty="0">
                  <a:latin typeface="Bahnschrift SemiBold SemiConden" panose="020B0502040204020203" pitchFamily="34" charset="0"/>
                </a:rPr>
                <a:t>Μπορείτε να απαριθμήσετε τουλάχιστον 5 επίσημες γλώσσες της ΕΕ εκτός της δικής σας; </a:t>
              </a:r>
              <a:endParaRPr lang="en-150" sz="3700" dirty="0">
                <a:latin typeface="Bahnschrift SemiBold SemiConden" panose="020B0502040204020203" pitchFamily="34" charset="0"/>
              </a:endParaRPr>
            </a:p>
          </p:txBody>
        </p:sp>
      </p:grpSp>
      <p:grpSp>
        <p:nvGrpSpPr>
          <p:cNvPr id="31" name="Απάντηση 1" descr="βουλγαρικά, δανικά, κροατικά, ολλανδικά, τσεχικά"/>
          <p:cNvGrpSpPr/>
          <p:nvPr/>
        </p:nvGrpSpPr>
        <p:grpSpPr>
          <a:xfrm>
            <a:off x="742361" y="-49110"/>
            <a:ext cx="23106822" cy="12997588"/>
            <a:chOff x="742361" y="-49110"/>
            <a:chExt cx="23106822" cy="12997588"/>
          </a:xfrm>
        </p:grpSpPr>
        <p:pic>
          <p:nvPicPr>
            <p:cNvPr id="22" name="bubble"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49110"/>
              <a:ext cx="23106822" cy="12997588"/>
            </a:xfrm>
            <a:prstGeom prst="rect">
              <a:avLst/>
            </a:prstGeom>
          </p:spPr>
        </p:pic>
        <p:sp>
          <p:nvSpPr>
            <p:cNvPr id="29" name="speech-bubble"/>
            <p:cNvSpPr/>
            <p:nvPr/>
          </p:nvSpPr>
          <p:spPr>
            <a:xfrm>
              <a:off x="14994650" y="7081087"/>
              <a:ext cx="4325384" cy="1985159"/>
            </a:xfrm>
            <a:prstGeom prst="rect">
              <a:avLst/>
            </a:prstGeom>
          </p:spPr>
          <p:txBody>
            <a:bodyPr wrap="square">
              <a:spAutoFit/>
            </a:bodyPr>
            <a:lstStyle/>
            <a:p>
              <a:r>
                <a:rPr lang="el-GR" sz="4100" dirty="0">
                  <a:latin typeface="Bahnschrift SemiBold Condensed" panose="020B0502040204020203" pitchFamily="34" charset="0"/>
                </a:rPr>
                <a:t>βουλγαρικά, δανικά, κροατικά, ολλανδικά, τσεχικά</a:t>
              </a:r>
              <a:endParaRPr lang="en-150" sz="4100" dirty="0">
                <a:latin typeface="Bahnschrift SemiBold Condensed" panose="020B0502040204020203" pitchFamily="34" charset="0"/>
              </a:endParaRPr>
            </a:p>
          </p:txBody>
        </p:sp>
      </p:grpSp>
      <p:grpSp>
        <p:nvGrpSpPr>
          <p:cNvPr id="48" name="Ερώτηση 2" descr="Ποια είναι τα τρία επίσημα αλφάβητα;"/>
          <p:cNvGrpSpPr/>
          <p:nvPr/>
        </p:nvGrpSpPr>
        <p:grpSpPr>
          <a:xfrm>
            <a:off x="746173" y="-45109"/>
            <a:ext cx="23106822" cy="12997588"/>
            <a:chOff x="742361" y="-17026"/>
            <a:chExt cx="23106822" cy="12997588"/>
          </a:xfrm>
        </p:grpSpPr>
        <p:pic>
          <p:nvPicPr>
            <p:cNvPr id="49" name="bubble"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7026"/>
              <a:ext cx="23106822" cy="12997588"/>
            </a:xfrm>
            <a:prstGeom prst="rect">
              <a:avLst/>
            </a:prstGeom>
          </p:spPr>
        </p:pic>
        <p:sp>
          <p:nvSpPr>
            <p:cNvPr id="50" name="text-bubble"/>
            <p:cNvSpPr/>
            <p:nvPr/>
          </p:nvSpPr>
          <p:spPr>
            <a:xfrm>
              <a:off x="15211740" y="7340812"/>
              <a:ext cx="3766069" cy="1354217"/>
            </a:xfrm>
            <a:prstGeom prst="rect">
              <a:avLst/>
            </a:prstGeom>
          </p:spPr>
          <p:txBody>
            <a:bodyPr wrap="square">
              <a:spAutoFit/>
            </a:bodyPr>
            <a:lstStyle/>
            <a:p>
              <a:r>
                <a:rPr lang="el-GR" sz="4100" dirty="0">
                  <a:latin typeface="Bahnschrift SemiBold Condensed" panose="020B0502040204020203" pitchFamily="34" charset="0"/>
                </a:rPr>
                <a:t>Ποια είναι τα τρία επίσημα αλφάβητα;</a:t>
              </a:r>
              <a:endParaRPr lang="en-150" sz="4100" dirty="0">
                <a:latin typeface="Bahnschrift SemiBold Condensed" panose="020B0502040204020203" pitchFamily="34" charset="0"/>
              </a:endParaRPr>
            </a:p>
          </p:txBody>
        </p:sp>
      </p:grpSp>
      <p:grpSp>
        <p:nvGrpSpPr>
          <p:cNvPr id="43" name="Απάντηση 2" descr="λατινικό, κυριλλικό και ελληνικό"/>
          <p:cNvGrpSpPr/>
          <p:nvPr/>
        </p:nvGrpSpPr>
        <p:grpSpPr>
          <a:xfrm>
            <a:off x="872026" y="-240631"/>
            <a:ext cx="23756606" cy="13920119"/>
            <a:chOff x="2486526" y="128337"/>
            <a:chExt cx="21483747" cy="12453674"/>
          </a:xfrm>
        </p:grpSpPr>
        <p:pic>
          <p:nvPicPr>
            <p:cNvPr id="55" name="bubble"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526" y="128337"/>
              <a:ext cx="21483747" cy="12453674"/>
            </a:xfrm>
            <a:prstGeom prst="rect">
              <a:avLst/>
            </a:prstGeom>
          </p:spPr>
        </p:pic>
        <p:sp>
          <p:nvSpPr>
            <p:cNvPr id="56" name="speech-bubble"/>
            <p:cNvSpPr/>
            <p:nvPr/>
          </p:nvSpPr>
          <p:spPr>
            <a:xfrm>
              <a:off x="15408797" y="2683861"/>
              <a:ext cx="3760766" cy="1211554"/>
            </a:xfrm>
            <a:prstGeom prst="rect">
              <a:avLst/>
            </a:prstGeom>
          </p:spPr>
          <p:txBody>
            <a:bodyPr wrap="square">
              <a:spAutoFit/>
            </a:bodyPr>
            <a:lstStyle/>
            <a:p>
              <a:r>
                <a:rPr lang="el-GR" sz="4100" dirty="0">
                  <a:latin typeface="Bahnschrift SemiBold SemiConden" panose="020B0502040204020203" pitchFamily="34" charset="0"/>
                </a:rPr>
                <a:t>λατινικό, κυριλλικό και ελληνικό</a:t>
              </a:r>
            </a:p>
          </p:txBody>
        </p:sp>
      </p:grpSp>
      <p:sp>
        <p:nvSpPr>
          <p:cNvPr id="21"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23" name="eu flag">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Tree>
    <p:extLst>
      <p:ext uri="{BB962C8B-B14F-4D97-AF65-F5344CB8AC3E}">
        <p14:creationId xmlns:p14="http://schemas.microsoft.com/office/powerpoint/2010/main" val="669932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par>
                          <p:cTn id="8" fill="hold">
                            <p:stCondLst>
                              <p:cond delay="3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anim calcmode="lin" valueType="num">
                                      <p:cBhvr>
                                        <p:cTn id="12" dur="300" fill="hold"/>
                                        <p:tgtEl>
                                          <p:spTgt spid="8"/>
                                        </p:tgtEl>
                                        <p:attrNameLst>
                                          <p:attrName>ppt_x</p:attrName>
                                        </p:attrNameLst>
                                      </p:cBhvr>
                                      <p:tavLst>
                                        <p:tav tm="0">
                                          <p:val>
                                            <p:strVal val="#ppt_x"/>
                                          </p:val>
                                        </p:tav>
                                        <p:tav tm="100000">
                                          <p:val>
                                            <p:strVal val="#ppt_x"/>
                                          </p:val>
                                        </p:tav>
                                      </p:tavLst>
                                    </p:anim>
                                    <p:anim calcmode="lin" valueType="num">
                                      <p:cBhvr>
                                        <p:cTn id="13" dur="3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6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childTnLst>
                                </p:cTn>
                              </p:par>
                            </p:childTnLst>
                          </p:cTn>
                        </p:par>
                        <p:par>
                          <p:cTn id="18" fill="hold">
                            <p:stCondLst>
                              <p:cond delay="900"/>
                            </p:stCondLst>
                            <p:childTnLst>
                              <p:par>
                                <p:cTn id="19" presetID="10" presetClass="entr" presetSubtype="0" fill="hold"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26" presetClass="emph" presetSubtype="0" fill="hold" nodeType="withEffect">
                                  <p:stCondLst>
                                    <p:cond delay="0"/>
                                  </p:stCondLst>
                                  <p:iterate type="lt">
                                    <p:tmPct val="0"/>
                                  </p:iterate>
                                  <p:childTnLst>
                                    <p:animEffect transition="out" filter="fade">
                                      <p:cBhvr>
                                        <p:cTn id="23" dur="500" tmFilter="0, 0; .2, .5; .8, .5; 1, 0"/>
                                        <p:tgtEl>
                                          <p:spTgt spid="23"/>
                                        </p:tgtEl>
                                      </p:cBhvr>
                                    </p:animEffect>
                                    <p:animScale>
                                      <p:cBhvr>
                                        <p:cTn id="24" dur="250" autoRev="1" fill="hold"/>
                                        <p:tgtEl>
                                          <p:spTgt spid="23"/>
                                        </p:tgtEl>
                                      </p:cBhvr>
                                      <p:by x="105000" y="105000"/>
                                    </p:animScale>
                                  </p:childTnLst>
                                </p:cTn>
                              </p:par>
                            </p:childTnLst>
                          </p:cTn>
                        </p:par>
                        <p:par>
                          <p:cTn id="25" fill="hold">
                            <p:stCondLst>
                              <p:cond delay="14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dvAuto="1000"/>
      <p:bldP spid="9"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697096" y="-7315200"/>
            <a:ext cx="23782153" cy="5130800"/>
          </a:xfrm>
          <a:prstGeom prst="rect">
            <a:avLst/>
          </a:prstGeom>
        </p:spPr>
        <p:txBody>
          <a:bodyPr>
            <a:noAutofit/>
          </a:bodyPr>
          <a:lstStyle/>
          <a:p>
            <a:pPr algn="l"/>
            <a:r>
              <a:rPr lang="el-GR" sz="12000" dirty="0">
                <a:solidFill>
                  <a:schemeClr val="bg1"/>
                </a:solidFill>
                <a:latin typeface="Bahnschrift bold" panose="020B0502040204020203" pitchFamily="34" charset="0"/>
              </a:rPr>
              <a:t>Οι πρωτεργάτες και οι πρωτεργάτριες της Ευρωπαϊκής Ένωσης</a:t>
            </a:r>
            <a:endParaRPr lang="en-150" sz="12000" dirty="0">
              <a:solidFill>
                <a:schemeClr val="bg1"/>
              </a:solidFill>
              <a:latin typeface="Bahnschrift bold" panose="020B0502040204020203" pitchFamily="34" charset="0"/>
            </a:endParaRPr>
          </a:p>
        </p:txBody>
      </p:sp>
      <p:sp>
        <p:nvSpPr>
          <p:cNvPr id="17" name="Slide category">
            <a:extLst>
              <a:ext uri="{C183D7F6-B498-43B3-948B-1728B52AA6E4}">
                <adec:decorative xmlns:adec="http://schemas.microsoft.com/office/drawing/2017/decorative" val="1"/>
              </a:ext>
            </a:extLst>
          </p:cNvPr>
          <p:cNvSpPr txBox="1"/>
          <p:nvPr/>
        </p:nvSpPr>
        <p:spPr>
          <a:xfrm>
            <a:off x="725853" y="1907671"/>
            <a:ext cx="2437477" cy="707886"/>
          </a:xfrm>
          <a:prstGeom prst="rect">
            <a:avLst/>
          </a:prstGeom>
          <a:noFill/>
        </p:spPr>
        <p:txBody>
          <a:bodyPr wrap="square" rtlCol="0">
            <a:spAutoFit/>
          </a:bodyPr>
          <a:lstStyle/>
          <a:p>
            <a:r>
              <a:rPr lang="el-GR" sz="4000" dirty="0">
                <a:solidFill>
                  <a:srgbClr val="F3CA57"/>
                </a:solidFill>
                <a:latin typeface="Bahnschrift Condensed" panose="020B0502040204020203" pitchFamily="34" charset="0"/>
              </a:rPr>
              <a:t>πρωτεργάτες</a:t>
            </a:r>
            <a:endParaRPr lang="mt-MT" sz="4000" dirty="0">
              <a:solidFill>
                <a:srgbClr val="F3CA57"/>
              </a:solidFill>
              <a:latin typeface="Bahnschrift Condensed" panose="020B0502040204020203" pitchFamily="34" charset="0"/>
            </a:endParaRPr>
          </a:p>
        </p:txBody>
      </p:sp>
      <p:pic>
        <p:nvPicPr>
          <p:cNvPr id="13" name="Εικόνα 1" descr="Η Σιμόν Βέιλ, καθιστή μπροστά από μικρόφωνα, κοιτάζει ελαφρώς προς τα πλάγια."/>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7942" y="-1"/>
            <a:ext cx="12611308" cy="13757791"/>
          </a:xfrm>
          <a:prstGeom prst="rect">
            <a:avLst/>
          </a:prstGeom>
        </p:spPr>
      </p:pic>
      <p:sp>
        <p:nvSpPr>
          <p:cNvPr id="10" name="Τίτλος 1 Βέιλ">
            <a:extLst>
              <a:ext uri="{FF2B5EF4-FFF2-40B4-BE49-F238E27FC236}">
                <a16:creationId xmlns:a16="http://schemas.microsoft.com/office/drawing/2014/main" id="{0E59E337-3F73-937E-AA4F-6990C424CB6E}"/>
              </a:ext>
            </a:extLst>
          </p:cNvPr>
          <p:cNvSpPr txBox="1">
            <a:spLocks/>
          </p:cNvSpPr>
          <p:nvPr/>
        </p:nvSpPr>
        <p:spPr>
          <a:xfrm>
            <a:off x="535010" y="5202800"/>
            <a:ext cx="9644246" cy="1751644"/>
          </a:xfrm>
          <a:prstGeom prst="rect">
            <a:avLst/>
          </a:prstGeom>
          <a:solidFill>
            <a:srgbClr val="17559E"/>
          </a:solidFill>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Σιμόν Βέιλ</a:t>
            </a:r>
            <a:endParaRPr lang="en-150" sz="12000" dirty="0">
              <a:solidFill>
                <a:schemeClr val="bg1"/>
              </a:solidFill>
              <a:latin typeface="Bahnschrift bold" panose="020B0502040204020203" pitchFamily="34" charset="0"/>
            </a:endParaRPr>
          </a:p>
        </p:txBody>
      </p:sp>
      <p:sp>
        <p:nvSpPr>
          <p:cNvPr id="9" name="Κείμενο 1 Βέιλ"/>
          <p:cNvSpPr/>
          <p:nvPr/>
        </p:nvSpPr>
        <p:spPr>
          <a:xfrm>
            <a:off x="658427" y="7491855"/>
            <a:ext cx="9520829" cy="1077218"/>
          </a:xfrm>
          <a:prstGeom prst="rect">
            <a:avLst/>
          </a:prstGeom>
          <a:solidFill>
            <a:srgbClr val="17559E"/>
          </a:solidFill>
        </p:spPr>
        <p:txBody>
          <a:bodyPr wrap="square">
            <a:spAutoFit/>
          </a:bodyPr>
          <a:lstStyle/>
          <a:p>
            <a:r>
              <a:rPr lang="el-GR" sz="3200" dirty="0">
                <a:solidFill>
                  <a:srgbClr val="F3CA57"/>
                </a:solidFill>
                <a:latin typeface="Bahnschrift SemiBold" panose="020B0502040204020203" pitchFamily="34" charset="0"/>
              </a:rPr>
              <a:t>Επιζήσασα του Ολοκαυτώματος και πρώτη γυναίκα πρόεδρος του Ευρωπαϊκού Κοινοβουλίου</a:t>
            </a:r>
            <a:endParaRPr lang="en-150" sz="3200" dirty="0">
              <a:solidFill>
                <a:srgbClr val="F3CA57"/>
              </a:solidFill>
              <a:latin typeface="Bahnschrift SemiBold" panose="020B0502040204020203" pitchFamily="34" charset="0"/>
            </a:endParaRPr>
          </a:p>
        </p:txBody>
      </p:sp>
      <p:pic>
        <p:nvPicPr>
          <p:cNvPr id="14" name="Εικόνα 2" descr="Πορτρέτο του Ζαν Μονέ, που κοιτάζει ελαφρώς προς τα πλάγια."/>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7139" y="-11785"/>
            <a:ext cx="12622111" cy="13769576"/>
          </a:xfrm>
          <a:prstGeom prst="rect">
            <a:avLst/>
          </a:prstGeom>
        </p:spPr>
      </p:pic>
      <p:sp>
        <p:nvSpPr>
          <p:cNvPr id="4" name="Τίτλος 2 Μονέ"/>
          <p:cNvSpPr txBox="1">
            <a:spLocks/>
          </p:cNvSpPr>
          <p:nvPr/>
        </p:nvSpPr>
        <p:spPr>
          <a:xfrm>
            <a:off x="725853" y="5087306"/>
            <a:ext cx="9336615" cy="1751644"/>
          </a:xfrm>
          <a:prstGeom prst="rect">
            <a:avLst/>
          </a:prstGeom>
          <a:solidFill>
            <a:srgbClr val="17559E"/>
          </a:solidFill>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Ζαν Μονέ</a:t>
            </a:r>
          </a:p>
        </p:txBody>
      </p:sp>
      <p:sp>
        <p:nvSpPr>
          <p:cNvPr id="3" name="Κείμενο 2 Μονέ"/>
          <p:cNvSpPr/>
          <p:nvPr/>
        </p:nvSpPr>
        <p:spPr>
          <a:xfrm>
            <a:off x="725853" y="7055879"/>
            <a:ext cx="8517547" cy="1077218"/>
          </a:xfrm>
          <a:prstGeom prst="rect">
            <a:avLst/>
          </a:prstGeom>
          <a:solidFill>
            <a:srgbClr val="17559E"/>
          </a:solidFill>
        </p:spPr>
        <p:txBody>
          <a:bodyPr wrap="square">
            <a:spAutoFit/>
          </a:bodyPr>
          <a:lstStyle/>
          <a:p>
            <a:r>
              <a:rPr lang="el-GR" sz="3200" dirty="0">
                <a:solidFill>
                  <a:srgbClr val="F3CA57"/>
                </a:solidFill>
                <a:latin typeface="Bahnschrift SemiBold" panose="020B0502040204020203" pitchFamily="34" charset="0"/>
              </a:rPr>
              <a:t>Η ενοποιητική δύναμη πίσω από τη γέννηση της Ευρωπαϊκής Ένωσης </a:t>
            </a:r>
            <a:endParaRPr lang="en-150" sz="3200" dirty="0">
              <a:solidFill>
                <a:srgbClr val="F3CA57"/>
              </a:solidFill>
              <a:latin typeface="Bahnschrift SemiBold" panose="020B0502040204020203" pitchFamily="34" charset="0"/>
            </a:endParaRPr>
          </a:p>
        </p:txBody>
      </p:sp>
      <p:pic>
        <p:nvPicPr>
          <p:cNvPr id="11" name="Εικόνα 3" descr="Πορτρέτο της Ούρσουλα Χίρσμαν, που κοιτάζει απευθείας τον φωτογραφικό φακό."/>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2752" y="-29309"/>
            <a:ext cx="12616498" cy="13763453"/>
          </a:xfrm>
          <a:prstGeom prst="rect">
            <a:avLst/>
          </a:prstGeom>
        </p:spPr>
      </p:pic>
      <p:sp>
        <p:nvSpPr>
          <p:cNvPr id="6" name="Τίτλος 3 Χίρσμαν"/>
          <p:cNvSpPr txBox="1">
            <a:spLocks/>
          </p:cNvSpPr>
          <p:nvPr/>
        </p:nvSpPr>
        <p:spPr>
          <a:xfrm>
            <a:off x="502353" y="4735281"/>
            <a:ext cx="9336615" cy="3264187"/>
          </a:xfrm>
          <a:prstGeom prst="rect">
            <a:avLst/>
          </a:prstGeom>
          <a:solidFill>
            <a:srgbClr val="17559E"/>
          </a:solidFill>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Ούρσουλα Χίρσμαν</a:t>
            </a:r>
            <a:endParaRPr lang="en-150" sz="12000" dirty="0">
              <a:solidFill>
                <a:schemeClr val="bg1"/>
              </a:solidFill>
              <a:latin typeface="Bahnschrift bold" panose="020B0502040204020203" pitchFamily="34" charset="0"/>
            </a:endParaRPr>
          </a:p>
        </p:txBody>
      </p:sp>
      <p:sp>
        <p:nvSpPr>
          <p:cNvPr id="5" name="Κείμενο 3 Χίρσμαν"/>
          <p:cNvSpPr/>
          <p:nvPr/>
        </p:nvSpPr>
        <p:spPr>
          <a:xfrm>
            <a:off x="647542" y="7904962"/>
            <a:ext cx="8517547" cy="1077218"/>
          </a:xfrm>
          <a:prstGeom prst="rect">
            <a:avLst/>
          </a:prstGeom>
          <a:solidFill>
            <a:srgbClr val="17559E"/>
          </a:solidFill>
        </p:spPr>
        <p:txBody>
          <a:bodyPr wrap="square">
            <a:spAutoFit/>
          </a:bodyPr>
          <a:lstStyle/>
          <a:p>
            <a:r>
              <a:rPr lang="el-GR" sz="3200" dirty="0">
                <a:solidFill>
                  <a:srgbClr val="F3CA57"/>
                </a:solidFill>
                <a:latin typeface="Bahnschrift SemiBold" panose="020B0502040204020203" pitchFamily="34" charset="0"/>
              </a:rPr>
              <a:t>Αγωνίστρια κατά του φασισμού και υπέρμαχος του ευρωπαϊκού φεντεραλισμού </a:t>
            </a:r>
            <a:endParaRPr lang="en-150" sz="3200" dirty="0">
              <a:solidFill>
                <a:srgbClr val="F3CA57"/>
              </a:solidFill>
              <a:latin typeface="Bahnschrift SemiBold" panose="020B0502040204020203" pitchFamily="34" charset="0"/>
            </a:endParaRPr>
          </a:p>
        </p:txBody>
      </p:sp>
      <p:pic>
        <p:nvPicPr>
          <p:cNvPr id="12" name="Εικόνα 4" descr="Ο Ρομπέρ Σουμάν, καθιστός και κρατώντας ένα έγγραφο, κοιτάζει απευθείας τον φωτογραφικό φακό."/>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6989" y="-24507"/>
            <a:ext cx="12611306" cy="13757789"/>
          </a:xfrm>
          <a:prstGeom prst="rect">
            <a:avLst/>
          </a:prstGeom>
        </p:spPr>
      </p:pic>
      <p:sp>
        <p:nvSpPr>
          <p:cNvPr id="7" name="Τίτλος 4 Σουμάν"/>
          <p:cNvSpPr txBox="1">
            <a:spLocks/>
          </p:cNvSpPr>
          <p:nvPr/>
        </p:nvSpPr>
        <p:spPr>
          <a:xfrm>
            <a:off x="560747" y="4515896"/>
            <a:ext cx="9336615" cy="3383930"/>
          </a:xfrm>
          <a:prstGeom prst="rect">
            <a:avLst/>
          </a:prstGeom>
          <a:solidFill>
            <a:srgbClr val="17559E"/>
          </a:solidFill>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err="1">
                <a:solidFill>
                  <a:schemeClr val="bg1"/>
                </a:solidFill>
                <a:latin typeface="Bahnschrift bold" panose="020B0502040204020203" pitchFamily="34" charset="0"/>
              </a:rPr>
              <a:t>Ρομπέρ</a:t>
            </a:r>
            <a:r>
              <a:rPr lang="el-GR" sz="12000" dirty="0">
                <a:solidFill>
                  <a:schemeClr val="bg1"/>
                </a:solidFill>
                <a:latin typeface="Bahnschrift bold" panose="020B0502040204020203" pitchFamily="34" charset="0"/>
              </a:rPr>
              <a:t> </a:t>
            </a:r>
            <a:r>
              <a:rPr lang="el-GR" sz="12000" dirty="0" err="1">
                <a:solidFill>
                  <a:schemeClr val="bg1"/>
                </a:solidFill>
                <a:latin typeface="Bahnschrift bold" panose="020B0502040204020203" pitchFamily="34" charset="0"/>
              </a:rPr>
              <a:t>Σουμάν</a:t>
            </a:r>
            <a:endParaRPr lang="el-GR" sz="12000" dirty="0">
              <a:solidFill>
                <a:schemeClr val="bg1"/>
              </a:solidFill>
              <a:latin typeface="Bahnschrift bold" panose="020B0502040204020203" pitchFamily="34" charset="0"/>
            </a:endParaRPr>
          </a:p>
        </p:txBody>
      </p:sp>
      <p:sp>
        <p:nvSpPr>
          <p:cNvPr id="8" name="Κείμενο 4 Σουμάν"/>
          <p:cNvSpPr/>
          <p:nvPr/>
        </p:nvSpPr>
        <p:spPr>
          <a:xfrm>
            <a:off x="697097" y="7950543"/>
            <a:ext cx="8819436" cy="584775"/>
          </a:xfrm>
          <a:prstGeom prst="rect">
            <a:avLst/>
          </a:prstGeom>
          <a:solidFill>
            <a:srgbClr val="17559E"/>
          </a:solidFill>
        </p:spPr>
        <p:txBody>
          <a:bodyPr wrap="square">
            <a:spAutoFit/>
          </a:bodyPr>
          <a:lstStyle/>
          <a:p>
            <a:r>
              <a:rPr lang="el-GR" sz="3200" dirty="0">
                <a:solidFill>
                  <a:srgbClr val="F3CA57"/>
                </a:solidFill>
                <a:latin typeface="Bahnschrift SemiBold" panose="020B0502040204020203" pitchFamily="34" charset="0"/>
              </a:rPr>
              <a:t>Ο αρχιτέκτονας της ευρωπαϊκής ολοκλήρωσης </a:t>
            </a:r>
            <a:endParaRPr lang="en-150" sz="3200" dirty="0">
              <a:solidFill>
                <a:srgbClr val="F3CA57"/>
              </a:solidFill>
              <a:latin typeface="Bahnschrift SemiBold" panose="020B0502040204020203" pitchFamily="34" charset="0"/>
            </a:endParaRPr>
          </a:p>
        </p:txBody>
      </p:sp>
      <p:sp>
        <p:nvSpPr>
          <p:cNvPr id="15" name="Υποσέλιδο">
            <a:extLst>
              <a:ext uri="{C183D7F6-B498-43B3-948B-1728B52AA6E4}">
                <adec:decorative xmlns:adec="http://schemas.microsoft.com/office/drawing/2017/decorative" val="1"/>
              </a:ext>
            </a:extLst>
          </p:cNvPr>
          <p:cNvSpPr/>
          <p:nvPr/>
        </p:nvSpPr>
        <p:spPr>
          <a:xfrm>
            <a:off x="0" y="12530327"/>
            <a:ext cx="24521262" cy="122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16" name="Σημαία της ΕΕ">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Tree>
    <p:extLst>
      <p:ext uri="{BB962C8B-B14F-4D97-AF65-F5344CB8AC3E}">
        <p14:creationId xmlns:p14="http://schemas.microsoft.com/office/powerpoint/2010/main" val="478956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iterate type="lt">
                                    <p:tmPct val="0"/>
                                  </p:iterate>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6" presetClass="emph" presetSubtype="0" fill="hold" nodeType="withEffect">
                                  <p:stCondLst>
                                    <p:cond delay="0"/>
                                  </p:stCondLst>
                                  <p:iterate type="lt">
                                    <p:tmPct val="0"/>
                                  </p:iterate>
                                  <p:childTnLst>
                                    <p:animEffect transition="out" filter="fade">
                                      <p:cBhvr>
                                        <p:cTn id="17" dur="500" tmFilter="0, 0; .2, .5; .8, .5; 1, 0"/>
                                        <p:tgtEl>
                                          <p:spTgt spid="16"/>
                                        </p:tgtEl>
                                      </p:cBhvr>
                                    </p:animEffect>
                                    <p:animScale>
                                      <p:cBhvr>
                                        <p:cTn id="18" dur="250" autoRev="1" fill="hold"/>
                                        <p:tgtEl>
                                          <p:spTgt spid="16"/>
                                        </p:tgtEl>
                                      </p:cBhvr>
                                      <p:by x="105000" y="105000"/>
                                    </p:animScale>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
                                        <p:tgtEl>
                                          <p:spTgt spid="10"/>
                                        </p:tgtEl>
                                      </p:cBhvr>
                                    </p:animEffect>
                                  </p:childTnLst>
                                </p:cTn>
                              </p:par>
                            </p:childTnLst>
                          </p:cTn>
                        </p:par>
                        <p:par>
                          <p:cTn id="27" fill="hold">
                            <p:stCondLst>
                              <p:cond delay="23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
                                        <p:tgtEl>
                                          <p:spTgt spid="9"/>
                                        </p:tgtEl>
                                      </p:cBhvr>
                                    </p:animEffect>
                                    <p:anim calcmode="lin" valueType="num">
                                      <p:cBhvr>
                                        <p:cTn id="31" dur="200" fill="hold"/>
                                        <p:tgtEl>
                                          <p:spTgt spid="9"/>
                                        </p:tgtEl>
                                        <p:attrNameLst>
                                          <p:attrName>ppt_x</p:attrName>
                                        </p:attrNameLst>
                                      </p:cBhvr>
                                      <p:tavLst>
                                        <p:tav tm="0">
                                          <p:val>
                                            <p:strVal val="#ppt_x"/>
                                          </p:val>
                                        </p:tav>
                                        <p:tav tm="100000">
                                          <p:val>
                                            <p:strVal val="#ppt_x"/>
                                          </p:val>
                                        </p:tav>
                                      </p:tavLst>
                                    </p:anim>
                                    <p:anim calcmode="lin" valueType="num">
                                      <p:cBhvr>
                                        <p:cTn id="32" dur="2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500"/>
                            </p:stCondLst>
                            <p:childTnLst>
                              <p:par>
                                <p:cTn id="39" presetID="42" presetClass="exit" presetSubtype="0" fill="hold" grpId="1" nodeType="afterEffect">
                                  <p:stCondLst>
                                    <p:cond delay="0"/>
                                  </p:stCondLst>
                                  <p:childTnLst>
                                    <p:animEffect transition="out" filter="fade">
                                      <p:cBhvr>
                                        <p:cTn id="40" dur="100"/>
                                        <p:tgtEl>
                                          <p:spTgt spid="9"/>
                                        </p:tgtEl>
                                      </p:cBhvr>
                                    </p:animEffect>
                                    <p:anim calcmode="lin" valueType="num">
                                      <p:cBhvr>
                                        <p:cTn id="41" dur="100"/>
                                        <p:tgtEl>
                                          <p:spTgt spid="9"/>
                                        </p:tgtEl>
                                        <p:attrNameLst>
                                          <p:attrName>ppt_x</p:attrName>
                                        </p:attrNameLst>
                                      </p:cBhvr>
                                      <p:tavLst>
                                        <p:tav tm="0">
                                          <p:val>
                                            <p:strVal val="ppt_x"/>
                                          </p:val>
                                        </p:tav>
                                        <p:tav tm="100000">
                                          <p:val>
                                            <p:strVal val="ppt_x"/>
                                          </p:val>
                                        </p:tav>
                                      </p:tavLst>
                                    </p:anim>
                                    <p:anim calcmode="lin" valueType="num">
                                      <p:cBhvr>
                                        <p:cTn id="42" dur="100"/>
                                        <p:tgtEl>
                                          <p:spTgt spid="9"/>
                                        </p:tgtEl>
                                        <p:attrNameLst>
                                          <p:attrName>ppt_y</p:attrName>
                                        </p:attrNameLst>
                                      </p:cBhvr>
                                      <p:tavLst>
                                        <p:tav tm="0">
                                          <p:val>
                                            <p:strVal val="ppt_y"/>
                                          </p:val>
                                        </p:tav>
                                        <p:tav tm="100000">
                                          <p:val>
                                            <p:strVal val="ppt_y+.1"/>
                                          </p:val>
                                        </p:tav>
                                      </p:tavLst>
                                    </p:anim>
                                    <p:set>
                                      <p:cBhvr>
                                        <p:cTn id="43" dur="1" fill="hold">
                                          <p:stCondLst>
                                            <p:cond delay="99"/>
                                          </p:stCondLst>
                                        </p:cTn>
                                        <p:tgtEl>
                                          <p:spTgt spid="9"/>
                                        </p:tgtEl>
                                        <p:attrNameLst>
                                          <p:attrName>style.visibility</p:attrName>
                                        </p:attrNameLst>
                                      </p:cBhvr>
                                      <p:to>
                                        <p:strVal val="hidden"/>
                                      </p:to>
                                    </p:set>
                                  </p:childTnLst>
                                </p:cTn>
                              </p:par>
                            </p:childTnLst>
                          </p:cTn>
                        </p:par>
                        <p:par>
                          <p:cTn id="44" fill="hold">
                            <p:stCondLst>
                              <p:cond delay="600"/>
                            </p:stCondLst>
                            <p:childTnLst>
                              <p:par>
                                <p:cTn id="45" presetID="10" presetClass="exit" presetSubtype="0" fill="hold" grpId="1" nodeType="afterEffect">
                                  <p:stCondLst>
                                    <p:cond delay="0"/>
                                  </p:stCondLst>
                                  <p:childTnLst>
                                    <p:animEffect transition="out" filter="fade">
                                      <p:cBhvr>
                                        <p:cTn id="46" dur="100"/>
                                        <p:tgtEl>
                                          <p:spTgt spid="10"/>
                                        </p:tgtEl>
                                      </p:cBhvr>
                                    </p:animEffect>
                                    <p:set>
                                      <p:cBhvr>
                                        <p:cTn id="47" dur="1" fill="hold">
                                          <p:stCondLst>
                                            <p:cond delay="99"/>
                                          </p:stCondLst>
                                        </p:cTn>
                                        <p:tgtEl>
                                          <p:spTgt spid="10"/>
                                        </p:tgtEl>
                                        <p:attrNameLst>
                                          <p:attrName>style.visibility</p:attrName>
                                        </p:attrNameLst>
                                      </p:cBhvr>
                                      <p:to>
                                        <p:strVal val="hidden"/>
                                      </p:to>
                                    </p:set>
                                  </p:childTnLst>
                                </p:cTn>
                              </p:par>
                            </p:childTnLst>
                          </p:cTn>
                        </p:par>
                        <p:par>
                          <p:cTn id="48" fill="hold">
                            <p:stCondLst>
                              <p:cond delay="7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300"/>
                                        <p:tgtEl>
                                          <p:spTgt spid="14"/>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300"/>
                                        <p:tgtEl>
                                          <p:spTgt spid="4"/>
                                        </p:tgtEl>
                                      </p:cBhvr>
                                    </p:animEffect>
                                  </p:childTnLst>
                                </p:cTn>
                              </p:par>
                            </p:childTnLst>
                          </p:cTn>
                        </p:par>
                        <p:par>
                          <p:cTn id="56" fill="hold">
                            <p:stCondLst>
                              <p:cond delay="1300"/>
                            </p:stCondLst>
                            <p:childTnLst>
                              <p:par>
                                <p:cTn id="57" presetID="47"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200"/>
                                        <p:tgtEl>
                                          <p:spTgt spid="3"/>
                                        </p:tgtEl>
                                      </p:cBhvr>
                                    </p:animEffect>
                                    <p:anim calcmode="lin" valueType="num">
                                      <p:cBhvr>
                                        <p:cTn id="60" dur="200" fill="hold"/>
                                        <p:tgtEl>
                                          <p:spTgt spid="3"/>
                                        </p:tgtEl>
                                        <p:attrNameLst>
                                          <p:attrName>ppt_x</p:attrName>
                                        </p:attrNameLst>
                                      </p:cBhvr>
                                      <p:tavLst>
                                        <p:tav tm="0">
                                          <p:val>
                                            <p:strVal val="#ppt_x"/>
                                          </p:val>
                                        </p:tav>
                                        <p:tav tm="100000">
                                          <p:val>
                                            <p:strVal val="#ppt_x"/>
                                          </p:val>
                                        </p:tav>
                                      </p:tavLst>
                                    </p:anim>
                                    <p:anim calcmode="lin" valueType="num">
                                      <p:cBhvr>
                                        <p:cTn id="61" dur="2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
                                        <p:tgtEl>
                                          <p:spTgt spid="14"/>
                                        </p:tgtEl>
                                      </p:cBhvr>
                                    </p:animEffect>
                                    <p:set>
                                      <p:cBhvr>
                                        <p:cTn id="66" dur="1" fill="hold">
                                          <p:stCondLst>
                                            <p:cond delay="199"/>
                                          </p:stCondLst>
                                        </p:cTn>
                                        <p:tgtEl>
                                          <p:spTgt spid="14"/>
                                        </p:tgtEl>
                                        <p:attrNameLst>
                                          <p:attrName>style.visibility</p:attrName>
                                        </p:attrNameLst>
                                      </p:cBhvr>
                                      <p:to>
                                        <p:strVal val="hidden"/>
                                      </p:to>
                                    </p:set>
                                  </p:childTnLst>
                                </p:cTn>
                              </p:par>
                            </p:childTnLst>
                          </p:cTn>
                        </p:par>
                        <p:par>
                          <p:cTn id="67" fill="hold">
                            <p:stCondLst>
                              <p:cond delay="200"/>
                            </p:stCondLst>
                            <p:childTnLst>
                              <p:par>
                                <p:cTn id="68" presetID="42" presetClass="exit" presetSubtype="0" fill="hold" grpId="1" nodeType="afterEffect">
                                  <p:stCondLst>
                                    <p:cond delay="0"/>
                                  </p:stCondLst>
                                  <p:childTnLst>
                                    <p:animEffect transition="out" filter="fade">
                                      <p:cBhvr>
                                        <p:cTn id="69" dur="100"/>
                                        <p:tgtEl>
                                          <p:spTgt spid="3"/>
                                        </p:tgtEl>
                                      </p:cBhvr>
                                    </p:animEffect>
                                    <p:anim calcmode="lin" valueType="num">
                                      <p:cBhvr>
                                        <p:cTn id="70" dur="100"/>
                                        <p:tgtEl>
                                          <p:spTgt spid="3"/>
                                        </p:tgtEl>
                                        <p:attrNameLst>
                                          <p:attrName>ppt_x</p:attrName>
                                        </p:attrNameLst>
                                      </p:cBhvr>
                                      <p:tavLst>
                                        <p:tav tm="0">
                                          <p:val>
                                            <p:strVal val="ppt_x"/>
                                          </p:val>
                                        </p:tav>
                                        <p:tav tm="100000">
                                          <p:val>
                                            <p:strVal val="ppt_x"/>
                                          </p:val>
                                        </p:tav>
                                      </p:tavLst>
                                    </p:anim>
                                    <p:anim calcmode="lin" valueType="num">
                                      <p:cBhvr>
                                        <p:cTn id="71" dur="100"/>
                                        <p:tgtEl>
                                          <p:spTgt spid="3"/>
                                        </p:tgtEl>
                                        <p:attrNameLst>
                                          <p:attrName>ppt_y</p:attrName>
                                        </p:attrNameLst>
                                      </p:cBhvr>
                                      <p:tavLst>
                                        <p:tav tm="0">
                                          <p:val>
                                            <p:strVal val="ppt_y"/>
                                          </p:val>
                                        </p:tav>
                                        <p:tav tm="100000">
                                          <p:val>
                                            <p:strVal val="ppt_y+.1"/>
                                          </p:val>
                                        </p:tav>
                                      </p:tavLst>
                                    </p:anim>
                                    <p:set>
                                      <p:cBhvr>
                                        <p:cTn id="72" dur="1" fill="hold">
                                          <p:stCondLst>
                                            <p:cond delay="99"/>
                                          </p:stCondLst>
                                        </p:cTn>
                                        <p:tgtEl>
                                          <p:spTgt spid="3"/>
                                        </p:tgtEl>
                                        <p:attrNameLst>
                                          <p:attrName>style.visibility</p:attrName>
                                        </p:attrNameLst>
                                      </p:cBhvr>
                                      <p:to>
                                        <p:strVal val="hidden"/>
                                      </p:to>
                                    </p:set>
                                  </p:childTnLst>
                                </p:cTn>
                              </p:par>
                            </p:childTnLst>
                          </p:cTn>
                        </p:par>
                        <p:par>
                          <p:cTn id="73" fill="hold">
                            <p:stCondLst>
                              <p:cond delay="300"/>
                            </p:stCondLst>
                            <p:childTnLst>
                              <p:par>
                                <p:cTn id="74" presetID="10" presetClass="exit" presetSubtype="0" fill="hold" grpId="1" nodeType="afterEffect">
                                  <p:stCondLst>
                                    <p:cond delay="0"/>
                                  </p:stCondLst>
                                  <p:childTnLst>
                                    <p:animEffect transition="out" filter="fade">
                                      <p:cBhvr>
                                        <p:cTn id="75" dur="100"/>
                                        <p:tgtEl>
                                          <p:spTgt spid="4"/>
                                        </p:tgtEl>
                                      </p:cBhvr>
                                    </p:animEffect>
                                    <p:set>
                                      <p:cBhvr>
                                        <p:cTn id="76" dur="1" fill="hold">
                                          <p:stCondLst>
                                            <p:cond delay="99"/>
                                          </p:stCondLst>
                                        </p:cTn>
                                        <p:tgtEl>
                                          <p:spTgt spid="4"/>
                                        </p:tgtEl>
                                        <p:attrNameLst>
                                          <p:attrName>style.visibility</p:attrName>
                                        </p:attrNameLst>
                                      </p:cBhvr>
                                      <p:to>
                                        <p:strVal val="hidden"/>
                                      </p:to>
                                    </p:set>
                                  </p:childTnLst>
                                </p:cTn>
                              </p:par>
                            </p:childTnLst>
                          </p:cTn>
                        </p:par>
                        <p:par>
                          <p:cTn id="77" fill="hold">
                            <p:stCondLst>
                              <p:cond delay="400"/>
                            </p:stCondLst>
                            <p:childTnLst>
                              <p:par>
                                <p:cTn id="78" presetID="10" presetClass="entr" presetSubtype="0"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300"/>
                                        <p:tgtEl>
                                          <p:spTgt spid="11"/>
                                        </p:tgtEl>
                                      </p:cBhvr>
                                    </p:animEffect>
                                  </p:childTnLst>
                                </p:cTn>
                              </p:par>
                            </p:childTnLst>
                          </p:cTn>
                        </p:par>
                        <p:par>
                          <p:cTn id="81" fill="hold">
                            <p:stCondLst>
                              <p:cond delay="700"/>
                            </p:stCondLst>
                            <p:childTnLst>
                              <p:par>
                                <p:cTn id="82" presetID="10" presetClass="entr" presetSubtype="0"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300"/>
                                        <p:tgtEl>
                                          <p:spTgt spid="6"/>
                                        </p:tgtEl>
                                      </p:cBhvr>
                                    </p:animEffect>
                                  </p:childTnLst>
                                </p:cTn>
                              </p:par>
                            </p:childTnLst>
                          </p:cTn>
                        </p:par>
                        <p:par>
                          <p:cTn id="85" fill="hold">
                            <p:stCondLst>
                              <p:cond delay="1000"/>
                            </p:stCondLst>
                            <p:childTnLst>
                              <p:par>
                                <p:cTn id="86" presetID="47" presetClass="entr" presetSubtype="0" fill="hold" grpId="0" nodeType="after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200"/>
                                        <p:tgtEl>
                                          <p:spTgt spid="5"/>
                                        </p:tgtEl>
                                      </p:cBhvr>
                                    </p:animEffect>
                                    <p:anim calcmode="lin" valueType="num">
                                      <p:cBhvr>
                                        <p:cTn id="89" dur="200" fill="hold"/>
                                        <p:tgtEl>
                                          <p:spTgt spid="5"/>
                                        </p:tgtEl>
                                        <p:attrNameLst>
                                          <p:attrName>ppt_x</p:attrName>
                                        </p:attrNameLst>
                                      </p:cBhvr>
                                      <p:tavLst>
                                        <p:tav tm="0">
                                          <p:val>
                                            <p:strVal val="#ppt_x"/>
                                          </p:val>
                                        </p:tav>
                                        <p:tav tm="100000">
                                          <p:val>
                                            <p:strVal val="#ppt_x"/>
                                          </p:val>
                                        </p:tav>
                                      </p:tavLst>
                                    </p:anim>
                                    <p:anim calcmode="lin" valueType="num">
                                      <p:cBhvr>
                                        <p:cTn id="90" dur="2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200"/>
                                        <p:tgtEl>
                                          <p:spTgt spid="11"/>
                                        </p:tgtEl>
                                      </p:cBhvr>
                                    </p:animEffect>
                                    <p:set>
                                      <p:cBhvr>
                                        <p:cTn id="95" dur="1" fill="hold">
                                          <p:stCondLst>
                                            <p:cond delay="199"/>
                                          </p:stCondLst>
                                        </p:cTn>
                                        <p:tgtEl>
                                          <p:spTgt spid="11"/>
                                        </p:tgtEl>
                                        <p:attrNameLst>
                                          <p:attrName>style.visibility</p:attrName>
                                        </p:attrNameLst>
                                      </p:cBhvr>
                                      <p:to>
                                        <p:strVal val="hidden"/>
                                      </p:to>
                                    </p:set>
                                  </p:childTnLst>
                                </p:cTn>
                              </p:par>
                            </p:childTnLst>
                          </p:cTn>
                        </p:par>
                        <p:par>
                          <p:cTn id="96" fill="hold">
                            <p:stCondLst>
                              <p:cond delay="200"/>
                            </p:stCondLst>
                            <p:childTnLst>
                              <p:par>
                                <p:cTn id="97" presetID="42" presetClass="exit" presetSubtype="0" fill="hold" grpId="1" nodeType="afterEffect">
                                  <p:stCondLst>
                                    <p:cond delay="0"/>
                                  </p:stCondLst>
                                  <p:childTnLst>
                                    <p:animEffect transition="out" filter="fade">
                                      <p:cBhvr>
                                        <p:cTn id="98" dur="100"/>
                                        <p:tgtEl>
                                          <p:spTgt spid="5"/>
                                        </p:tgtEl>
                                      </p:cBhvr>
                                    </p:animEffect>
                                    <p:anim calcmode="lin" valueType="num">
                                      <p:cBhvr>
                                        <p:cTn id="99" dur="100"/>
                                        <p:tgtEl>
                                          <p:spTgt spid="5"/>
                                        </p:tgtEl>
                                        <p:attrNameLst>
                                          <p:attrName>ppt_x</p:attrName>
                                        </p:attrNameLst>
                                      </p:cBhvr>
                                      <p:tavLst>
                                        <p:tav tm="0">
                                          <p:val>
                                            <p:strVal val="ppt_x"/>
                                          </p:val>
                                        </p:tav>
                                        <p:tav tm="100000">
                                          <p:val>
                                            <p:strVal val="ppt_x"/>
                                          </p:val>
                                        </p:tav>
                                      </p:tavLst>
                                    </p:anim>
                                    <p:anim calcmode="lin" valueType="num">
                                      <p:cBhvr>
                                        <p:cTn id="100" dur="100"/>
                                        <p:tgtEl>
                                          <p:spTgt spid="5"/>
                                        </p:tgtEl>
                                        <p:attrNameLst>
                                          <p:attrName>ppt_y</p:attrName>
                                        </p:attrNameLst>
                                      </p:cBhvr>
                                      <p:tavLst>
                                        <p:tav tm="0">
                                          <p:val>
                                            <p:strVal val="ppt_y"/>
                                          </p:val>
                                        </p:tav>
                                        <p:tav tm="100000">
                                          <p:val>
                                            <p:strVal val="ppt_y+.1"/>
                                          </p:val>
                                        </p:tav>
                                      </p:tavLst>
                                    </p:anim>
                                    <p:set>
                                      <p:cBhvr>
                                        <p:cTn id="101" dur="1" fill="hold">
                                          <p:stCondLst>
                                            <p:cond delay="99"/>
                                          </p:stCondLst>
                                        </p:cTn>
                                        <p:tgtEl>
                                          <p:spTgt spid="5"/>
                                        </p:tgtEl>
                                        <p:attrNameLst>
                                          <p:attrName>style.visibility</p:attrName>
                                        </p:attrNameLst>
                                      </p:cBhvr>
                                      <p:to>
                                        <p:strVal val="hidden"/>
                                      </p:to>
                                    </p:set>
                                  </p:childTnLst>
                                </p:cTn>
                              </p:par>
                            </p:childTnLst>
                          </p:cTn>
                        </p:par>
                        <p:par>
                          <p:cTn id="102" fill="hold">
                            <p:stCondLst>
                              <p:cond delay="300"/>
                            </p:stCondLst>
                            <p:childTnLst>
                              <p:par>
                                <p:cTn id="103" presetID="10" presetClass="exit" presetSubtype="0" fill="hold" grpId="1" nodeType="afterEffect">
                                  <p:stCondLst>
                                    <p:cond delay="0"/>
                                  </p:stCondLst>
                                  <p:childTnLst>
                                    <p:animEffect transition="out" filter="fade">
                                      <p:cBhvr>
                                        <p:cTn id="104" dur="100"/>
                                        <p:tgtEl>
                                          <p:spTgt spid="6"/>
                                        </p:tgtEl>
                                      </p:cBhvr>
                                    </p:animEffect>
                                    <p:set>
                                      <p:cBhvr>
                                        <p:cTn id="105" dur="1" fill="hold">
                                          <p:stCondLst>
                                            <p:cond delay="99"/>
                                          </p:stCondLst>
                                        </p:cTn>
                                        <p:tgtEl>
                                          <p:spTgt spid="6"/>
                                        </p:tgtEl>
                                        <p:attrNameLst>
                                          <p:attrName>style.visibility</p:attrName>
                                        </p:attrNameLst>
                                      </p:cBhvr>
                                      <p:to>
                                        <p:strVal val="hidden"/>
                                      </p:to>
                                    </p:set>
                                  </p:childTnLst>
                                </p:cTn>
                              </p:par>
                            </p:childTnLst>
                          </p:cTn>
                        </p:par>
                        <p:par>
                          <p:cTn id="106" fill="hold">
                            <p:stCondLst>
                              <p:cond delay="400"/>
                            </p:stCondLst>
                            <p:childTnLst>
                              <p:par>
                                <p:cTn id="107" presetID="10" presetClass="entr" presetSubtype="0" fill="hold" nodeType="after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300"/>
                                        <p:tgtEl>
                                          <p:spTgt spid="12"/>
                                        </p:tgtEl>
                                      </p:cBhvr>
                                    </p:animEffect>
                                  </p:childTnLst>
                                </p:cTn>
                              </p:par>
                            </p:childTnLst>
                          </p:cTn>
                        </p:par>
                        <p:par>
                          <p:cTn id="110" fill="hold">
                            <p:stCondLst>
                              <p:cond delay="700"/>
                            </p:stCondLst>
                            <p:childTnLst>
                              <p:par>
                                <p:cTn id="111" presetID="10" presetClass="entr" presetSubtype="0" fill="hold" grpId="0" nodeType="after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200"/>
                                        <p:tgtEl>
                                          <p:spTgt spid="7"/>
                                        </p:tgtEl>
                                      </p:cBhvr>
                                    </p:animEffect>
                                  </p:childTnLst>
                                </p:cTn>
                              </p:par>
                            </p:childTnLst>
                          </p:cTn>
                        </p:par>
                        <p:par>
                          <p:cTn id="114" fill="hold">
                            <p:stCondLst>
                              <p:cond delay="900"/>
                            </p:stCondLst>
                            <p:childTnLst>
                              <p:par>
                                <p:cTn id="115" presetID="47" presetClass="entr" presetSubtype="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fade">
                                      <p:cBhvr>
                                        <p:cTn id="117" dur="200"/>
                                        <p:tgtEl>
                                          <p:spTgt spid="8"/>
                                        </p:tgtEl>
                                      </p:cBhvr>
                                    </p:animEffect>
                                    <p:anim calcmode="lin" valueType="num">
                                      <p:cBhvr>
                                        <p:cTn id="118" dur="200" fill="hold"/>
                                        <p:tgtEl>
                                          <p:spTgt spid="8"/>
                                        </p:tgtEl>
                                        <p:attrNameLst>
                                          <p:attrName>ppt_x</p:attrName>
                                        </p:attrNameLst>
                                      </p:cBhvr>
                                      <p:tavLst>
                                        <p:tav tm="0">
                                          <p:val>
                                            <p:strVal val="#ppt_x"/>
                                          </p:val>
                                        </p:tav>
                                        <p:tav tm="100000">
                                          <p:val>
                                            <p:strVal val="#ppt_x"/>
                                          </p:val>
                                        </p:tav>
                                      </p:tavLst>
                                    </p:anim>
                                    <p:anim calcmode="lin" valueType="num">
                                      <p:cBhvr>
                                        <p:cTn id="119" dur="2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0" grpId="0" animBg="1"/>
      <p:bldP spid="10" grpId="1" animBg="1"/>
      <p:bldP spid="10" grpId="2" animBg="1"/>
      <p:bldP spid="10" grpId="3" animBg="1"/>
      <p:bldP spid="9" grpId="0" animBg="1"/>
      <p:bldP spid="9" grpId="1" animBg="1"/>
      <p:bldP spid="9" grpId="2" animBg="1"/>
      <p:bldP spid="9" grpId="3" animBg="1"/>
      <p:bldP spid="4" grpId="0" animBg="1"/>
      <p:bldP spid="4" grpId="1" animBg="1"/>
      <p:bldP spid="4" grpId="2" animBg="1"/>
      <p:bldP spid="4" grpId="3" animBg="1"/>
      <p:bldP spid="3" grpId="0" animBg="1"/>
      <p:bldP spid="3" grpId="1" animBg="1"/>
      <p:bldP spid="3" grpId="2" animBg="1"/>
      <p:bldP spid="3" grpId="3" animBg="1"/>
      <p:bldP spid="6" grpId="0" animBg="1"/>
      <p:bldP spid="6" grpId="1" animBg="1"/>
      <p:bldP spid="6" grpId="2" animBg="1"/>
      <p:bldP spid="6" grpId="3" animBg="1"/>
      <p:bldP spid="5" grpId="0" animBg="1"/>
      <p:bldP spid="5" grpId="1" animBg="1"/>
      <p:bldP spid="5" grpId="2" animBg="1"/>
      <p:bldP spid="5" grpId="3" animBg="1"/>
      <p:bldP spid="7" grpId="0" animBg="1"/>
      <p:bldP spid="7" grpId="1" animBg="1"/>
      <p:bldP spid="8" grpId="0" animBg="1"/>
      <p:bldP spid="8"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6404483"/>
            <a:ext cx="24479250" cy="5220208"/>
          </a:xfrm>
          <a:prstGeom prst="rect">
            <a:avLst/>
          </a:prstGeom>
        </p:spPr>
        <p:txBody>
          <a:bodyPr>
            <a:noAutofit/>
          </a:bodyPr>
          <a:lstStyle/>
          <a:p>
            <a:pPr algn="l"/>
            <a:r>
              <a:rPr lang="el-GR" sz="12000" dirty="0">
                <a:solidFill>
                  <a:schemeClr val="bg1"/>
                </a:solidFill>
                <a:latin typeface="Bahnschrift bold" panose="020B0502040204020203" pitchFamily="34" charset="0"/>
              </a:rPr>
              <a:t>Κουίζ «Μαντέψτε το σύμβολο της Ευρωπαϊκής Ένωσης»</a:t>
            </a:r>
            <a:endParaRPr lang="en-150" sz="12000" dirty="0">
              <a:solidFill>
                <a:schemeClr val="bg1"/>
              </a:solidFill>
              <a:latin typeface="Bahnschrift bold" panose="020B0502040204020203" pitchFamily="34" charset="0"/>
            </a:endParaRPr>
          </a:p>
        </p:txBody>
      </p:sp>
      <p:sp>
        <p:nvSpPr>
          <p:cNvPr id="6" name="Τίτλος">
            <a:extLst>
              <a:ext uri="{FF2B5EF4-FFF2-40B4-BE49-F238E27FC236}">
                <a16:creationId xmlns:a16="http://schemas.microsoft.com/office/drawing/2014/main" id="{E764870F-65B2-2A31-B1B1-2F50D5BBA6FC}"/>
              </a:ext>
            </a:extLst>
          </p:cNvPr>
          <p:cNvSpPr txBox="1">
            <a:spLocks/>
          </p:cNvSpPr>
          <p:nvPr/>
        </p:nvSpPr>
        <p:spPr>
          <a:xfrm>
            <a:off x="624168" y="3506965"/>
            <a:ext cx="8680986" cy="5463383"/>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Μαντέψτε τα σύμβολα της ΕΕ</a:t>
            </a:r>
            <a:endParaRPr lang="en-150" sz="12000" dirty="0">
              <a:solidFill>
                <a:schemeClr val="bg1"/>
              </a:solidFill>
              <a:latin typeface="Bahnschrift bold" panose="020B0502040204020203" pitchFamily="34" charset="0"/>
            </a:endParaRPr>
          </a:p>
        </p:txBody>
      </p:sp>
      <p:pic>
        <p:nvPicPr>
          <p:cNvPr id="3" name="Απεικόνιση χαρακτήρων, σύνολο 2" descr="A woman and a man having a conversation, asking each other questions and answering in tur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30" y="0"/>
            <a:ext cx="24715379" cy="13907386"/>
          </a:xfrm>
          <a:prstGeom prst="rect">
            <a:avLst/>
          </a:prstGeom>
        </p:spPr>
      </p:pic>
      <p:grpSp>
        <p:nvGrpSpPr>
          <p:cNvPr id="20" name="Ερώτηση 1" descr="Δημιουργήθηκε στην Αυστρία και αποτελεί σήμερα τον ύμνο της ΕΕ."/>
          <p:cNvGrpSpPr/>
          <p:nvPr/>
        </p:nvGrpSpPr>
        <p:grpSpPr>
          <a:xfrm>
            <a:off x="834938" y="-240631"/>
            <a:ext cx="23793694" cy="13792702"/>
            <a:chOff x="834938" y="-240631"/>
            <a:chExt cx="23793694" cy="13792702"/>
          </a:xfrm>
        </p:grpSpPr>
        <p:pic>
          <p:nvPicPr>
            <p:cNvPr id="17"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19" name="text-bubble"/>
            <p:cNvSpPr/>
            <p:nvPr/>
          </p:nvSpPr>
          <p:spPr>
            <a:xfrm>
              <a:off x="14812484" y="2109982"/>
              <a:ext cx="4740448" cy="2616101"/>
            </a:xfrm>
            <a:prstGeom prst="rect">
              <a:avLst/>
            </a:prstGeom>
          </p:spPr>
          <p:txBody>
            <a:bodyPr wrap="square">
              <a:spAutoFit/>
            </a:bodyPr>
            <a:lstStyle/>
            <a:p>
              <a:r>
                <a:rPr lang="el-GR" sz="4100" dirty="0">
                  <a:latin typeface="Bahnschrift SemiBold SemiConden" panose="020B0502040204020203" pitchFamily="34" charset="0"/>
                </a:rPr>
                <a:t>Δημιουργήθηκε στην Αυστρία και αποτελεί σήμερα τον ύμνο της ΕΕ.</a:t>
              </a:r>
              <a:endParaRPr lang="en-150" sz="4100" dirty="0">
                <a:latin typeface="Bahnschrift SemiBold SemiConden" panose="020B0502040204020203" pitchFamily="34" charset="0"/>
              </a:endParaRPr>
            </a:p>
          </p:txBody>
        </p:sp>
      </p:grpSp>
      <p:grpSp>
        <p:nvGrpSpPr>
          <p:cNvPr id="31" name="Απάντηση 1" descr="Η Ωδή στη χαρά"/>
          <p:cNvGrpSpPr/>
          <p:nvPr/>
        </p:nvGrpSpPr>
        <p:grpSpPr>
          <a:xfrm>
            <a:off x="742361" y="-1845252"/>
            <a:ext cx="23106822" cy="12997588"/>
            <a:chOff x="742361" y="-1845252"/>
            <a:chExt cx="23106822" cy="12997588"/>
          </a:xfrm>
        </p:grpSpPr>
        <p:pic>
          <p:nvPicPr>
            <p:cNvPr id="22"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29" name="text-bubble"/>
            <p:cNvSpPr/>
            <p:nvPr/>
          </p:nvSpPr>
          <p:spPr>
            <a:xfrm>
              <a:off x="15179083" y="5707955"/>
              <a:ext cx="3766069" cy="861774"/>
            </a:xfrm>
            <a:prstGeom prst="rect">
              <a:avLst/>
            </a:prstGeom>
          </p:spPr>
          <p:txBody>
            <a:bodyPr wrap="square">
              <a:spAutoFit/>
            </a:bodyPr>
            <a:lstStyle/>
            <a:p>
              <a:pPr algn="ctr"/>
              <a:r>
                <a:rPr lang="el-GR" sz="5000" dirty="0">
                  <a:latin typeface="Bahnschrift SemiBold Condensed" panose="020B0502040204020203" pitchFamily="34" charset="0"/>
                </a:rPr>
                <a:t>Η Ωδή στη χαρά</a:t>
              </a:r>
              <a:endParaRPr lang="en-150" sz="5000" dirty="0">
                <a:latin typeface="Bahnschrift SemiBold Condensed" panose="020B0502040204020203" pitchFamily="34" charset="0"/>
              </a:endParaRPr>
            </a:p>
          </p:txBody>
        </p:sp>
      </p:grpSp>
      <p:grpSp>
        <p:nvGrpSpPr>
          <p:cNvPr id="27" name="Ερώτηση 2" descr="Ο αριθμός των αστεριών στη σημαία της ΕΕ."/>
          <p:cNvGrpSpPr/>
          <p:nvPr/>
        </p:nvGrpSpPr>
        <p:grpSpPr>
          <a:xfrm>
            <a:off x="731476" y="-1856137"/>
            <a:ext cx="23106822" cy="12997588"/>
            <a:chOff x="742361" y="-1845252"/>
            <a:chExt cx="23106822" cy="12997588"/>
          </a:xfrm>
        </p:grpSpPr>
        <p:pic>
          <p:nvPicPr>
            <p:cNvPr id="28"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30" name="text-bubble"/>
            <p:cNvSpPr/>
            <p:nvPr/>
          </p:nvSpPr>
          <p:spPr>
            <a:xfrm>
              <a:off x="15310558" y="5234839"/>
              <a:ext cx="3766069" cy="2031325"/>
            </a:xfrm>
            <a:prstGeom prst="rect">
              <a:avLst/>
            </a:prstGeom>
          </p:spPr>
          <p:txBody>
            <a:bodyPr wrap="square">
              <a:spAutoFit/>
            </a:bodyPr>
            <a:lstStyle/>
            <a:p>
              <a:r>
                <a:rPr lang="el-GR" sz="4200" dirty="0">
                  <a:latin typeface="Bahnschrift SemiBold Condensed" panose="020B0502040204020203" pitchFamily="34" charset="0"/>
                </a:rPr>
                <a:t>Ο αριθμός των αστεριών στη σημαία της ΕΕ.</a:t>
              </a:r>
              <a:endParaRPr lang="en-150" sz="4200" dirty="0">
                <a:latin typeface="Bahnschrift SemiBold Condensed" panose="020B0502040204020203" pitchFamily="34" charset="0"/>
              </a:endParaRPr>
            </a:p>
          </p:txBody>
        </p:sp>
      </p:grpSp>
      <p:grpSp>
        <p:nvGrpSpPr>
          <p:cNvPr id="32" name="Απάντηση 2" descr="12 αστέρια"/>
          <p:cNvGrpSpPr/>
          <p:nvPr/>
        </p:nvGrpSpPr>
        <p:grpSpPr>
          <a:xfrm>
            <a:off x="856710" y="-218859"/>
            <a:ext cx="23793694" cy="13792702"/>
            <a:chOff x="834938" y="-240631"/>
            <a:chExt cx="23793694" cy="13792702"/>
          </a:xfrm>
        </p:grpSpPr>
        <p:pic>
          <p:nvPicPr>
            <p:cNvPr id="33"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34" name="text-bubble"/>
            <p:cNvSpPr/>
            <p:nvPr/>
          </p:nvSpPr>
          <p:spPr>
            <a:xfrm>
              <a:off x="15206552" y="2834539"/>
              <a:ext cx="3760766" cy="877163"/>
            </a:xfrm>
            <a:prstGeom prst="rect">
              <a:avLst/>
            </a:prstGeom>
          </p:spPr>
          <p:txBody>
            <a:bodyPr wrap="square">
              <a:spAutoFit/>
            </a:bodyPr>
            <a:lstStyle/>
            <a:p>
              <a:pPr algn="ctr"/>
              <a:r>
                <a:rPr lang="el-GR" sz="5100" dirty="0">
                  <a:latin typeface="Bahnschrift SemiBold SemiConden" panose="020B0502040204020203" pitchFamily="34" charset="0"/>
                </a:rPr>
                <a:t>12 αστέρια</a:t>
              </a:r>
            </a:p>
          </p:txBody>
        </p:sp>
      </p:grpSp>
      <p:grpSp>
        <p:nvGrpSpPr>
          <p:cNvPr id="35" name="Ερώτηση 3" descr="Η επέτειος μιας σημαντικής ομιλίας είναι σήμερα η ημέρα εορτασμού της ΕΕ."/>
          <p:cNvGrpSpPr/>
          <p:nvPr/>
        </p:nvGrpSpPr>
        <p:grpSpPr>
          <a:xfrm>
            <a:off x="845825" y="-229744"/>
            <a:ext cx="23793694" cy="13792702"/>
            <a:chOff x="834938" y="-240631"/>
            <a:chExt cx="23793694" cy="13792702"/>
          </a:xfrm>
        </p:grpSpPr>
        <p:pic>
          <p:nvPicPr>
            <p:cNvPr id="3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37" name="text-bubble"/>
            <p:cNvSpPr/>
            <p:nvPr/>
          </p:nvSpPr>
          <p:spPr>
            <a:xfrm>
              <a:off x="14912639" y="2064011"/>
              <a:ext cx="4866704" cy="2554545"/>
            </a:xfrm>
            <a:prstGeom prst="rect">
              <a:avLst/>
            </a:prstGeom>
          </p:spPr>
          <p:txBody>
            <a:bodyPr wrap="square">
              <a:spAutoFit/>
            </a:bodyPr>
            <a:lstStyle/>
            <a:p>
              <a:r>
                <a:rPr lang="el-GR" sz="4000" dirty="0">
                  <a:latin typeface="Bahnschrift SemiBold SemiConden" panose="020B0502040204020203" pitchFamily="34" charset="0"/>
                </a:rPr>
                <a:t>Η επέτειος μιας σημαντικής ομιλίας είναι σήμερα η ημέρα εορτασμού της ΕΕ.</a:t>
              </a:r>
              <a:endParaRPr lang="en-150" sz="4000" dirty="0">
                <a:latin typeface="Bahnschrift SemiBold SemiConden" panose="020B0502040204020203" pitchFamily="34" charset="0"/>
              </a:endParaRPr>
            </a:p>
          </p:txBody>
        </p:sp>
      </p:grpSp>
      <p:grpSp>
        <p:nvGrpSpPr>
          <p:cNvPr id="38" name="Απάντηση 3" descr="Η 9η Μαΐου&#10;Ημέρα της Ευρώπης"/>
          <p:cNvGrpSpPr/>
          <p:nvPr/>
        </p:nvGrpSpPr>
        <p:grpSpPr>
          <a:xfrm>
            <a:off x="720591" y="-1867022"/>
            <a:ext cx="23106822" cy="12997588"/>
            <a:chOff x="742361" y="-1845252"/>
            <a:chExt cx="23106822" cy="12997588"/>
          </a:xfrm>
        </p:grpSpPr>
        <p:pic>
          <p:nvPicPr>
            <p:cNvPr id="39"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0" name="text-bubble"/>
            <p:cNvSpPr/>
            <p:nvPr/>
          </p:nvSpPr>
          <p:spPr>
            <a:xfrm>
              <a:off x="14669656" y="5414042"/>
              <a:ext cx="4866703" cy="1692771"/>
            </a:xfrm>
            <a:prstGeom prst="rect">
              <a:avLst/>
            </a:prstGeom>
          </p:spPr>
          <p:txBody>
            <a:bodyPr wrap="square">
              <a:spAutoFit/>
            </a:bodyPr>
            <a:lstStyle/>
            <a:p>
              <a:pPr algn="ctr"/>
              <a:r>
                <a:rPr lang="el-GR" sz="5200" dirty="0">
                  <a:latin typeface="Bahnschrift SemiBold Condensed" panose="020B0502040204020203" pitchFamily="34" charset="0"/>
                </a:rPr>
                <a:t>Η 9η Μαΐου</a:t>
              </a:r>
            </a:p>
            <a:p>
              <a:pPr algn="ctr"/>
              <a:r>
                <a:rPr lang="el-GR" sz="5200" dirty="0">
                  <a:latin typeface="Bahnschrift Light Condensed" panose="020B0502040204020203" pitchFamily="34" charset="0"/>
                </a:rPr>
                <a:t>Ημέρα της Ευρώπης</a:t>
              </a:r>
            </a:p>
          </p:txBody>
        </p:sp>
      </p:grpSp>
      <p:grpSp>
        <p:nvGrpSpPr>
          <p:cNvPr id="41" name="Ερώτηση 4" descr="Το ευρωπαϊκό εγχείρημα συνοψίζεται σ’ αυτή τη φράση."/>
          <p:cNvGrpSpPr/>
          <p:nvPr/>
        </p:nvGrpSpPr>
        <p:grpSpPr>
          <a:xfrm>
            <a:off x="742363" y="-1812593"/>
            <a:ext cx="23106822" cy="12997588"/>
            <a:chOff x="742361" y="-1845252"/>
            <a:chExt cx="23106822" cy="12997588"/>
          </a:xfrm>
        </p:grpSpPr>
        <p:pic>
          <p:nvPicPr>
            <p:cNvPr id="42"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4" name="text-bubble"/>
            <p:cNvSpPr/>
            <p:nvPr/>
          </p:nvSpPr>
          <p:spPr>
            <a:xfrm>
              <a:off x="14987284" y="5326980"/>
              <a:ext cx="4242841" cy="1985159"/>
            </a:xfrm>
            <a:prstGeom prst="rect">
              <a:avLst/>
            </a:prstGeom>
          </p:spPr>
          <p:txBody>
            <a:bodyPr wrap="square">
              <a:spAutoFit/>
            </a:bodyPr>
            <a:lstStyle/>
            <a:p>
              <a:r>
                <a:rPr lang="el-GR" sz="4100" dirty="0">
                  <a:latin typeface="Bahnschrift SemiBold Condensed" panose="020B0502040204020203" pitchFamily="34" charset="0"/>
                </a:rPr>
                <a:t>Το ευρωπαϊκό εγχείρημα συνοψίζεται σ’ αυτή τη φράση.</a:t>
              </a:r>
              <a:endParaRPr lang="en-150" sz="4100" dirty="0">
                <a:latin typeface="Bahnschrift Light SemiCondensed" panose="020B0502040204020203" pitchFamily="34" charset="0"/>
              </a:endParaRPr>
            </a:p>
          </p:txBody>
        </p:sp>
      </p:grpSp>
      <p:grpSp>
        <p:nvGrpSpPr>
          <p:cNvPr id="45" name="Απάντηση 4" descr="Ενωμένη στην πολυμορφία&#10;Το έμβλημα της ΕΕ"/>
          <p:cNvGrpSpPr/>
          <p:nvPr/>
        </p:nvGrpSpPr>
        <p:grpSpPr>
          <a:xfrm>
            <a:off x="834940" y="-240629"/>
            <a:ext cx="23793694" cy="13792702"/>
            <a:chOff x="834938" y="-240631"/>
            <a:chExt cx="23793694" cy="13792702"/>
          </a:xfrm>
        </p:grpSpPr>
        <p:pic>
          <p:nvPicPr>
            <p:cNvPr id="4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47" name="text-bubble"/>
            <p:cNvSpPr/>
            <p:nvPr/>
          </p:nvSpPr>
          <p:spPr>
            <a:xfrm>
              <a:off x="14869097" y="2186713"/>
              <a:ext cx="4866704" cy="2308324"/>
            </a:xfrm>
            <a:prstGeom prst="rect">
              <a:avLst/>
            </a:prstGeom>
          </p:spPr>
          <p:txBody>
            <a:bodyPr wrap="square">
              <a:spAutoFit/>
            </a:bodyPr>
            <a:lstStyle/>
            <a:p>
              <a:pPr algn="ctr"/>
              <a:r>
                <a:rPr lang="el-GR" sz="4800" dirty="0">
                  <a:latin typeface="Bahnschrift SemiBold SemiConden" panose="020B0502040204020203" pitchFamily="34" charset="0"/>
                </a:rPr>
                <a:t>Ενωμένη στην πολυμορφία</a:t>
              </a:r>
            </a:p>
            <a:p>
              <a:pPr algn="ctr"/>
              <a:r>
                <a:rPr lang="el-GR" sz="4800" dirty="0">
                  <a:latin typeface="Bahnschrift Light Condensed" panose="020B0502040204020203" pitchFamily="34" charset="0"/>
                </a:rPr>
                <a:t>Το έμβλημα της ΕΕ</a:t>
              </a:r>
            </a:p>
          </p:txBody>
        </p:sp>
      </p:grpSp>
      <p:grpSp>
        <p:nvGrpSpPr>
          <p:cNvPr id="51" name="Ερώτηση 5" descr="Κάνει τη ζωή μας ευκολότερη όταν διασχίζουμε τα σύνορα."/>
          <p:cNvGrpSpPr/>
          <p:nvPr/>
        </p:nvGrpSpPr>
        <p:grpSpPr>
          <a:xfrm>
            <a:off x="856712" y="-218857"/>
            <a:ext cx="23793694" cy="13792702"/>
            <a:chOff x="834938" y="-240631"/>
            <a:chExt cx="23793694" cy="13792702"/>
          </a:xfrm>
        </p:grpSpPr>
        <p:pic>
          <p:nvPicPr>
            <p:cNvPr id="52"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53" name="text-bubble"/>
            <p:cNvSpPr/>
            <p:nvPr/>
          </p:nvSpPr>
          <p:spPr>
            <a:xfrm>
              <a:off x="15134096" y="2086055"/>
              <a:ext cx="4424276" cy="2554545"/>
            </a:xfrm>
            <a:prstGeom prst="rect">
              <a:avLst/>
            </a:prstGeom>
          </p:spPr>
          <p:txBody>
            <a:bodyPr wrap="square">
              <a:spAutoFit/>
            </a:bodyPr>
            <a:lstStyle/>
            <a:p>
              <a:r>
                <a:rPr lang="el-GR" sz="4000" dirty="0">
                  <a:latin typeface="Bahnschrift SemiBold SemiConden" panose="020B0502040204020203" pitchFamily="34" charset="0"/>
                </a:rPr>
                <a:t>Κάνει τη ζωή μας ευκολότερη όταν διασχίζουμε τα σύνορα.</a:t>
              </a:r>
              <a:endParaRPr lang="en-150" sz="4000" dirty="0">
                <a:latin typeface="Bahnschrift SemiLight SemiConde" panose="020B0502040204020203" pitchFamily="34" charset="0"/>
              </a:endParaRPr>
            </a:p>
          </p:txBody>
        </p:sp>
      </p:grpSp>
      <p:grpSp>
        <p:nvGrpSpPr>
          <p:cNvPr id="59" name="Απάντηση 5" descr="Το ευρώ"/>
          <p:cNvGrpSpPr/>
          <p:nvPr/>
        </p:nvGrpSpPr>
        <p:grpSpPr>
          <a:xfrm>
            <a:off x="731478" y="-1856135"/>
            <a:ext cx="23106822" cy="12997588"/>
            <a:chOff x="742361" y="-1845252"/>
            <a:chExt cx="23106822" cy="12997588"/>
          </a:xfrm>
        </p:grpSpPr>
        <p:pic>
          <p:nvPicPr>
            <p:cNvPr id="60"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61" name="text bubble"/>
            <p:cNvSpPr/>
            <p:nvPr/>
          </p:nvSpPr>
          <p:spPr>
            <a:xfrm>
              <a:off x="15146426" y="5801369"/>
              <a:ext cx="3766069" cy="877163"/>
            </a:xfrm>
            <a:prstGeom prst="rect">
              <a:avLst/>
            </a:prstGeom>
          </p:spPr>
          <p:txBody>
            <a:bodyPr wrap="square">
              <a:spAutoFit/>
            </a:bodyPr>
            <a:lstStyle/>
            <a:p>
              <a:pPr algn="ctr"/>
              <a:r>
                <a:rPr lang="el-GR" sz="5100" dirty="0">
                  <a:latin typeface="Bahnschrift SemiBold Condensed" panose="020B0502040204020203" pitchFamily="34" charset="0"/>
                </a:rPr>
                <a:t>Το ευρώ</a:t>
              </a:r>
              <a:endParaRPr lang="en-150" sz="5100" dirty="0">
                <a:latin typeface="Bahnschrift Light SemiCondensed" panose="020B0502040204020203" pitchFamily="34" charset="0"/>
              </a:endParaRPr>
            </a:p>
          </p:txBody>
        </p:sp>
      </p:grpSp>
      <p:sp>
        <p:nvSpPr>
          <p:cNvPr id="43"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48" name="eu flag">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Tree>
    <p:extLst>
      <p:ext uri="{BB962C8B-B14F-4D97-AF65-F5344CB8AC3E}">
        <p14:creationId xmlns:p14="http://schemas.microsoft.com/office/powerpoint/2010/main" val="675633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title"/>
          </p:nvPr>
        </p:nvSpPr>
        <p:spPr>
          <a:xfrm>
            <a:off x="214897" y="-3867401"/>
            <a:ext cx="21113750" cy="2643187"/>
          </a:xfrm>
          <a:prstGeom prst="rect">
            <a:avLst/>
          </a:prstGeom>
        </p:spPr>
        <p:txBody>
          <a:bodyPr>
            <a:noAutofit/>
          </a:bodyPr>
          <a:lstStyle/>
          <a:p>
            <a:pPr algn="l"/>
            <a:r>
              <a:rPr lang="el-GR" sz="12000" dirty="0">
                <a:solidFill>
                  <a:schemeClr val="bg1"/>
                </a:solidFill>
                <a:latin typeface="Bahnschrift bold" panose="020B0502040204020203" pitchFamily="34" charset="0"/>
              </a:rPr>
              <a:t>Οι αξίες της ΕΕ</a:t>
            </a:r>
            <a:endParaRPr lang="en-150" sz="12000" dirty="0">
              <a:solidFill>
                <a:schemeClr val="bg1"/>
              </a:solidFill>
              <a:latin typeface="Bahnschrift bold" panose="020B0502040204020203" pitchFamily="34" charset="0"/>
            </a:endParaRPr>
          </a:p>
        </p:txBody>
      </p:sp>
      <p:sp>
        <p:nvSpPr>
          <p:cNvPr id="5" name="Τίτλος">
            <a:extLst>
              <a:ext uri="{FF2B5EF4-FFF2-40B4-BE49-F238E27FC236}">
                <a16:creationId xmlns:a16="http://schemas.microsoft.com/office/drawing/2014/main" id="{B41AD182-489E-6F42-ADF8-CF17F937D783}"/>
              </a:ext>
            </a:extLst>
          </p:cNvPr>
          <p:cNvSpPr txBox="1">
            <a:spLocks/>
          </p:cNvSpPr>
          <p:nvPr/>
        </p:nvSpPr>
        <p:spPr>
          <a:xfrm>
            <a:off x="470840" y="10490594"/>
            <a:ext cx="17152293" cy="1705757"/>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Τι σημαίνουν;</a:t>
            </a:r>
            <a:endParaRPr lang="en-150" sz="12000" dirty="0">
              <a:solidFill>
                <a:schemeClr val="bg1"/>
              </a:solidFill>
              <a:latin typeface="Bahnschrift bold" panose="020B0502040204020203" pitchFamily="34" charset="0"/>
            </a:endParaRPr>
          </a:p>
        </p:txBody>
      </p:sp>
      <p:sp>
        <p:nvSpPr>
          <p:cNvPr id="11" name="Αξίες"/>
          <p:cNvSpPr/>
          <p:nvPr/>
        </p:nvSpPr>
        <p:spPr>
          <a:xfrm>
            <a:off x="13953067" y="429105"/>
            <a:ext cx="10323436" cy="6370975"/>
          </a:xfrm>
          <a:prstGeom prst="rect">
            <a:avLst/>
          </a:prstGeom>
        </p:spPr>
        <p:txBody>
          <a:bodyPr wrap="square">
            <a:spAutoFit/>
          </a:bodyPr>
          <a:lstStyle/>
          <a:p>
            <a:r>
              <a:rPr lang="el-GR" sz="6800" dirty="0">
                <a:solidFill>
                  <a:schemeClr val="bg1"/>
                </a:solidFill>
                <a:latin typeface="Bahnschrift" panose="020B0502040204020203" pitchFamily="34" charset="0"/>
              </a:rPr>
              <a:t>•	Ανθρώπινη αξιοπρέπεια</a:t>
            </a:r>
          </a:p>
          <a:p>
            <a:r>
              <a:rPr lang="el-GR" sz="6800" dirty="0">
                <a:solidFill>
                  <a:schemeClr val="bg1"/>
                </a:solidFill>
                <a:latin typeface="Bahnschrift" panose="020B0502040204020203" pitchFamily="34" charset="0"/>
              </a:rPr>
              <a:t>•	Ελευθερία</a:t>
            </a:r>
          </a:p>
          <a:p>
            <a:r>
              <a:rPr lang="el-GR" sz="6800" dirty="0">
                <a:solidFill>
                  <a:schemeClr val="bg1"/>
                </a:solidFill>
                <a:latin typeface="Bahnschrift" panose="020B0502040204020203" pitchFamily="34" charset="0"/>
              </a:rPr>
              <a:t>•	Δημοκρατία</a:t>
            </a:r>
          </a:p>
          <a:p>
            <a:r>
              <a:rPr lang="el-GR" sz="6800" dirty="0">
                <a:solidFill>
                  <a:schemeClr val="bg1"/>
                </a:solidFill>
                <a:latin typeface="Bahnschrift" panose="020B0502040204020203" pitchFamily="34" charset="0"/>
              </a:rPr>
              <a:t>•	Ισότητα</a:t>
            </a:r>
          </a:p>
          <a:p>
            <a:r>
              <a:rPr lang="el-GR" sz="6800" dirty="0">
                <a:solidFill>
                  <a:schemeClr val="bg1"/>
                </a:solidFill>
                <a:latin typeface="Bahnschrift" panose="020B0502040204020203" pitchFamily="34" charset="0"/>
              </a:rPr>
              <a:t>•	Κράτος δικαίου</a:t>
            </a:r>
          </a:p>
          <a:p>
            <a:r>
              <a:rPr lang="el-GR" sz="6800" dirty="0">
                <a:solidFill>
                  <a:schemeClr val="bg1"/>
                </a:solidFill>
                <a:latin typeface="Bahnschrift" panose="020B0502040204020203" pitchFamily="34" charset="0"/>
              </a:rPr>
              <a:t>•	Ανθρώπινα δικαιώματα</a:t>
            </a:r>
          </a:p>
        </p:txBody>
      </p:sp>
      <p:sp>
        <p:nvSpPr>
          <p:cNvPr id="3" name="Πληροφορίες περί πνευματικής ιδιοκτησίας">
            <a:extLst>
              <a:ext uri="{FF2B5EF4-FFF2-40B4-BE49-F238E27FC236}">
                <a16:creationId xmlns:a16="http://schemas.microsoft.com/office/drawing/2014/main" id="{E5818B70-4A67-DEED-E2A9-28FEF1B04A47}"/>
              </a:ext>
              <a:ext uri="{C183D7F6-B498-43B3-948B-1728B52AA6E4}">
                <adec:decorative xmlns:adec="http://schemas.microsoft.com/office/drawing/2017/decorative" val="1"/>
              </a:ext>
            </a:extLst>
          </p:cNvPr>
          <p:cNvSpPr/>
          <p:nvPr/>
        </p:nvSpPr>
        <p:spPr>
          <a:xfrm>
            <a:off x="21557616" y="11782210"/>
            <a:ext cx="2718886" cy="338554"/>
          </a:xfrm>
          <a:prstGeom prst="rect">
            <a:avLst/>
          </a:prstGeom>
        </p:spPr>
        <p:txBody>
          <a:bodyPr wrap="none">
            <a:spAutoFit/>
          </a:bodyPr>
          <a:lstStyle/>
          <a:p>
            <a:r>
              <a:rPr lang="en-150" sz="1600" dirty="0">
                <a:solidFill>
                  <a:srgbClr val="FFFFFF"/>
                </a:solidFill>
                <a:latin typeface="Arial"/>
              </a:rPr>
              <a:t>© Adobe Stock, Jacob Lund</a:t>
            </a:r>
            <a:endParaRPr lang="en-150" sz="1600" dirty="0">
              <a:solidFill>
                <a:srgbClr val="FFFFFF"/>
              </a:solidFill>
              <a:latin typeface="Bahnschrift SemiBold" panose="020B0502040204020203" pitchFamily="34" charset="0"/>
            </a:endParaRPr>
          </a:p>
        </p:txBody>
      </p:sp>
    </p:spTree>
    <p:extLst>
      <p:ext uri="{BB962C8B-B14F-4D97-AF65-F5344CB8AC3E}">
        <p14:creationId xmlns:p14="http://schemas.microsoft.com/office/powerpoint/2010/main" val="3025807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 fill="hold"/>
                                        <p:tgtEl>
                                          <p:spTgt spid="11"/>
                                        </p:tgtEl>
                                        <p:attrNameLst>
                                          <p:attrName>ppt_x</p:attrName>
                                        </p:attrNameLst>
                                      </p:cBhvr>
                                      <p:tavLst>
                                        <p:tav tm="0">
                                          <p:val>
                                            <p:strVal val="#ppt_x"/>
                                          </p:val>
                                        </p:tav>
                                        <p:tav tm="100000">
                                          <p:val>
                                            <p:strVal val="#ppt_x"/>
                                          </p:val>
                                        </p:tav>
                                      </p:tavLst>
                                    </p:anim>
                                    <p:anim calcmode="lin" valueType="num">
                                      <p:cBhvr additive="base">
                                        <p:cTn id="12" dur="2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0" y="-6016625"/>
            <a:ext cx="24479250" cy="3781425"/>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Ένωση αποτελείται από 27 κράτη μέλη.</a:t>
            </a:r>
            <a:endParaRPr lang="en-150" sz="12000" dirty="0">
              <a:solidFill>
                <a:schemeClr val="bg1"/>
              </a:solidFill>
              <a:latin typeface="Bahnschrift bold" panose="020B0502040204020203" pitchFamily="34" charset="0"/>
            </a:endParaRPr>
          </a:p>
        </p:txBody>
      </p:sp>
      <p:sp>
        <p:nvSpPr>
          <p:cNvPr id="4" name="Τίτλος">
            <a:extLst>
              <a:ext uri="{FF2B5EF4-FFF2-40B4-BE49-F238E27FC236}">
                <a16:creationId xmlns:a16="http://schemas.microsoft.com/office/drawing/2014/main" id="{C7D052FD-CE93-1941-EDE9-991EFE6417C2}"/>
              </a:ext>
            </a:extLst>
          </p:cNvPr>
          <p:cNvSpPr txBox="1">
            <a:spLocks/>
          </p:cNvSpPr>
          <p:nvPr/>
        </p:nvSpPr>
        <p:spPr>
          <a:xfrm>
            <a:off x="518968" y="4257788"/>
            <a:ext cx="11199483"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Πολλές χώρες, λίγα σύνορα</a:t>
            </a:r>
            <a:endParaRPr lang="en-150" sz="12000" dirty="0">
              <a:solidFill>
                <a:schemeClr val="bg1"/>
              </a:solidFill>
              <a:latin typeface="Bahnschrift bold" panose="020B0502040204020203" pitchFamily="34" charset="0"/>
            </a:endParaRPr>
          </a:p>
        </p:txBody>
      </p:sp>
      <p:sp>
        <p:nvSpPr>
          <p:cNvPr id="6" name="Υπότιτλος">
            <a:extLst>
              <a:ext uri="{FF2B5EF4-FFF2-40B4-BE49-F238E27FC236}">
                <a16:creationId xmlns:a16="http://schemas.microsoft.com/office/drawing/2014/main" id="{CB24CC7D-4877-9708-57BB-600C9603BCF1}"/>
              </a:ext>
            </a:extLst>
          </p:cNvPr>
          <p:cNvSpPr txBox="1">
            <a:spLocks/>
          </p:cNvSpPr>
          <p:nvPr/>
        </p:nvSpPr>
        <p:spPr>
          <a:xfrm>
            <a:off x="486309" y="7556985"/>
            <a:ext cx="11753315" cy="1857879"/>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l-GR" sz="7200" dirty="0">
                <a:solidFill>
                  <a:srgbClr val="243C7C"/>
                </a:solidFill>
                <a:latin typeface="Bahnschrift SemiLight SemiConde" panose="020B0502040204020203" pitchFamily="34" charset="0"/>
              </a:rPr>
              <a:t>Η Ευρωπαϊκή Ένωση αποτελείται από </a:t>
            </a:r>
            <a:r>
              <a:rPr lang="el-GR" sz="7200" b="1" dirty="0">
                <a:solidFill>
                  <a:srgbClr val="243C7C"/>
                </a:solidFill>
                <a:latin typeface="Bahnschrift SemiLight SemiConde" panose="020B0502040204020203" pitchFamily="34" charset="0"/>
              </a:rPr>
              <a:t>27</a:t>
            </a:r>
            <a:r>
              <a:rPr lang="el-GR" sz="7200" dirty="0">
                <a:solidFill>
                  <a:srgbClr val="243C7C"/>
                </a:solidFill>
                <a:latin typeface="Bahnschrift SemiLight SemiConde" panose="020B0502040204020203" pitchFamily="34" charset="0"/>
              </a:rPr>
              <a:t> κράτη μέλη.</a:t>
            </a:r>
            <a:endParaRPr lang="en-150" sz="7200" dirty="0">
              <a:solidFill>
                <a:srgbClr val="243C7C"/>
              </a:solidFill>
              <a:latin typeface="Bahnschrift SemiLight SemiConde" panose="020B0502040204020203" pitchFamily="34" charset="0"/>
            </a:endParaRPr>
          </a:p>
        </p:txBody>
      </p:sp>
      <p:sp>
        <p:nvSpPr>
          <p:cNvPr id="8" name="Κείμενο 1"/>
          <p:cNvSpPr/>
          <p:nvPr/>
        </p:nvSpPr>
        <p:spPr>
          <a:xfrm>
            <a:off x="622505" y="9410040"/>
            <a:ext cx="10502695" cy="1384995"/>
          </a:xfrm>
          <a:prstGeom prst="rect">
            <a:avLst/>
          </a:prstGeom>
        </p:spPr>
        <p:txBody>
          <a:bodyPr wrap="square">
            <a:spAutoFit/>
          </a:bodyPr>
          <a:lstStyle/>
          <a:p>
            <a:r>
              <a:rPr lang="el-GR" sz="2800" b="1" dirty="0">
                <a:solidFill>
                  <a:schemeClr val="bg1"/>
                </a:solidFill>
                <a:latin typeface="Bahnschrift" panose="020B0502040204020203" pitchFamily="34" charset="0"/>
              </a:rPr>
              <a:t>Εκτός από τα 27 κράτη μέλη, μέρος της ευρωπαϊκής ενιαίας αγοράς αποτελούν επίσης η Ισλανδία, το Λιχτενστάιν, η Νορβηγία και η Ελβετία. </a:t>
            </a:r>
          </a:p>
        </p:txBody>
      </p:sp>
      <p:sp>
        <p:nvSpPr>
          <p:cNvPr id="22" name="Κείμενο 2"/>
          <p:cNvSpPr/>
          <p:nvPr/>
        </p:nvSpPr>
        <p:spPr>
          <a:xfrm>
            <a:off x="622505" y="10795035"/>
            <a:ext cx="10687751" cy="1384995"/>
          </a:xfrm>
          <a:prstGeom prst="rect">
            <a:avLst/>
          </a:prstGeom>
        </p:spPr>
        <p:txBody>
          <a:bodyPr wrap="square">
            <a:spAutoFit/>
          </a:bodyPr>
          <a:lstStyle/>
          <a:p>
            <a:r>
              <a:rPr lang="el-GR" sz="2800" dirty="0">
                <a:solidFill>
                  <a:schemeClr val="bg1"/>
                </a:solidFill>
                <a:latin typeface="Bahnschrift" panose="020B0502040204020203" pitchFamily="34" charset="0"/>
              </a:rPr>
              <a:t>Ο </a:t>
            </a:r>
            <a:r>
              <a:rPr lang="el-GR" sz="2800" b="1" dirty="0">
                <a:solidFill>
                  <a:schemeClr val="bg1"/>
                </a:solidFill>
                <a:latin typeface="Bahnschrift" panose="020B0502040204020203" pitchFamily="34" charset="0"/>
              </a:rPr>
              <a:t>χώρος Σένγκεν </a:t>
            </a:r>
            <a:r>
              <a:rPr lang="el-GR" sz="2800" dirty="0">
                <a:solidFill>
                  <a:schemeClr val="bg1"/>
                </a:solidFill>
                <a:latin typeface="Bahnschrift" panose="020B0502040204020203" pitchFamily="34" charset="0"/>
              </a:rPr>
              <a:t>συγκεντρώνει 23 χώρες της ΕΕ και 4 χώρες εκτός ΕΕ που έχουν καταργήσει τους ελέγχους διαβατηρίων στα σύνορά τους. </a:t>
            </a:r>
            <a:endParaRPr lang="en-150" sz="2800" dirty="0">
              <a:solidFill>
                <a:schemeClr val="bg1"/>
              </a:solidFill>
              <a:latin typeface="Bahnschrift" panose="020B0502040204020203" pitchFamily="34" charset="0"/>
            </a:endParaRPr>
          </a:p>
        </p:txBody>
      </p:sp>
      <p:pic>
        <p:nvPicPr>
          <p:cNvPr id="10" name="Εικόνα" descr="Χάρτης της Ευρώπης που δείχνει και τις 27 χώρες του χώρου Σένγκε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414" y="58467"/>
            <a:ext cx="24319089" cy="13679488"/>
          </a:xfrm>
          <a:prstGeom prst="rect">
            <a:avLst/>
          </a:prstGeom>
        </p:spPr>
      </p:pic>
    </p:spTree>
    <p:extLst>
      <p:ext uri="{BB962C8B-B14F-4D97-AF65-F5344CB8AC3E}">
        <p14:creationId xmlns:p14="http://schemas.microsoft.com/office/powerpoint/2010/main" val="305828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200" fill="hold"/>
                                        <p:tgtEl>
                                          <p:spTgt spid="8"/>
                                        </p:tgtEl>
                                        <p:attrNameLst>
                                          <p:attrName>ppt_x</p:attrName>
                                        </p:attrNameLst>
                                      </p:cBhvr>
                                      <p:tavLst>
                                        <p:tav tm="0">
                                          <p:val>
                                            <p:strVal val="#ppt_x"/>
                                          </p:val>
                                        </p:tav>
                                        <p:tav tm="100000">
                                          <p:val>
                                            <p:strVal val="#ppt_x"/>
                                          </p:val>
                                        </p:tav>
                                      </p:tavLst>
                                    </p:anim>
                                    <p:anim calcmode="lin" valueType="num">
                                      <p:cBhvr additive="base">
                                        <p:cTn id="15" dur="2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700"/>
                            </p:stCondLst>
                            <p:childTnLst>
                              <p:par>
                                <p:cTn id="17" presetID="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200" fill="hold"/>
                                        <p:tgtEl>
                                          <p:spTgt spid="22"/>
                                        </p:tgtEl>
                                        <p:attrNameLst>
                                          <p:attrName>ppt_x</p:attrName>
                                        </p:attrNameLst>
                                      </p:cBhvr>
                                      <p:tavLst>
                                        <p:tav tm="0">
                                          <p:val>
                                            <p:strVal val="#ppt_x"/>
                                          </p:val>
                                        </p:tav>
                                        <p:tav tm="100000">
                                          <p:val>
                                            <p:strVal val="#ppt_x"/>
                                          </p:val>
                                        </p:tav>
                                      </p:tavLst>
                                    </p:anim>
                                    <p:anim calcmode="lin" valueType="num">
                                      <p:cBhvr additive="base">
                                        <p:cTn id="20" dur="2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διαφάνειας"/>
          <p:cNvSpPr>
            <a:spLocks noGrp="1"/>
          </p:cNvSpPr>
          <p:nvPr>
            <p:ph type="ctrTitle" idx="4294967295"/>
          </p:nvPr>
        </p:nvSpPr>
        <p:spPr>
          <a:xfrm>
            <a:off x="272875" y="-6705600"/>
            <a:ext cx="24319088" cy="5024437"/>
          </a:xfrm>
          <a:prstGeom prst="rect">
            <a:avLst/>
          </a:prstGeom>
        </p:spPr>
        <p:txBody>
          <a:bodyPr>
            <a:noAutofit/>
          </a:bodyPr>
          <a:lstStyle/>
          <a:p>
            <a:pPr algn="l"/>
            <a:r>
              <a:rPr lang="el-GR" sz="12000" dirty="0">
                <a:solidFill>
                  <a:schemeClr val="bg1"/>
                </a:solidFill>
                <a:latin typeface="Bahnschrift bold" panose="020B0502040204020203" pitchFamily="34" charset="0"/>
              </a:rPr>
              <a:t>Η ευρωπαϊκή ολοκλήρωση το 1958: 6 χώρες υπογράφουν τη Συνθήκη της Ρώμης</a:t>
            </a:r>
            <a:endParaRPr lang="en-150" sz="12000" dirty="0">
              <a:solidFill>
                <a:schemeClr val="bg1"/>
              </a:solidFill>
              <a:latin typeface="Bahnschrift bold" panose="020B0502040204020203" pitchFamily="34" charset="0"/>
            </a:endParaRPr>
          </a:p>
        </p:txBody>
      </p:sp>
      <p:sp>
        <p:nvSpPr>
          <p:cNvPr id="4" name="Τίτλος">
            <a:extLst>
              <a:ext uri="{FF2B5EF4-FFF2-40B4-BE49-F238E27FC236}">
                <a16:creationId xmlns:a16="http://schemas.microsoft.com/office/drawing/2014/main" id="{078250A1-BD6A-29C9-B8BD-346B29030076}"/>
              </a:ext>
            </a:extLst>
          </p:cNvPr>
          <p:cNvSpPr txBox="1">
            <a:spLocks/>
          </p:cNvSpPr>
          <p:nvPr/>
        </p:nvSpPr>
        <p:spPr>
          <a:xfrm>
            <a:off x="518968" y="4649672"/>
            <a:ext cx="9207295"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l-GR" sz="12000" dirty="0">
                <a:solidFill>
                  <a:schemeClr val="bg1"/>
                </a:solidFill>
                <a:latin typeface="Bahnschrift bold" panose="020B0502040204020203" pitchFamily="34" charset="0"/>
              </a:rPr>
              <a:t>Ευρωπαϊκή ολοκλήρωση</a:t>
            </a:r>
            <a:endParaRPr lang="en-150" sz="12000" dirty="0">
              <a:solidFill>
                <a:schemeClr val="bg1"/>
              </a:solidFill>
              <a:latin typeface="Bahnschrift bold" panose="020B0502040204020203" pitchFamily="34" charset="0"/>
            </a:endParaRPr>
          </a:p>
        </p:txBody>
      </p:sp>
      <p:sp>
        <p:nvSpPr>
          <p:cNvPr id="3" name="Χρονολογία"/>
          <p:cNvSpPr>
            <a:spLocks noGrp="1"/>
          </p:cNvSpPr>
          <p:nvPr>
            <p:ph type="subTitle" idx="4294967295"/>
          </p:nvPr>
        </p:nvSpPr>
        <p:spPr>
          <a:xfrm>
            <a:off x="522512" y="8113713"/>
            <a:ext cx="3355975" cy="1122362"/>
          </a:xfrm>
          <a:prstGeom prst="rect">
            <a:avLst/>
          </a:prstGeom>
        </p:spPr>
        <p:txBody>
          <a:bodyPr>
            <a:noAutofit/>
          </a:bodyPr>
          <a:lstStyle/>
          <a:p>
            <a:pPr marL="0" indent="0" algn="l">
              <a:lnSpc>
                <a:spcPct val="70000"/>
              </a:lnSpc>
              <a:buNone/>
            </a:pPr>
            <a:r>
              <a:rPr lang="el-GR" sz="12000" dirty="0">
                <a:solidFill>
                  <a:srgbClr val="243C7C"/>
                </a:solidFill>
                <a:latin typeface="Bahnschrift bold" panose="020B0502040204020203" pitchFamily="34" charset="0"/>
              </a:rPr>
              <a:t>1958</a:t>
            </a:r>
          </a:p>
        </p:txBody>
      </p:sp>
      <p:sp>
        <p:nvSpPr>
          <p:cNvPr id="24" name="Κείμενο"/>
          <p:cNvSpPr/>
          <p:nvPr/>
        </p:nvSpPr>
        <p:spPr>
          <a:xfrm>
            <a:off x="611620" y="9535026"/>
            <a:ext cx="9207295" cy="1815882"/>
          </a:xfrm>
          <a:prstGeom prst="rect">
            <a:avLst/>
          </a:prstGeom>
        </p:spPr>
        <p:txBody>
          <a:bodyPr wrap="square">
            <a:spAutoFit/>
          </a:bodyPr>
          <a:lstStyle/>
          <a:p>
            <a:r>
              <a:rPr lang="el-GR" sz="2800" dirty="0">
                <a:solidFill>
                  <a:schemeClr val="bg1"/>
                </a:solidFill>
                <a:latin typeface="Bahnschrift" panose="020B0502040204020203" pitchFamily="34" charset="0"/>
              </a:rPr>
              <a:t>Το </a:t>
            </a:r>
            <a:r>
              <a:rPr lang="el-GR" sz="2800" b="1" dirty="0">
                <a:solidFill>
                  <a:schemeClr val="bg1"/>
                </a:solidFill>
                <a:latin typeface="Bahnschrift" panose="020B0502040204020203" pitchFamily="34" charset="0"/>
              </a:rPr>
              <a:t>1958</a:t>
            </a:r>
            <a:r>
              <a:rPr lang="el-GR" sz="2800" dirty="0">
                <a:solidFill>
                  <a:schemeClr val="bg1"/>
                </a:solidFill>
                <a:latin typeface="Bahnschrift" panose="020B0502040204020203" pitchFamily="34" charset="0"/>
              </a:rPr>
              <a:t> 6 χώρες ίδρυσαν την </a:t>
            </a:r>
            <a:r>
              <a:rPr lang="el-GR" sz="2800" b="1" dirty="0">
                <a:solidFill>
                  <a:schemeClr val="bg1"/>
                </a:solidFill>
                <a:latin typeface="Bahnschrift" panose="020B0502040204020203" pitchFamily="34" charset="0"/>
              </a:rPr>
              <a:t>Ευρωπαϊκή Κοινότητα </a:t>
            </a:r>
            <a:r>
              <a:rPr lang="el-GR" sz="2800" dirty="0">
                <a:solidFill>
                  <a:schemeClr val="bg1"/>
                </a:solidFill>
                <a:latin typeface="Bahnschrift" panose="020B0502040204020203" pitchFamily="34" charset="0"/>
              </a:rPr>
              <a:t>με τη Συνθήκη της Ρώμης.</a:t>
            </a:r>
          </a:p>
          <a:p>
            <a:r>
              <a:rPr lang="el-GR" sz="2800" dirty="0">
                <a:solidFill>
                  <a:schemeClr val="bg1"/>
                </a:solidFill>
                <a:latin typeface="Bahnschrift" panose="020B0502040204020203" pitchFamily="34" charset="0"/>
              </a:rPr>
              <a:t>Στόχος τους ήταν η διασφάλιση της ειρήνης και της ελευθερίας και η προώθηση της οικονομικής προόδου. </a:t>
            </a:r>
          </a:p>
        </p:txBody>
      </p:sp>
      <p:pic>
        <p:nvPicPr>
          <p:cNvPr id="6" name="Εικόνα" descr="Χάρτης της Ευρώπης που δείχνει τα κράτη μέλη της Ευρωπαϊκής Ένωσης το 1958: Βέλγιο, Γερμανία, Γαλλία, Ιταλία, Λουξεμβούργο και Κάτω Χώρες."/>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704" y="-77668"/>
            <a:ext cx="24319088" cy="13679487"/>
          </a:xfrm>
          <a:prstGeom prst="rect">
            <a:avLst/>
          </a:prstGeom>
        </p:spPr>
      </p:pic>
    </p:spTree>
    <p:extLst>
      <p:ext uri="{BB962C8B-B14F-4D97-AF65-F5344CB8AC3E}">
        <p14:creationId xmlns:p14="http://schemas.microsoft.com/office/powerpoint/2010/main" val="10375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00" fill="hold"/>
                                        <p:tgtEl>
                                          <p:spTgt spid="24"/>
                                        </p:tgtEl>
                                        <p:attrNameLst>
                                          <p:attrName>ppt_x</p:attrName>
                                        </p:attrNameLst>
                                      </p:cBhvr>
                                      <p:tavLst>
                                        <p:tav tm="0">
                                          <p:val>
                                            <p:strVal val="#ppt_x"/>
                                          </p:val>
                                        </p:tav>
                                        <p:tav tm="100000">
                                          <p:val>
                                            <p:strVal val="#ppt_x"/>
                                          </p:val>
                                        </p:tav>
                                      </p:tavLst>
                                    </p:anim>
                                    <p:anim calcmode="lin" valueType="num">
                                      <p:cBhvr additive="base">
                                        <p:cTn id="12" dur="2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grpId="1" nodeType="afterEffect">
                                  <p:stCondLst>
                                    <p:cond delay="0"/>
                                  </p:stCondLst>
                                  <p:iterate type="lt">
                                    <p:tmPct val="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1" build="p"/>
      <p:bldP spid="24" grpId="0"/>
    </p:bldLst>
  </p:timing>
</p:sld>
</file>

<file path=ppt/theme/theme1.xml><?xml version="1.0" encoding="utf-8"?>
<a:theme xmlns:a="http://schemas.openxmlformats.org/drawingml/2006/main" name="EU in Slides">
  <a:themeElements>
    <a:clrScheme name="EC Template 2022">
      <a:dk1>
        <a:srgbClr val="000000"/>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34EA2"/>
      </a:hlink>
      <a:folHlink>
        <a:srgbClr val="034EA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ceeabea-cdd8-4f30-bc46-1426b5b085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6FEF0DD2747347B5E2B58DB1DE2343" ma:contentTypeVersion="6" ma:contentTypeDescription="Create a new document." ma:contentTypeScope="" ma:versionID="9d80dba3085ce1c5095a4bf1392e8f50">
  <xsd:schema xmlns:xsd="http://www.w3.org/2001/XMLSchema" xmlns:xs="http://www.w3.org/2001/XMLSchema" xmlns:p="http://schemas.microsoft.com/office/2006/metadata/properties" xmlns:ns3="8c526906-7a9e-40a2-b56a-d1e3aa5ffc35" xmlns:ns4="9ceeabea-cdd8-4f30-bc46-1426b5b08538" targetNamespace="http://schemas.microsoft.com/office/2006/metadata/properties" ma:root="true" ma:fieldsID="f9287dbff419b7b61128d95dd9398353" ns3:_="" ns4:_="">
    <xsd:import namespace="8c526906-7a9e-40a2-b56a-d1e3aa5ffc35"/>
    <xsd:import namespace="9ceeabea-cdd8-4f30-bc46-1426b5b0853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26906-7a9e-40a2-b56a-d1e3aa5ffc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eeabea-cdd8-4f30-bc46-1426b5b0853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E7E9CA-122B-47E5-8BF1-3F5BA9C6C62D}">
  <ds:schemaRefs>
    <ds:schemaRef ds:uri="http://schemas.microsoft.com/office/infopath/2007/PartnerControls"/>
    <ds:schemaRef ds:uri="http://purl.org/dc/elements/1.1/"/>
    <ds:schemaRef ds:uri="http://schemas.microsoft.com/office/2006/metadata/properties"/>
    <ds:schemaRef ds:uri="http://purl.org/dc/terms/"/>
    <ds:schemaRef ds:uri="9ceeabea-cdd8-4f30-bc46-1426b5b08538"/>
    <ds:schemaRef ds:uri="http://schemas.microsoft.com/office/2006/documentManagement/types"/>
    <ds:schemaRef ds:uri="8c526906-7a9e-40a2-b56a-d1e3aa5ffc35"/>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9941543-8E83-4F72-83C1-1339F3D0A74D}">
  <ds:schemaRefs>
    <ds:schemaRef ds:uri="8c526906-7a9e-40a2-b56a-d1e3aa5ffc35"/>
    <ds:schemaRef ds:uri="9ceeabea-cdd8-4f30-bc46-1426b5b085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71D18B-3050-4C92-B163-97721022EF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1927</TotalTime>
  <Words>5273</Words>
  <Application>Microsoft Office PowerPoint</Application>
  <PresentationFormat>Custom</PresentationFormat>
  <Paragraphs>423</Paragraphs>
  <Slides>23</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Bahnschrift SemiLight SemiConde</vt:lpstr>
      <vt:lpstr>Bahnschrift SemiBold</vt:lpstr>
      <vt:lpstr>Arial Black</vt:lpstr>
      <vt:lpstr>Bahnschrift SemiBold SemiConden</vt:lpstr>
      <vt:lpstr>Bahnschrift</vt:lpstr>
      <vt:lpstr>Bahnschrift Light Condensed</vt:lpstr>
      <vt:lpstr>Bahnschrift SemiBold Condensed</vt:lpstr>
      <vt:lpstr>Calibri</vt:lpstr>
      <vt:lpstr>Calibri Light</vt:lpstr>
      <vt:lpstr>Bahnschrift Light SemiCondensed</vt:lpstr>
      <vt:lpstr>Bahnschrift Condensed</vt:lpstr>
      <vt:lpstr>Bahnschrift bold</vt:lpstr>
      <vt:lpstr>Bahnschrift Light</vt:lpstr>
      <vt:lpstr>Arial</vt:lpstr>
      <vt:lpstr>EU in Slides</vt:lpstr>
      <vt:lpstr>Η Ευρωπαϊκή Ένωση</vt:lpstr>
      <vt:lpstr>Η ΕΕ είναι μια μοναδική οικονομική και πολιτική ένωση</vt:lpstr>
      <vt:lpstr>Στοιχεία για την Ευρωπαϊκή Ένωση: κουίζ</vt:lpstr>
      <vt:lpstr>Οι 24 επίσημες γλώσσες της Ευρωπαϊκής Ένωσης</vt:lpstr>
      <vt:lpstr>Οι πρωτεργάτες και οι πρωτεργάτριες της Ευρωπαϊκής Ένωσης</vt:lpstr>
      <vt:lpstr>Κουίζ «Μαντέψτε το σύμβολο της Ευρωπαϊκής Ένωσης»</vt:lpstr>
      <vt:lpstr>Οι αξίες της ΕΕ</vt:lpstr>
      <vt:lpstr>Η Ευρωπαϊκή Ένωση αποτελείται από 27 κράτη μέλη.</vt:lpstr>
      <vt:lpstr>Η ευρωπαϊκή ολοκλήρωση το 1958: 6 χώρες υπογράφουν τη Συνθήκη της Ρώμης</vt:lpstr>
      <vt:lpstr>Η ευρωπαϊκή ολοκλήρωση το 1973: Δανία, Ιρλανδία και Ηνωμένο Βασίλειο</vt:lpstr>
      <vt:lpstr>Η ευρωπαϊκή ολοκλήρωση το 1981: Η Ελλάδα προσχωρεί στην ΕΕ</vt:lpstr>
      <vt:lpstr>Η ευρωπαϊκή ολοκλήρωση το 1986: Ισπανία και Πορτογαλία</vt:lpstr>
      <vt:lpstr>Η ευρωπαϊκή ολοκλήρωση το 1995: Αυστρία, Σουηδία και Φινλανδία.</vt:lpstr>
      <vt:lpstr>Η ευρωπαϊκή ολοκλήρωση το 2004: 10 χώρες προσχωρούν στην Ευρωπαϊκή Ένωση</vt:lpstr>
      <vt:lpstr>Η ευρωπαϊκή ολοκλήρωση το 2007: Βουλγαρία και Ρουμανία</vt:lpstr>
      <vt:lpstr>Η ευρωπαϊκή ολοκλήρωση το 2013: Η Κροατία προσχωρεί στην ΕΕ</vt:lpstr>
      <vt:lpstr>Το ευρώ και η ζώνη του ευρώ</vt:lpstr>
      <vt:lpstr>Διεύρυνση της ΕΕ</vt:lpstr>
      <vt:lpstr>Υποψήφιες για προσχώρηση χώρες</vt:lpstr>
      <vt:lpstr>Potential candidate countries</vt:lpstr>
      <vt:lpstr>Εστίαση στο Brexit: Η εμπορική συμφωνία Ευρωπαϊκής Ένωσης - Ηνωμένου Βασιλείου</vt:lpstr>
      <vt:lpstr>Κουίζ «Πότε συνέβη;»</vt:lpstr>
      <vt:lpstr>Διαφάνεια με πληροφορίες περί πνευματικής ιδιοκτησίας</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IBEN BOURA Abdelhamid (COMM-EXT)</dc:creator>
  <cp:lastModifiedBy>CARSTENS Jana Alvara (COMM-EXT)</cp:lastModifiedBy>
  <cp:revision>84</cp:revision>
  <dcterms:created xsi:type="dcterms:W3CDTF">2023-02-28T13:29:35Z</dcterms:created>
  <dcterms:modified xsi:type="dcterms:W3CDTF">2024-05-08T15:07:11Z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2023-03-13T11:18:54Z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29851798-fdb8-4677-87b0-09418e038b28</vt:lpwstr>
  </property>
  <property fmtid="{D5CDD505-2E9C-101B-9397-08002B2CF9AE}" pid="8" name="MSIP_Label_6bd9ddd1-4d20-43f6-abfa-fc3c07406f94_ContentBits">
    <vt:lpwstr>0</vt:lpwstr>
  </property>
  <property fmtid="{D5CDD505-2E9C-101B-9397-08002B2CF9AE}" pid="9" name="ContentTypeId">
    <vt:lpwstr>0x0101003F6FEF0DD2747347B5E2B58DB1DE2343</vt:lpwstr>
  </property>
</Properties>
</file>