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62" r:id="rId3"/>
    <p:sldId id="257" r:id="rId4"/>
    <p:sldId id="258" r:id="rId5"/>
    <p:sldId id="259" r:id="rId6"/>
    <p:sldId id="263"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115CD"/>
    <a:srgbClr val="31D111"/>
    <a:srgbClr val="D43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53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108740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331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277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74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5983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17920" y="2582334"/>
            <a:ext cx="4937760" cy="33782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67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523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850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A54C80-263E-416B-A8E0-580EDEADCBDC}" type="datetimeFigureOut">
              <a:rPr lang="en-US" smtClean="0"/>
              <a:pPr/>
              <a:t>11/16/2024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350788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smtClean="0"/>
              <a:pPr/>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669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11/16/2024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3417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gionlogoi.org/i-pentikosti-to-agio-pnevma-kai-o-triadikos-theos" TargetMode="Externa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Εικόνα 14">
            <a:extLst>
              <a:ext uri="{FF2B5EF4-FFF2-40B4-BE49-F238E27FC236}">
                <a16:creationId xmlns:a16="http://schemas.microsoft.com/office/drawing/2014/main" id="{8C79BFE6-845F-44EC-85FB-B72B0076C21F}"/>
              </a:ext>
            </a:extLst>
          </p:cNvPr>
          <p:cNvPicPr>
            <a:picLocks noChangeAspect="1"/>
          </p:cNvPicPr>
          <p:nvPr/>
        </p:nvPicPr>
        <p:blipFill>
          <a:blip r:embed="rId2"/>
          <a:stretch>
            <a:fillRect/>
          </a:stretch>
        </p:blipFill>
        <p:spPr>
          <a:xfrm>
            <a:off x="0" y="0"/>
            <a:ext cx="12192000" cy="6868817"/>
          </a:xfrm>
          <a:prstGeom prst="rect">
            <a:avLst/>
          </a:prstGeom>
        </p:spPr>
      </p:pic>
      <p:sp>
        <p:nvSpPr>
          <p:cNvPr id="9" name="Ορθογώνιο 8">
            <a:extLst>
              <a:ext uri="{FF2B5EF4-FFF2-40B4-BE49-F238E27FC236}">
                <a16:creationId xmlns:a16="http://schemas.microsoft.com/office/drawing/2014/main" id="{FE9CB08C-D9EB-4DE4-9B16-2B21E37072A7}"/>
              </a:ext>
            </a:extLst>
          </p:cNvPr>
          <p:cNvSpPr/>
          <p:nvPr/>
        </p:nvSpPr>
        <p:spPr>
          <a:xfrm>
            <a:off x="2681057" y="2551837"/>
            <a:ext cx="5965793" cy="1754326"/>
          </a:xfrm>
          <a:prstGeom prst="rect">
            <a:avLst/>
          </a:prstGeom>
        </p:spPr>
        <p:txBody>
          <a:bodyPr wrap="square">
            <a:spAutoFit/>
          </a:bodyPr>
          <a:lstStyle/>
          <a:p>
            <a:pPr algn="ctr"/>
            <a:r>
              <a:rPr lang="el-GR" sz="5400" dirty="0">
                <a:ln w="0"/>
                <a:solidFill>
                  <a:schemeClr val="bg1"/>
                </a:solidFill>
                <a:effectLst>
                  <a:reflection blurRad="6350" stA="53000" endA="300" endPos="35500" dir="5400000" sy="-90000" algn="bl" rotWithShape="0"/>
                </a:effectLst>
                <a:latin typeface="Comic Sans MS" pitchFamily="66" charset="0"/>
              </a:rPr>
              <a:t>Η Ορθόδοξη Εκκλησία σήμερα</a:t>
            </a:r>
          </a:p>
        </p:txBody>
      </p:sp>
      <p:sp>
        <p:nvSpPr>
          <p:cNvPr id="11" name="Τίτλος 10">
            <a:extLst>
              <a:ext uri="{FF2B5EF4-FFF2-40B4-BE49-F238E27FC236}">
                <a16:creationId xmlns:a16="http://schemas.microsoft.com/office/drawing/2014/main" id="{57F1AB11-F12E-42E0-AEE6-EFCB0FE3641B}"/>
              </a:ext>
            </a:extLst>
          </p:cNvPr>
          <p:cNvSpPr>
            <a:spLocks noGrp="1"/>
          </p:cNvSpPr>
          <p:nvPr>
            <p:ph type="title"/>
          </p:nvPr>
        </p:nvSpPr>
        <p:spPr>
          <a:xfrm>
            <a:off x="2068498" y="5343527"/>
            <a:ext cx="8596668" cy="1320800"/>
          </a:xfrm>
        </p:spPr>
        <p:txBody>
          <a:bodyPr>
            <a:normAutofit/>
          </a:bodyPr>
          <a:lstStyle/>
          <a:p>
            <a:pPr algn="r"/>
            <a:br>
              <a:rPr lang="el-GR" sz="2700" dirty="0">
                <a:solidFill>
                  <a:schemeClr val="bg1"/>
                </a:solidFill>
                <a:latin typeface="+mn-lt"/>
              </a:rPr>
            </a:br>
            <a:r>
              <a:rPr lang="el-GR" sz="2700" dirty="0">
                <a:solidFill>
                  <a:schemeClr val="bg1"/>
                </a:solidFill>
                <a:latin typeface="+mn-lt"/>
              </a:rPr>
              <a:t>΄</a:t>
            </a:r>
            <a:endParaRPr lang="el-GR" sz="2700" dirty="0">
              <a:solidFill>
                <a:schemeClr val="bg1"/>
              </a:solidFill>
            </a:endParaRPr>
          </a:p>
        </p:txBody>
      </p:sp>
    </p:spTree>
    <p:extLst>
      <p:ext uri="{BB962C8B-B14F-4D97-AF65-F5344CB8AC3E}">
        <p14:creationId xmlns:p14="http://schemas.microsoft.com/office/powerpoint/2010/main" val="365222268"/>
      </p:ext>
    </p:extLst>
  </p:cSld>
  <p:clrMapOvr>
    <a:masterClrMapping/>
  </p:clrMapOvr>
  <p:transition spd="slow">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Θέση περιεχομένου 12">
            <a:extLst>
              <a:ext uri="{FF2B5EF4-FFF2-40B4-BE49-F238E27FC236}">
                <a16:creationId xmlns:a16="http://schemas.microsoft.com/office/drawing/2014/main" id="{B2CDCB59-6919-9F32-E694-C2CDE3840F39}"/>
              </a:ext>
            </a:extLst>
          </p:cNvPr>
          <p:cNvPicPr>
            <a:picLocks noGrp="1" noChangeAspect="1"/>
          </p:cNvPicPr>
          <p:nvPr>
            <p:ph idx="1"/>
          </p:nvPr>
        </p:nvPicPr>
        <p:blipFill>
          <a:blip r:embed="rId2"/>
          <a:stretch>
            <a:fillRect/>
          </a:stretch>
        </p:blipFill>
        <p:spPr>
          <a:xfrm>
            <a:off x="0" y="1802296"/>
            <a:ext cx="12192000" cy="4492487"/>
          </a:xfrm>
        </p:spPr>
      </p:pic>
      <p:sp>
        <p:nvSpPr>
          <p:cNvPr id="2" name="Τίτλος 1">
            <a:extLst>
              <a:ext uri="{FF2B5EF4-FFF2-40B4-BE49-F238E27FC236}">
                <a16:creationId xmlns:a16="http://schemas.microsoft.com/office/drawing/2014/main" id="{1C82975E-56EA-E307-85A4-BB63F0D482C4}"/>
              </a:ext>
            </a:extLst>
          </p:cNvPr>
          <p:cNvSpPr>
            <a:spLocks noGrp="1"/>
          </p:cNvSpPr>
          <p:nvPr>
            <p:ph type="title"/>
          </p:nvPr>
        </p:nvSpPr>
        <p:spPr>
          <a:xfrm>
            <a:off x="1097280" y="1"/>
            <a:ext cx="10153816" cy="1470990"/>
          </a:xfrm>
        </p:spPr>
        <p:txBody>
          <a:bodyPr>
            <a:noAutofit/>
          </a:bodyPr>
          <a:lstStyle/>
          <a:p>
            <a:pPr algn="ctr"/>
            <a:r>
              <a:rPr lang="el-GR" sz="7200" b="1" dirty="0">
                <a:solidFill>
                  <a:srgbClr val="C00000"/>
                </a:solidFill>
              </a:rPr>
              <a:t>ΑΔΕΡΦΟΣΥΝΗ</a:t>
            </a:r>
          </a:p>
        </p:txBody>
      </p:sp>
    </p:spTree>
    <p:extLst>
      <p:ext uri="{BB962C8B-B14F-4D97-AF65-F5344CB8AC3E}">
        <p14:creationId xmlns:p14="http://schemas.microsoft.com/office/powerpoint/2010/main" val="4026854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a:extLst>
              <a:ext uri="{FF2B5EF4-FFF2-40B4-BE49-F238E27FC236}">
                <a16:creationId xmlns:a16="http://schemas.microsoft.com/office/drawing/2014/main" id="{DA3810BB-E132-4E68-8938-E085E340DFE3}"/>
              </a:ext>
            </a:extLst>
          </p:cNvPr>
          <p:cNvPicPr>
            <a:picLocks noChangeAspect="1"/>
          </p:cNvPicPr>
          <p:nvPr/>
        </p:nvPicPr>
        <p:blipFill>
          <a:blip r:embed="rId2"/>
          <a:stretch>
            <a:fillRect/>
          </a:stretch>
        </p:blipFill>
        <p:spPr>
          <a:xfrm>
            <a:off x="0" y="0"/>
            <a:ext cx="12192000" cy="6294120"/>
          </a:xfrm>
          <a:prstGeom prst="rect">
            <a:avLst/>
          </a:prstGeom>
        </p:spPr>
      </p:pic>
      <p:sp>
        <p:nvSpPr>
          <p:cNvPr id="2" name="Τίτλος 1">
            <a:extLst>
              <a:ext uri="{FF2B5EF4-FFF2-40B4-BE49-F238E27FC236}">
                <a16:creationId xmlns:a16="http://schemas.microsoft.com/office/drawing/2014/main" id="{EC02F16D-C1B7-4131-A8FD-34E53E70F301}"/>
              </a:ext>
            </a:extLst>
          </p:cNvPr>
          <p:cNvSpPr>
            <a:spLocks noGrp="1"/>
          </p:cNvSpPr>
          <p:nvPr>
            <p:ph type="title"/>
          </p:nvPr>
        </p:nvSpPr>
        <p:spPr>
          <a:xfrm>
            <a:off x="1133856" y="563880"/>
            <a:ext cx="8478474" cy="1320800"/>
          </a:xfrm>
        </p:spPr>
        <p:txBody>
          <a:bodyPr>
            <a:normAutofit/>
          </a:bodyPr>
          <a:lstStyle/>
          <a:p>
            <a:pPr algn="ctr"/>
            <a:r>
              <a:rPr lang="el-GR" sz="4000" b="1" dirty="0">
                <a:solidFill>
                  <a:srgbClr val="C00000"/>
                </a:solidFill>
                <a:effectLst>
                  <a:outerShdw blurRad="38100" dist="38100" dir="2700000" algn="tl">
                    <a:srgbClr val="000000">
                      <a:alpha val="43137"/>
                    </a:srgbClr>
                  </a:outerShdw>
                </a:effectLst>
              </a:rPr>
              <a:t>ΚΟΙΝΗ ΠΙΣΤΗ</a:t>
            </a:r>
          </a:p>
        </p:txBody>
      </p:sp>
      <p:sp>
        <p:nvSpPr>
          <p:cNvPr id="9" name="Θέση περιεχομένου 8">
            <a:extLst>
              <a:ext uri="{FF2B5EF4-FFF2-40B4-BE49-F238E27FC236}">
                <a16:creationId xmlns:a16="http://schemas.microsoft.com/office/drawing/2014/main" id="{23C2E2F3-95B5-44A9-B6FD-D6EEB07BB5F7}"/>
              </a:ext>
            </a:extLst>
          </p:cNvPr>
          <p:cNvSpPr>
            <a:spLocks noGrp="1"/>
          </p:cNvSpPr>
          <p:nvPr>
            <p:ph idx="1"/>
          </p:nvPr>
        </p:nvSpPr>
        <p:spPr>
          <a:xfrm>
            <a:off x="927652" y="2448560"/>
            <a:ext cx="9981352" cy="3516376"/>
          </a:xfrm>
        </p:spPr>
        <p:txBody>
          <a:bodyPr>
            <a:normAutofit/>
          </a:bodyPr>
          <a:lstStyle/>
          <a:p>
            <a:r>
              <a:rPr lang="el-GR" sz="3200" b="1" dirty="0">
                <a:solidFill>
                  <a:schemeClr val="bg1"/>
                </a:solidFill>
              </a:rPr>
              <a:t>Η ενότητα των πιστών που υπάρχει στον λατρευτικό χώρο </a:t>
            </a:r>
            <a:r>
              <a:rPr lang="el-GR" sz="3200" b="1" dirty="0" err="1">
                <a:solidFill>
                  <a:schemeClr val="bg1"/>
                </a:solidFill>
              </a:rPr>
              <a:t>σφυρηλατείται</a:t>
            </a:r>
            <a:r>
              <a:rPr lang="el-GR" sz="3200" b="1" dirty="0">
                <a:solidFill>
                  <a:schemeClr val="bg1"/>
                </a:solidFill>
              </a:rPr>
              <a:t> από την ειρήνη και την αγάπη. Αυτές δένουν τους ανθρώπους και ιδιαίτερα τους πιστούς, ενώ η ταραχή και το μίσος τούς χωρίζουν. Γι' αυτό ακούγονται στην εκκλησία τα «ἐν </a:t>
            </a:r>
            <a:r>
              <a:rPr lang="el-GR" sz="3200" b="1" dirty="0" err="1">
                <a:solidFill>
                  <a:schemeClr val="bg1"/>
                </a:solidFill>
              </a:rPr>
              <a:t>εἰρήνῃ</a:t>
            </a:r>
            <a:r>
              <a:rPr lang="el-GR" sz="3200" b="1" dirty="0">
                <a:solidFill>
                  <a:schemeClr val="bg1"/>
                </a:solidFill>
              </a:rPr>
              <a:t> </a:t>
            </a:r>
            <a:r>
              <a:rPr lang="el-GR" sz="3200" b="1" dirty="0" err="1">
                <a:solidFill>
                  <a:schemeClr val="bg1"/>
                </a:solidFill>
              </a:rPr>
              <a:t>τοῦ</a:t>
            </a:r>
            <a:r>
              <a:rPr lang="el-GR" sz="3200" b="1" dirty="0">
                <a:solidFill>
                  <a:schemeClr val="bg1"/>
                </a:solidFill>
              </a:rPr>
              <a:t> Κυρίου </a:t>
            </a:r>
            <a:r>
              <a:rPr lang="el-GR" sz="3200" b="1" dirty="0" err="1">
                <a:solidFill>
                  <a:schemeClr val="bg1"/>
                </a:solidFill>
              </a:rPr>
              <a:t>δεηθῶμεν</a:t>
            </a:r>
            <a:r>
              <a:rPr lang="el-GR" sz="3200" b="1" dirty="0">
                <a:solidFill>
                  <a:schemeClr val="bg1"/>
                </a:solidFill>
              </a:rPr>
              <a:t>» και «</a:t>
            </a:r>
            <a:r>
              <a:rPr lang="el-GR" sz="3200" b="1" dirty="0" err="1">
                <a:solidFill>
                  <a:schemeClr val="bg1"/>
                </a:solidFill>
              </a:rPr>
              <a:t>Ἀγαπήσωμεν</a:t>
            </a:r>
            <a:r>
              <a:rPr lang="el-GR" sz="3200" b="1" dirty="0">
                <a:solidFill>
                  <a:schemeClr val="bg1"/>
                </a:solidFill>
              </a:rPr>
              <a:t> </a:t>
            </a:r>
            <a:r>
              <a:rPr lang="el-GR" sz="3200" b="1" dirty="0" err="1">
                <a:solidFill>
                  <a:schemeClr val="bg1"/>
                </a:solidFill>
              </a:rPr>
              <a:t>ἀλλήλους</a:t>
            </a:r>
            <a:r>
              <a:rPr lang="el-GR" sz="3200" b="1" dirty="0">
                <a:solidFill>
                  <a:schemeClr val="bg1"/>
                </a:solidFill>
              </a:rPr>
              <a:t>, </a:t>
            </a:r>
            <a:r>
              <a:rPr lang="el-GR" sz="3200" b="1" dirty="0" err="1">
                <a:solidFill>
                  <a:schemeClr val="bg1"/>
                </a:solidFill>
              </a:rPr>
              <a:t>ἵνα</a:t>
            </a:r>
            <a:r>
              <a:rPr lang="el-GR" sz="3200" b="1" dirty="0">
                <a:solidFill>
                  <a:schemeClr val="bg1"/>
                </a:solidFill>
              </a:rPr>
              <a:t> ἐν </a:t>
            </a:r>
            <a:r>
              <a:rPr lang="el-GR" sz="3200" b="1" dirty="0" err="1">
                <a:solidFill>
                  <a:schemeClr val="bg1"/>
                </a:solidFill>
              </a:rPr>
              <a:t>ὁμονοίᾳ</a:t>
            </a:r>
            <a:r>
              <a:rPr lang="el-GR" sz="3200" b="1" dirty="0">
                <a:solidFill>
                  <a:schemeClr val="bg1"/>
                </a:solidFill>
              </a:rPr>
              <a:t> </a:t>
            </a:r>
            <a:r>
              <a:rPr lang="el-GR" sz="3200" b="1" dirty="0" err="1">
                <a:solidFill>
                  <a:schemeClr val="bg1"/>
                </a:solidFill>
              </a:rPr>
              <a:t>ὁμολογήσωμεν</a:t>
            </a:r>
            <a:r>
              <a:rPr lang="el-GR" sz="3200" b="1" dirty="0">
                <a:solidFill>
                  <a:schemeClr val="bg1"/>
                </a:solidFill>
              </a:rPr>
              <a:t>».</a:t>
            </a:r>
          </a:p>
        </p:txBody>
      </p:sp>
    </p:spTree>
    <p:extLst>
      <p:ext uri="{BB962C8B-B14F-4D97-AF65-F5344CB8AC3E}">
        <p14:creationId xmlns:p14="http://schemas.microsoft.com/office/powerpoint/2010/main" val="681532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E05EF5-A9FB-4914-8828-702842503C60}"/>
              </a:ext>
            </a:extLst>
          </p:cNvPr>
          <p:cNvSpPr>
            <a:spLocks noGrp="1"/>
          </p:cNvSpPr>
          <p:nvPr>
            <p:ph type="title"/>
          </p:nvPr>
        </p:nvSpPr>
        <p:spPr/>
        <p:txBody>
          <a:bodyPr/>
          <a:lstStyle/>
          <a:p>
            <a:pPr algn="ctr"/>
            <a:r>
              <a:rPr lang="el-GR" dirty="0">
                <a:solidFill>
                  <a:srgbClr val="4115CD"/>
                </a:solidFill>
                <a:effectLst>
                  <a:outerShdw blurRad="38100" dist="38100" dir="2700000" algn="tl">
                    <a:srgbClr val="000000">
                      <a:alpha val="43137"/>
                    </a:srgbClr>
                  </a:outerShdw>
                </a:effectLst>
              </a:rPr>
              <a:t>ΚΟΙΝΟΣ ΠΑΤΕΡΑΣ</a:t>
            </a:r>
          </a:p>
        </p:txBody>
      </p:sp>
      <p:sp>
        <p:nvSpPr>
          <p:cNvPr id="3" name="Θέση περιεχομένου 2">
            <a:extLst>
              <a:ext uri="{FF2B5EF4-FFF2-40B4-BE49-F238E27FC236}">
                <a16:creationId xmlns:a16="http://schemas.microsoft.com/office/drawing/2014/main" id="{5175A115-F841-44E9-9E2C-FA336A39D031}"/>
              </a:ext>
            </a:extLst>
          </p:cNvPr>
          <p:cNvSpPr>
            <a:spLocks noGrp="1"/>
          </p:cNvSpPr>
          <p:nvPr>
            <p:ph idx="1"/>
          </p:nvPr>
        </p:nvSpPr>
        <p:spPr>
          <a:xfrm>
            <a:off x="1097280" y="1845734"/>
            <a:ext cx="4998720" cy="4023360"/>
          </a:xfrm>
        </p:spPr>
        <p:txBody>
          <a:bodyPr>
            <a:normAutofit fontScale="92500" lnSpcReduction="10000"/>
          </a:bodyPr>
          <a:lstStyle/>
          <a:p>
            <a:pPr marL="0" indent="0" algn="just">
              <a:buNone/>
            </a:pPr>
            <a:r>
              <a:rPr lang="el-GR" sz="3200" b="1" dirty="0" err="1"/>
              <a:t>Εφεσ</a:t>
            </a:r>
            <a:r>
              <a:rPr lang="el-GR" sz="3200" b="1" dirty="0"/>
              <a:t>. 4, 5­7: «Ένας Κύριος υπάρχει, μία πίστη, ένα βάπτισμα. Ένας Θεός και Πατέρας όλων, που κυριαρχεί σε όλους, ενεργεί μέσα απ’ όλους και κατοικεί σε όλους σας. Στον καθένα μας όμως έχει δοθεί κάποιο ιδιαίτερο χάρισμα, σύμφωνα με το μέτρο που δωρίζει ο Χριστός»</a:t>
            </a:r>
            <a:endParaRPr lang="el-GR" sz="3200" b="1" dirty="0">
              <a:solidFill>
                <a:srgbClr val="0000FF"/>
              </a:solidFill>
            </a:endParaRPr>
          </a:p>
        </p:txBody>
      </p:sp>
      <p:pic>
        <p:nvPicPr>
          <p:cNvPr id="4" name="Εικόνα 3">
            <a:extLst>
              <a:ext uri="{FF2B5EF4-FFF2-40B4-BE49-F238E27FC236}">
                <a16:creationId xmlns:a16="http://schemas.microsoft.com/office/drawing/2014/main" id="{C5E3761F-240B-0498-2992-A5C845121004}"/>
              </a:ext>
            </a:extLst>
          </p:cNvPr>
          <p:cNvPicPr>
            <a:picLocks noChangeAspect="1"/>
          </p:cNvPicPr>
          <p:nvPr/>
        </p:nvPicPr>
        <p:blipFill>
          <a:blip r:embed="rId2"/>
          <a:stretch>
            <a:fillRect/>
          </a:stretch>
        </p:blipFill>
        <p:spPr>
          <a:xfrm>
            <a:off x="6649940" y="1819922"/>
            <a:ext cx="4322859" cy="4262826"/>
          </a:xfrm>
          <a:prstGeom prst="rect">
            <a:avLst/>
          </a:prstGeom>
        </p:spPr>
      </p:pic>
    </p:spTree>
    <p:extLst>
      <p:ext uri="{BB962C8B-B14F-4D97-AF65-F5344CB8AC3E}">
        <p14:creationId xmlns:p14="http://schemas.microsoft.com/office/powerpoint/2010/main" val="2277650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7C899C-3DBD-4D72-8906-FC117F307BEE}"/>
              </a:ext>
            </a:extLst>
          </p:cNvPr>
          <p:cNvSpPr>
            <a:spLocks noGrp="1"/>
          </p:cNvSpPr>
          <p:nvPr>
            <p:ph type="title"/>
          </p:nvPr>
        </p:nvSpPr>
        <p:spPr>
          <a:xfrm>
            <a:off x="1097280" y="286603"/>
            <a:ext cx="10058400" cy="989747"/>
          </a:xfrm>
        </p:spPr>
        <p:txBody>
          <a:bodyPr/>
          <a:lstStyle/>
          <a:p>
            <a:pPr algn="ctr"/>
            <a:r>
              <a:rPr lang="el-GR" dirty="0">
                <a:solidFill>
                  <a:srgbClr val="4115CD"/>
                </a:solidFill>
                <a:effectLst>
                  <a:outerShdw blurRad="38100" dist="38100" dir="2700000" algn="tl">
                    <a:srgbClr val="000000">
                      <a:alpha val="43137"/>
                    </a:srgbClr>
                  </a:outerShdw>
                </a:effectLst>
              </a:rPr>
              <a:t>ΚΟΙΝΗ ΕΣΤΙΑ</a:t>
            </a:r>
          </a:p>
        </p:txBody>
      </p:sp>
      <p:sp>
        <p:nvSpPr>
          <p:cNvPr id="3" name="Θέση περιεχομένου 2">
            <a:extLst>
              <a:ext uri="{FF2B5EF4-FFF2-40B4-BE49-F238E27FC236}">
                <a16:creationId xmlns:a16="http://schemas.microsoft.com/office/drawing/2014/main" id="{2B752B55-2906-4872-8D39-E5EDB2D30528}"/>
              </a:ext>
            </a:extLst>
          </p:cNvPr>
          <p:cNvSpPr>
            <a:spLocks noGrp="1"/>
          </p:cNvSpPr>
          <p:nvPr>
            <p:ph idx="1"/>
          </p:nvPr>
        </p:nvSpPr>
        <p:spPr>
          <a:xfrm>
            <a:off x="425302" y="1616765"/>
            <a:ext cx="5670698" cy="5241235"/>
          </a:xfrm>
        </p:spPr>
        <p:txBody>
          <a:bodyPr>
            <a:normAutofit/>
          </a:bodyPr>
          <a:lstStyle/>
          <a:p>
            <a:r>
              <a:rPr lang="el-GR" sz="2400" b="1" dirty="0">
                <a:solidFill>
                  <a:schemeClr val="tx1"/>
                </a:solidFill>
              </a:rPr>
              <a:t>Μετά την Πεντηκοστή, η νέα πραγματικότητα που δημιουργείται στον κόσμο, η Εκκλησία, ζει και κινείται σε μια νέα ατμόσφαιρα, άγνωστη μέχρι τότε. Οι πιστοί των Ιεροσολύμων, που έχουν βαπτιστεί στο όνομα της Αγίας Τριάδος, αποτελούν τον πυρήνα μιας καινούριας κοινότητας. που κέντρο της έχει τη λατρεία και την προσευχή. Ζουν με πνεύμα αδελφοσύνης και αγάπης (κοινά δείπνα ­ εκούσια κοινοκτημοσύνη), με καθημερινή τέλεση της Θείας Ευχαριστίας. Εκτός από αυτά και η ζωή τους είναι θαυμαστή. Ζουν στη γη, αλλά είναι πολίτες του ουρανού.</a:t>
            </a:r>
          </a:p>
        </p:txBody>
      </p:sp>
      <p:pic>
        <p:nvPicPr>
          <p:cNvPr id="6" name="Εικόνα 5">
            <a:extLst>
              <a:ext uri="{FF2B5EF4-FFF2-40B4-BE49-F238E27FC236}">
                <a16:creationId xmlns:a16="http://schemas.microsoft.com/office/drawing/2014/main" id="{5ABFFE7B-DA56-1248-5E85-2CD0174E3F2B}"/>
              </a:ext>
            </a:extLst>
          </p:cNvPr>
          <p:cNvPicPr>
            <a:picLocks noChangeAspect="1"/>
          </p:cNvPicPr>
          <p:nvPr/>
        </p:nvPicPr>
        <p:blipFill>
          <a:blip r:embed="rId2"/>
          <a:stretch>
            <a:fillRect/>
          </a:stretch>
        </p:blipFill>
        <p:spPr>
          <a:xfrm>
            <a:off x="6272951" y="1737360"/>
            <a:ext cx="4882729" cy="3844290"/>
          </a:xfrm>
          <a:prstGeom prst="rect">
            <a:avLst/>
          </a:prstGeom>
        </p:spPr>
      </p:pic>
    </p:spTree>
    <p:extLst>
      <p:ext uri="{BB962C8B-B14F-4D97-AF65-F5344CB8AC3E}">
        <p14:creationId xmlns:p14="http://schemas.microsoft.com/office/powerpoint/2010/main" val="40807229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7E8045D-9E78-815A-AA76-ED61DFB26BAC}"/>
              </a:ext>
            </a:extLst>
          </p:cNvPr>
          <p:cNvSpPr>
            <a:spLocks noGrp="1"/>
          </p:cNvSpPr>
          <p:nvPr>
            <p:ph idx="1"/>
          </p:nvPr>
        </p:nvSpPr>
        <p:spPr>
          <a:xfrm>
            <a:off x="1097279" y="1845734"/>
            <a:ext cx="4654164" cy="4023360"/>
          </a:xfrm>
        </p:spPr>
        <p:txBody>
          <a:bodyPr>
            <a:noAutofit/>
          </a:bodyPr>
          <a:lstStyle/>
          <a:p>
            <a:r>
              <a:rPr lang="el-GR" sz="2400" b="1" dirty="0"/>
              <a:t>Η ενότητα των πιστών στη Θεία Λειτουργία είναι ένα γεγονός που ξεπερνάει τα όρια του ατομισμού. Η κοινότητα των πιστών προσεύχεται όχι μόνο για τους παρόντες στη σύναξη, αλλά και για όσους δεν μπόρεσαν να παραστούν («</a:t>
            </a:r>
            <a:r>
              <a:rPr lang="el-GR" sz="2400" b="1" dirty="0" err="1"/>
              <a:t>ὑπὲρ</a:t>
            </a:r>
            <a:r>
              <a:rPr lang="el-GR" sz="2400" b="1" dirty="0"/>
              <a:t> </a:t>
            </a:r>
            <a:r>
              <a:rPr lang="el-GR" sz="2400" b="1" dirty="0" err="1"/>
              <a:t>τῶν</a:t>
            </a:r>
            <a:r>
              <a:rPr lang="el-GR" sz="2400" b="1" dirty="0"/>
              <a:t> δι’ </a:t>
            </a:r>
            <a:r>
              <a:rPr lang="el-GR" sz="2400" b="1" dirty="0" err="1"/>
              <a:t>εὐλόγους</a:t>
            </a:r>
            <a:r>
              <a:rPr lang="el-GR" sz="2400" b="1" dirty="0"/>
              <a:t> </a:t>
            </a:r>
            <a:r>
              <a:rPr lang="el-GR" sz="2400" b="1" dirty="0" err="1"/>
              <a:t>αἰτίας</a:t>
            </a:r>
            <a:r>
              <a:rPr lang="el-GR" sz="2400" b="1" dirty="0"/>
              <a:t> </a:t>
            </a:r>
            <a:r>
              <a:rPr lang="el-GR" sz="2400" b="1" dirty="0" err="1"/>
              <a:t>ἀπολειφθέντων</a:t>
            </a:r>
            <a:r>
              <a:rPr lang="el-GR" sz="2400" b="1" dirty="0"/>
              <a:t>»), ακόμη και για όσους δείχνουν εχθρική διάθεση απέναντί της.</a:t>
            </a:r>
          </a:p>
        </p:txBody>
      </p:sp>
      <p:pic>
        <p:nvPicPr>
          <p:cNvPr id="5" name="Εικόνα 4">
            <a:extLst>
              <a:ext uri="{FF2B5EF4-FFF2-40B4-BE49-F238E27FC236}">
                <a16:creationId xmlns:a16="http://schemas.microsoft.com/office/drawing/2014/main" id="{5C9596F6-E0E2-9762-513D-16FB4813C39F}"/>
              </a:ext>
            </a:extLst>
          </p:cNvPr>
          <p:cNvPicPr>
            <a:picLocks noChangeAspect="1"/>
          </p:cNvPicPr>
          <p:nvPr/>
        </p:nvPicPr>
        <p:blipFill>
          <a:blip r:embed="rId2"/>
          <a:stretch>
            <a:fillRect/>
          </a:stretch>
        </p:blipFill>
        <p:spPr>
          <a:xfrm>
            <a:off x="6559826" y="1845734"/>
            <a:ext cx="4439478" cy="3799692"/>
          </a:xfrm>
          <a:prstGeom prst="rect">
            <a:avLst/>
          </a:prstGeom>
        </p:spPr>
      </p:pic>
    </p:spTree>
    <p:extLst>
      <p:ext uri="{BB962C8B-B14F-4D97-AF65-F5344CB8AC3E}">
        <p14:creationId xmlns:p14="http://schemas.microsoft.com/office/powerpoint/2010/main" val="124834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5A90A8EF-DB45-4093-9777-A2C78A62286E}"/>
              </a:ext>
            </a:extLst>
          </p:cNvPr>
          <p:cNvPicPr>
            <a:picLocks noChangeAspect="1"/>
          </p:cNvPicPr>
          <p:nvPr/>
        </p:nvPicPr>
        <p:blipFill>
          <a:blip r:embed="rId2"/>
          <a:stretch>
            <a:fillRect/>
          </a:stretch>
        </p:blipFill>
        <p:spPr>
          <a:xfrm>
            <a:off x="8469297" y="0"/>
            <a:ext cx="3722704" cy="3322835"/>
          </a:xfrm>
          <a:prstGeom prst="rect">
            <a:avLst/>
          </a:prstGeom>
        </p:spPr>
      </p:pic>
      <p:sp>
        <p:nvSpPr>
          <p:cNvPr id="2" name="Τίτλος 1">
            <a:extLst>
              <a:ext uri="{FF2B5EF4-FFF2-40B4-BE49-F238E27FC236}">
                <a16:creationId xmlns:a16="http://schemas.microsoft.com/office/drawing/2014/main" id="{D0555A1A-BF2D-4741-A2C3-9ED223F51C62}"/>
              </a:ext>
            </a:extLst>
          </p:cNvPr>
          <p:cNvSpPr>
            <a:spLocks noGrp="1"/>
          </p:cNvSpPr>
          <p:nvPr>
            <p:ph type="title"/>
          </p:nvPr>
        </p:nvSpPr>
        <p:spPr/>
        <p:txBody>
          <a:bodyPr/>
          <a:lstStyle/>
          <a:p>
            <a:pPr algn="ctr"/>
            <a:r>
              <a:rPr lang="el-GR" dirty="0">
                <a:solidFill>
                  <a:srgbClr val="4115CD"/>
                </a:solidFill>
                <a:effectLst>
                  <a:outerShdw blurRad="38100" dist="38100" dir="2700000" algn="tl">
                    <a:srgbClr val="000000">
                      <a:alpha val="43137"/>
                    </a:srgbClr>
                  </a:outerShdw>
                </a:effectLst>
              </a:rPr>
              <a:t>ΣΩΜΑ ΠΟΥ ΛΕΙΤΟΥΡΓΕΙ ΜΕ ΌΛΑ ΤΑ ΜΕΛΗ</a:t>
            </a:r>
          </a:p>
        </p:txBody>
      </p:sp>
      <p:sp>
        <p:nvSpPr>
          <p:cNvPr id="3" name="Θέση περιεχομένου 2">
            <a:extLst>
              <a:ext uri="{FF2B5EF4-FFF2-40B4-BE49-F238E27FC236}">
                <a16:creationId xmlns:a16="http://schemas.microsoft.com/office/drawing/2014/main" id="{8C68D947-6899-4B6D-BE0D-5A850D14E6C3}"/>
              </a:ext>
            </a:extLst>
          </p:cNvPr>
          <p:cNvSpPr>
            <a:spLocks noGrp="1"/>
          </p:cNvSpPr>
          <p:nvPr>
            <p:ph idx="1"/>
          </p:nvPr>
        </p:nvSpPr>
        <p:spPr>
          <a:xfrm>
            <a:off x="1097280" y="2398642"/>
            <a:ext cx="10058400" cy="3470451"/>
          </a:xfrm>
        </p:spPr>
        <p:txBody>
          <a:bodyPr>
            <a:noAutofit/>
          </a:bodyPr>
          <a:lstStyle/>
          <a:p>
            <a:r>
              <a:rPr lang="el-GR" sz="2400" b="1" dirty="0">
                <a:solidFill>
                  <a:schemeClr val="tx1"/>
                </a:solidFill>
              </a:rPr>
              <a:t>Είμαστε ένα σώμα, το σώμα του Χριστού. Όπως το λέει ο </a:t>
            </a:r>
            <a:r>
              <a:rPr lang="el-GR" sz="2400" b="1" dirty="0" err="1">
                <a:solidFill>
                  <a:schemeClr val="tx1"/>
                </a:solidFill>
              </a:rPr>
              <a:t>Απ</a:t>
            </a:r>
            <a:r>
              <a:rPr lang="el-GR" sz="2400" b="1" dirty="0">
                <a:solidFill>
                  <a:schemeClr val="tx1"/>
                </a:solidFill>
              </a:rPr>
              <a:t>. Παύλος: «Έτσι και το πλήθος των χριστιανών είμαστε ένα σώμα χάρη στον Χριστό, και καθένας μας αποτελεί μέλος του σώματος, που μέλη του είναι κι όλοι οι άλλοι» (</a:t>
            </a:r>
            <a:r>
              <a:rPr lang="el-GR" sz="2400" b="1" dirty="0" err="1">
                <a:solidFill>
                  <a:schemeClr val="tx1"/>
                </a:solidFill>
              </a:rPr>
              <a:t>Ρωμ</a:t>
            </a:r>
            <a:r>
              <a:rPr lang="el-GR" sz="2400" b="1" dirty="0">
                <a:solidFill>
                  <a:schemeClr val="tx1"/>
                </a:solidFill>
              </a:rPr>
              <a:t>. 12, 4­5). Αφού είμαστε ενωμένοι με τον Χριστό, είμαστε δεμένοι και μεταξύ μας. Αυτό φαίνεται καλύτερα όταν κοινωνούμε. Μεταλαμβάνουμε από τον έναν άρτο και το ένα </a:t>
            </a:r>
            <a:r>
              <a:rPr lang="el-GR" sz="2400" b="1" dirty="0" err="1">
                <a:solidFill>
                  <a:schemeClr val="tx1"/>
                </a:solidFill>
              </a:rPr>
              <a:t>ποτήριο</a:t>
            </a:r>
            <a:r>
              <a:rPr lang="el-GR" sz="2400" b="1" dirty="0">
                <a:solidFill>
                  <a:schemeClr val="tx1"/>
                </a:solidFill>
              </a:rPr>
              <a:t>, όπως το λέει ο </a:t>
            </a:r>
            <a:r>
              <a:rPr lang="el-GR" sz="2400" b="1" dirty="0" err="1">
                <a:solidFill>
                  <a:schemeClr val="tx1"/>
                </a:solidFill>
              </a:rPr>
              <a:t>Απ</a:t>
            </a:r>
            <a:r>
              <a:rPr lang="el-GR" sz="2400" b="1" dirty="0">
                <a:solidFill>
                  <a:schemeClr val="tx1"/>
                </a:solidFill>
              </a:rPr>
              <a:t>. Παύλος: «</a:t>
            </a:r>
            <a:r>
              <a:rPr lang="el-GR" sz="2400" b="1" dirty="0" err="1">
                <a:solidFill>
                  <a:schemeClr val="tx1"/>
                </a:solidFill>
              </a:rPr>
              <a:t>ὅτι</a:t>
            </a:r>
            <a:r>
              <a:rPr lang="el-GR" sz="2400" b="1" dirty="0">
                <a:solidFill>
                  <a:schemeClr val="tx1"/>
                </a:solidFill>
              </a:rPr>
              <a:t> </a:t>
            </a:r>
            <a:r>
              <a:rPr lang="el-GR" sz="2400" b="1" dirty="0" err="1">
                <a:solidFill>
                  <a:schemeClr val="tx1"/>
                </a:solidFill>
              </a:rPr>
              <a:t>εἷς</a:t>
            </a:r>
            <a:r>
              <a:rPr lang="el-GR" sz="2400" b="1" dirty="0">
                <a:solidFill>
                  <a:schemeClr val="tx1"/>
                </a:solidFill>
              </a:rPr>
              <a:t> </a:t>
            </a:r>
            <a:r>
              <a:rPr lang="el-GR" sz="2400" b="1" dirty="0" err="1">
                <a:solidFill>
                  <a:schemeClr val="tx1"/>
                </a:solidFill>
              </a:rPr>
              <a:t>ἄρτος</a:t>
            </a:r>
            <a:r>
              <a:rPr lang="el-GR" sz="2400" b="1" dirty="0">
                <a:solidFill>
                  <a:schemeClr val="tx1"/>
                </a:solidFill>
              </a:rPr>
              <a:t>, </a:t>
            </a:r>
            <a:r>
              <a:rPr lang="el-GR" sz="2400" b="1" dirty="0" err="1">
                <a:solidFill>
                  <a:schemeClr val="tx1"/>
                </a:solidFill>
              </a:rPr>
              <a:t>ἓν</a:t>
            </a:r>
            <a:r>
              <a:rPr lang="el-GR" sz="2400" b="1" dirty="0">
                <a:solidFill>
                  <a:schemeClr val="tx1"/>
                </a:solidFill>
              </a:rPr>
              <a:t> </a:t>
            </a:r>
            <a:r>
              <a:rPr lang="el-GR" sz="2400" b="1" dirty="0" err="1">
                <a:solidFill>
                  <a:schemeClr val="tx1"/>
                </a:solidFill>
              </a:rPr>
              <a:t>σῶμα</a:t>
            </a:r>
            <a:r>
              <a:rPr lang="el-GR" sz="2400" b="1" dirty="0">
                <a:solidFill>
                  <a:schemeClr val="tx1"/>
                </a:solidFill>
              </a:rPr>
              <a:t> </a:t>
            </a:r>
            <a:r>
              <a:rPr lang="el-GR" sz="2400" b="1" dirty="0" err="1">
                <a:solidFill>
                  <a:schemeClr val="tx1"/>
                </a:solidFill>
              </a:rPr>
              <a:t>οἱ</a:t>
            </a:r>
            <a:r>
              <a:rPr lang="el-GR" sz="2400" b="1" dirty="0">
                <a:solidFill>
                  <a:schemeClr val="tx1"/>
                </a:solidFill>
              </a:rPr>
              <a:t> πολλοί </a:t>
            </a:r>
            <a:r>
              <a:rPr lang="el-GR" sz="2400" b="1" dirty="0" err="1">
                <a:solidFill>
                  <a:schemeClr val="tx1"/>
                </a:solidFill>
              </a:rPr>
              <a:t>ἐσμεν</a:t>
            </a:r>
            <a:r>
              <a:rPr lang="el-GR" sz="2400" b="1" dirty="0">
                <a:solidFill>
                  <a:schemeClr val="tx1"/>
                </a:solidFill>
              </a:rPr>
              <a:t>∙ </a:t>
            </a:r>
            <a:r>
              <a:rPr lang="el-GR" sz="2400" b="1" dirty="0" err="1">
                <a:solidFill>
                  <a:schemeClr val="tx1"/>
                </a:solidFill>
              </a:rPr>
              <a:t>οἱ</a:t>
            </a:r>
            <a:r>
              <a:rPr lang="el-GR" sz="2400" b="1" dirty="0">
                <a:solidFill>
                  <a:schemeClr val="tx1"/>
                </a:solidFill>
              </a:rPr>
              <a:t> </a:t>
            </a:r>
            <a:r>
              <a:rPr lang="el-GR" sz="2400" b="1" dirty="0" err="1">
                <a:solidFill>
                  <a:schemeClr val="tx1"/>
                </a:solidFill>
              </a:rPr>
              <a:t>γὰρ</a:t>
            </a:r>
            <a:r>
              <a:rPr lang="el-GR" sz="2400" b="1" dirty="0">
                <a:solidFill>
                  <a:schemeClr val="tx1"/>
                </a:solidFill>
              </a:rPr>
              <a:t> πάντες </a:t>
            </a:r>
            <a:r>
              <a:rPr lang="el-GR" sz="2400" b="1" dirty="0" err="1">
                <a:solidFill>
                  <a:schemeClr val="tx1"/>
                </a:solidFill>
              </a:rPr>
              <a:t>ἐκ</a:t>
            </a:r>
            <a:r>
              <a:rPr lang="el-GR" sz="2400" b="1" dirty="0">
                <a:solidFill>
                  <a:schemeClr val="tx1"/>
                </a:solidFill>
              </a:rPr>
              <a:t> </a:t>
            </a:r>
            <a:r>
              <a:rPr lang="el-GR" sz="2400" b="1" dirty="0" err="1">
                <a:solidFill>
                  <a:schemeClr val="tx1"/>
                </a:solidFill>
              </a:rPr>
              <a:t>τοῦ</a:t>
            </a:r>
            <a:r>
              <a:rPr lang="el-GR" sz="2400" b="1" dirty="0">
                <a:solidFill>
                  <a:schemeClr val="tx1"/>
                </a:solidFill>
              </a:rPr>
              <a:t> </a:t>
            </a:r>
            <a:r>
              <a:rPr lang="el-GR" sz="2400" b="1" dirty="0" err="1">
                <a:solidFill>
                  <a:schemeClr val="tx1"/>
                </a:solidFill>
              </a:rPr>
              <a:t>ἑνὸς</a:t>
            </a:r>
            <a:r>
              <a:rPr lang="el-GR" sz="2400" b="1" dirty="0">
                <a:solidFill>
                  <a:schemeClr val="tx1"/>
                </a:solidFill>
              </a:rPr>
              <a:t> </a:t>
            </a:r>
            <a:r>
              <a:rPr lang="el-GR" sz="2400" b="1" dirty="0" err="1">
                <a:solidFill>
                  <a:schemeClr val="tx1"/>
                </a:solidFill>
              </a:rPr>
              <a:t>ἄρτου</a:t>
            </a:r>
            <a:r>
              <a:rPr lang="el-GR" sz="2400" b="1" dirty="0">
                <a:solidFill>
                  <a:schemeClr val="tx1"/>
                </a:solidFill>
              </a:rPr>
              <a:t> </a:t>
            </a:r>
            <a:r>
              <a:rPr lang="el-GR" sz="2400" b="1" dirty="0" err="1">
                <a:solidFill>
                  <a:schemeClr val="tx1"/>
                </a:solidFill>
              </a:rPr>
              <a:t>μετέχομεν</a:t>
            </a:r>
            <a:r>
              <a:rPr lang="el-GR" sz="2400" b="1" dirty="0">
                <a:solidFill>
                  <a:schemeClr val="tx1"/>
                </a:solidFill>
              </a:rPr>
              <a:t>» (Α΄ </a:t>
            </a:r>
            <a:r>
              <a:rPr lang="el-GR" sz="2400" b="1" dirty="0" err="1">
                <a:solidFill>
                  <a:schemeClr val="tx1"/>
                </a:solidFill>
              </a:rPr>
              <a:t>Κορ</a:t>
            </a:r>
            <a:r>
              <a:rPr lang="el-GR" sz="2400" b="1" dirty="0">
                <a:solidFill>
                  <a:schemeClr val="tx1"/>
                </a:solidFill>
              </a:rPr>
              <a:t>. 10,17). </a:t>
            </a:r>
          </a:p>
        </p:txBody>
      </p:sp>
    </p:spTree>
    <p:extLst>
      <p:ext uri="{BB962C8B-B14F-4D97-AF65-F5344CB8AC3E}">
        <p14:creationId xmlns:p14="http://schemas.microsoft.com/office/powerpoint/2010/main" val="9120100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62CC9D1A-DBA2-DA69-84CF-C310F41CFD5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0"/>
            <a:ext cx="11622157" cy="6281530"/>
          </a:xfrm>
          <a:prstGeom prst="rect">
            <a:avLst/>
          </a:prstGeom>
        </p:spPr>
      </p:pic>
      <p:sp>
        <p:nvSpPr>
          <p:cNvPr id="7" name="TextBox 6">
            <a:extLst>
              <a:ext uri="{FF2B5EF4-FFF2-40B4-BE49-F238E27FC236}">
                <a16:creationId xmlns:a16="http://schemas.microsoft.com/office/drawing/2014/main" id="{1E72C78F-75D6-5647-495A-70116031FEC3}"/>
              </a:ext>
            </a:extLst>
          </p:cNvPr>
          <p:cNvSpPr txBox="1"/>
          <p:nvPr/>
        </p:nvSpPr>
        <p:spPr>
          <a:xfrm>
            <a:off x="3124571" y="5624238"/>
            <a:ext cx="5942857" cy="230832"/>
          </a:xfrm>
          <a:prstGeom prst="rect">
            <a:avLst/>
          </a:prstGeom>
          <a:noFill/>
        </p:spPr>
        <p:txBody>
          <a:bodyPr wrap="square" rtlCol="0">
            <a:spAutoFit/>
          </a:bodyPr>
          <a:lstStyle/>
          <a:p>
            <a:r>
              <a:rPr lang="el-GR" sz="900" dirty="0">
                <a:hlinkClick r:id="rId3" tooltip="https://www.agionlogoi.org/i-pentikosti-to-agio-pnevma-kai-o-triadikos-theos"/>
              </a:rPr>
              <a:t>Αυτή η φωτογραφία</a:t>
            </a:r>
            <a:r>
              <a:rPr lang="el-GR" sz="900" dirty="0"/>
              <a:t> από Άγνωστος συντάκτης με άδεια χρήσης </a:t>
            </a:r>
            <a:r>
              <a:rPr lang="el-GR" sz="900" dirty="0">
                <a:hlinkClick r:id="rId4" tooltip="https://creativecommons.org/licenses/by/3.0/"/>
              </a:rPr>
              <a:t>CC BY</a:t>
            </a:r>
            <a:endParaRPr lang="el-GR" sz="900" dirty="0"/>
          </a:p>
        </p:txBody>
      </p:sp>
      <p:sp>
        <p:nvSpPr>
          <p:cNvPr id="12" name="Τίτλος 11">
            <a:extLst>
              <a:ext uri="{FF2B5EF4-FFF2-40B4-BE49-F238E27FC236}">
                <a16:creationId xmlns:a16="http://schemas.microsoft.com/office/drawing/2014/main" id="{4BE409D8-9B4E-D81E-365A-B57CA2DBA8F2}"/>
              </a:ext>
            </a:extLst>
          </p:cNvPr>
          <p:cNvSpPr>
            <a:spLocks noGrp="1"/>
          </p:cNvSpPr>
          <p:nvPr>
            <p:ph type="title"/>
          </p:nvPr>
        </p:nvSpPr>
        <p:spPr>
          <a:xfrm>
            <a:off x="0" y="6414051"/>
            <a:ext cx="8269357" cy="662609"/>
          </a:xfrm>
        </p:spPr>
        <p:txBody>
          <a:bodyPr>
            <a:normAutofit fontScale="90000"/>
          </a:bodyPr>
          <a:lstStyle/>
          <a:p>
            <a:r>
              <a:rPr lang="el-GR" sz="7200" b="1" dirty="0">
                <a:solidFill>
                  <a:srgbClr val="00B0F0"/>
                </a:solidFill>
              </a:rPr>
              <a:t>           </a:t>
            </a:r>
            <a:r>
              <a:rPr lang="el-GR" sz="4400" b="1" dirty="0">
                <a:solidFill>
                  <a:srgbClr val="00B0F0"/>
                </a:solidFill>
              </a:rPr>
              <a:t>ΣΑΣ ΕΥΧΑΡΙΣΤΩ!</a:t>
            </a:r>
          </a:p>
        </p:txBody>
      </p:sp>
    </p:spTree>
    <p:extLst>
      <p:ext uri="{BB962C8B-B14F-4D97-AF65-F5344CB8AC3E}">
        <p14:creationId xmlns:p14="http://schemas.microsoft.com/office/powerpoint/2010/main" val="3659617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370</TotalTime>
  <Words>426</Words>
  <Application>Microsoft Office PowerPoint</Application>
  <PresentationFormat>Ευρεία οθόνη</PresentationFormat>
  <Paragraphs>14</Paragraphs>
  <Slides>8</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8</vt:i4>
      </vt:variant>
    </vt:vector>
  </HeadingPairs>
  <TitlesOfParts>
    <vt:vector size="12" baseType="lpstr">
      <vt:lpstr>Calibri</vt:lpstr>
      <vt:lpstr>Calibri Light</vt:lpstr>
      <vt:lpstr>Comic Sans MS</vt:lpstr>
      <vt:lpstr>Ανασκόπηση</vt:lpstr>
      <vt:lpstr> ΄</vt:lpstr>
      <vt:lpstr>ΑΔΕΡΦΟΣΥΝΗ</vt:lpstr>
      <vt:lpstr>ΚΟΙΝΗ ΠΙΣΤΗ</vt:lpstr>
      <vt:lpstr>ΚΟΙΝΟΣ ΠΑΤΕΡΑΣ</vt:lpstr>
      <vt:lpstr>ΚΟΙΝΗ ΕΣΤΙΑ</vt:lpstr>
      <vt:lpstr>Παρουσίαση του PowerPoint</vt:lpstr>
      <vt:lpstr>ΣΩΜΑ ΠΟΥ ΛΕΙΤΟΥΡΓΕΙ ΜΕ ΌΛΑ ΤΑ ΜΕΛΗ</vt:lpstr>
      <vt:lpstr>           ΣΑΣ ΕΥΧΑΡΙΣΤΩ!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cp:lastModifiedBy>ΛΑΜΠΡΙΝΗ ΚΑΙΣΑΡΗ</cp:lastModifiedBy>
  <dcterms:created xsi:type="dcterms:W3CDTF">2018-02-04T14:09:08Z</dcterms:created>
  <dcterms:modified xsi:type="dcterms:W3CDTF">2024-11-16T19:53:43Z</dcterms:modified>
</cp:coreProperties>
</file>