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272" r:id="rId3"/>
    <p:sldId id="269" r:id="rId4"/>
    <p:sldId id="273" r:id="rId5"/>
    <p:sldId id="274" r:id="rId6"/>
    <p:sldId id="275" r:id="rId7"/>
    <p:sldId id="271" r:id="rId8"/>
    <p:sldId id="256" r:id="rId9"/>
    <p:sldId id="257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58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36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33BE6-F95E-46B7-B2D3-9D2246524C94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E18E1-5B1A-4A27-894F-678697D6F8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3409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BAC01-0A9E-4A4D-9DBA-EEE77D00F565}" type="datetime1">
              <a:rPr lang="el-GR" smtClean="0"/>
              <a:t>5/1/2021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7173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7A350-0906-46CC-A8FF-E1ED8AF9002A}" type="datetime1">
              <a:rPr lang="el-GR" smtClean="0"/>
              <a:t>5/1/2021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6020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271A-3471-4FE3-B692-1505410EC1F7}" type="datetime1">
              <a:rPr lang="el-GR" smtClean="0"/>
              <a:t>5/1/2021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916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49E95-4D9C-4006-989F-B69AB2BED060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5/1/2021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25867-13A7-4DEC-92BE-A103BEA0508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447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360B5-9C40-4B05-A92B-539EAE19DF32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5/1/2021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25867-13A7-4DEC-92BE-A103BEA0508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969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E7CC-C6AA-4DA5-9DFE-3D45AB37B599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5/1/2021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25867-13A7-4DEC-92BE-A103BEA0508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73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7E06-F9CD-4E8E-9A3D-46C46D8BF35C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5/1/2021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25867-13A7-4DEC-92BE-A103BEA0508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329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3C17-D033-4DE0-BA20-42CD57FEAD74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5/1/2021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25867-13A7-4DEC-92BE-A103BEA0508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74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6146-CD07-4BAF-88B0-5F3ACE0C1D34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5/1/2021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25867-13A7-4DEC-92BE-A103BEA0508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8448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B09D-8EE1-4915-A436-0E9DD9871A5D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5/1/2021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25867-13A7-4DEC-92BE-A103BEA0508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4193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68FA-A57A-4E7F-A29C-F2BBCC8E9EA9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5/1/2021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25867-13A7-4DEC-92BE-A103BEA0508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38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6DB69-A060-478F-BC43-F87A37B5D115}" type="datetime1">
              <a:rPr lang="el-GR" smtClean="0"/>
              <a:t>5/1/2021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30084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2D69-5A67-4AFF-A33E-02644DD5FA65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5/1/2021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25867-13A7-4DEC-92BE-A103BEA0508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454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865B-DAEA-4F2C-B23E-24E45447CE1C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5/1/2021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25867-13A7-4DEC-92BE-A103BEA0508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4636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86C56-4B8B-4DEE-8BC3-58E8B7D3504B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5/1/2021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25867-13A7-4DEC-92BE-A103BEA0508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59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9C13-D5B4-43D4-9562-EF5999A65259}" type="datetime1">
              <a:rPr lang="el-GR" smtClean="0"/>
              <a:t>5/1/2021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9026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D280-7D7C-4517-B930-DE9EBF32DA72}" type="datetime1">
              <a:rPr lang="el-GR" smtClean="0"/>
              <a:t>5/1/2021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45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45BB-99A4-4DF0-8D54-2B7462088314}" type="datetime1">
              <a:rPr lang="el-GR" smtClean="0"/>
              <a:t>5/1/2021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50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1E19-2592-4323-B4E1-E005AF3D997A}" type="datetime1">
              <a:rPr lang="el-GR" smtClean="0"/>
              <a:t>5/1/2021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1237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DC80-B8B9-40C3-9FDC-45F9A752ED57}" type="datetime1">
              <a:rPr lang="el-GR" smtClean="0"/>
              <a:t>5/1/2021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141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F6AC-C2FE-48D6-8B3C-90D072F3ED9D}" type="datetime1">
              <a:rPr lang="el-GR" smtClean="0"/>
              <a:t>5/1/2021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870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A5AE-8F01-4CF7-A93A-F9891058E803}" type="datetime1">
              <a:rPr lang="el-GR" smtClean="0"/>
              <a:t>5/1/2021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2282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02488-8391-4EBE-9A09-0F97B61A2331}" type="datetime1">
              <a:rPr lang="el-GR" smtClean="0"/>
              <a:t>5/1/2021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9C804-4530-496E-9FD9-F814F95AD8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749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55AD2-6963-4801-8080-9F83566BD7C3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5/1/2021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25867-13A7-4DEC-92BE-A103BEA0508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43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1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1331640" y="227687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smtClean="0"/>
              <a:t>Αλλαγή φοράς περιστροφής</a:t>
            </a:r>
            <a:endParaRPr lang="el-GR" sz="3600" b="1" dirty="0"/>
          </a:p>
        </p:txBody>
      </p:sp>
    </p:spTree>
    <p:extLst>
      <p:ext uri="{BB962C8B-B14F-4D97-AF65-F5344CB8AC3E}">
        <p14:creationId xmlns:p14="http://schemas.microsoft.com/office/powerpoint/2010/main" val="260995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539552" y="49590"/>
            <a:ext cx="806489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b="1" dirty="0">
                <a:solidFill>
                  <a:prstClr val="white"/>
                </a:solidFill>
              </a:rPr>
              <a:t>Αυτόματη αλλαγή φοράς περιστροφής ΑΤΚ βραχυκυκλωμένου δρομέα.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75" y="620688"/>
            <a:ext cx="8220450" cy="596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Ευθεία γραμμή σύνδεσης 16"/>
          <p:cNvCxnSpPr/>
          <p:nvPr/>
        </p:nvCxnSpPr>
        <p:spPr>
          <a:xfrm flipH="1">
            <a:off x="5496889" y="1661190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>
            <a:off x="5495313" y="17089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 flipV="1">
            <a:off x="5495313" y="1628801"/>
            <a:ext cx="0" cy="1327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V="1">
            <a:off x="5762259" y="1628802"/>
            <a:ext cx="0" cy="1496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 flipV="1">
            <a:off x="6048549" y="1628802"/>
            <a:ext cx="0" cy="13278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/>
          <p:cNvCxnSpPr/>
          <p:nvPr/>
        </p:nvCxnSpPr>
        <p:spPr>
          <a:xfrm flipH="1">
            <a:off x="5490894" y="3600847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 flipH="1">
            <a:off x="5501308" y="36404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 flipV="1">
            <a:off x="5493737" y="3546000"/>
            <a:ext cx="1576" cy="15523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 flipH="1">
            <a:off x="7278500" y="3597225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εία γραμμή σύνδεσης 32"/>
          <p:cNvCxnSpPr/>
          <p:nvPr/>
        </p:nvCxnSpPr>
        <p:spPr>
          <a:xfrm flipH="1">
            <a:off x="7282919" y="3636843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Ευθεία γραμμή σύνδεσης 33"/>
          <p:cNvCxnSpPr/>
          <p:nvPr/>
        </p:nvCxnSpPr>
        <p:spPr>
          <a:xfrm flipV="1">
            <a:off x="7242385" y="3496834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Ευθεία γραμμή σύνδεσης 34"/>
          <p:cNvCxnSpPr/>
          <p:nvPr/>
        </p:nvCxnSpPr>
        <p:spPr>
          <a:xfrm flipV="1">
            <a:off x="7509331" y="3513663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Ευθεία γραμμή σύνδεσης 35"/>
          <p:cNvCxnSpPr/>
          <p:nvPr/>
        </p:nvCxnSpPr>
        <p:spPr>
          <a:xfrm flipV="1">
            <a:off x="7795621" y="3496833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Ευθεία γραμμή σύνδεσης 36"/>
          <p:cNvCxnSpPr/>
          <p:nvPr/>
        </p:nvCxnSpPr>
        <p:spPr>
          <a:xfrm flipV="1">
            <a:off x="1368000" y="4819248"/>
            <a:ext cx="0" cy="23682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εία γραμμή σύνδεσης 39"/>
          <p:cNvCxnSpPr/>
          <p:nvPr/>
        </p:nvCxnSpPr>
        <p:spPr>
          <a:xfrm flipH="1" flipV="1">
            <a:off x="3491880" y="4884092"/>
            <a:ext cx="198120" cy="16546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 flipV="1">
            <a:off x="2091730" y="3904557"/>
            <a:ext cx="2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Ευθεία γραμμή σύνδεσης 47"/>
          <p:cNvCxnSpPr/>
          <p:nvPr/>
        </p:nvCxnSpPr>
        <p:spPr>
          <a:xfrm flipH="1" flipV="1">
            <a:off x="2737247" y="3929184"/>
            <a:ext cx="216024" cy="17826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Ευθεία γραμμή σύνδεσης 48"/>
          <p:cNvCxnSpPr/>
          <p:nvPr/>
        </p:nvCxnSpPr>
        <p:spPr>
          <a:xfrm>
            <a:off x="1356342" y="2924945"/>
            <a:ext cx="0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Ομάδα 49"/>
          <p:cNvGrpSpPr/>
          <p:nvPr/>
        </p:nvGrpSpPr>
        <p:grpSpPr>
          <a:xfrm>
            <a:off x="1187624" y="2983522"/>
            <a:ext cx="171154" cy="92999"/>
            <a:chOff x="7143760" y="5696926"/>
            <a:chExt cx="617484" cy="180209"/>
          </a:xfrm>
        </p:grpSpPr>
        <p:cxnSp>
          <p:nvCxnSpPr>
            <p:cNvPr id="51" name="Ευθεία γραμμή σύνδεσης 50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Ευθεία γραμμή σύνδεσης 51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Ευθεία γραμμή σύνδεσης 52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Ευθεία γραμμή σύνδεσης 53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Ευθεία γραμμή σύνδεσης 54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Ευθεία γραμμή σύνδεσης 57"/>
          <p:cNvCxnSpPr/>
          <p:nvPr/>
        </p:nvCxnSpPr>
        <p:spPr>
          <a:xfrm>
            <a:off x="1351370" y="3897033"/>
            <a:ext cx="0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Ομάδα 58"/>
          <p:cNvGrpSpPr/>
          <p:nvPr/>
        </p:nvGrpSpPr>
        <p:grpSpPr>
          <a:xfrm>
            <a:off x="1150036" y="3966069"/>
            <a:ext cx="189160" cy="92999"/>
            <a:chOff x="7143760" y="5696926"/>
            <a:chExt cx="617484" cy="180209"/>
          </a:xfrm>
        </p:grpSpPr>
        <p:cxnSp>
          <p:nvCxnSpPr>
            <p:cNvPr id="60" name="Ευθεία γραμμή σύνδεσης 59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Ευθεία γραμμή σύνδεσης 60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Ευθεία γραμμή σύνδεσης 61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Ευθεία γραμμή σύνδεσης 62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Ευθεία γραμμή σύνδεσης 63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Ευθεία γραμμή σύνδεσης 69"/>
          <p:cNvCxnSpPr/>
          <p:nvPr/>
        </p:nvCxnSpPr>
        <p:spPr>
          <a:xfrm flipV="1">
            <a:off x="3690687" y="3891425"/>
            <a:ext cx="161233" cy="21602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Ομάδα 70"/>
          <p:cNvGrpSpPr/>
          <p:nvPr/>
        </p:nvGrpSpPr>
        <p:grpSpPr>
          <a:xfrm rot="10800000">
            <a:off x="3771303" y="3979988"/>
            <a:ext cx="189160" cy="92999"/>
            <a:chOff x="7143760" y="5696926"/>
            <a:chExt cx="617484" cy="180209"/>
          </a:xfrm>
        </p:grpSpPr>
        <p:cxnSp>
          <p:nvCxnSpPr>
            <p:cNvPr id="72" name="Ευθεία γραμμή σύνδεσης 71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Ευθεία γραμμή σύνδεσης 72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Ευθεία γραμμή σύνδεσης 73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Ευθεία γραμμή σύνδεσης 74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Ευθεία γραμμή σύνδεσης 75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Ευθεία γραμμή σύνδεσης 93"/>
          <p:cNvCxnSpPr/>
          <p:nvPr/>
        </p:nvCxnSpPr>
        <p:spPr>
          <a:xfrm flipH="1" flipV="1">
            <a:off x="1187625" y="2247177"/>
            <a:ext cx="1008111" cy="274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Ευθεία γραμμή σύνδεσης 94"/>
          <p:cNvCxnSpPr/>
          <p:nvPr/>
        </p:nvCxnSpPr>
        <p:spPr>
          <a:xfrm flipV="1">
            <a:off x="1171378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Ευθεία γραμμή σύνδεσης 95"/>
          <p:cNvCxnSpPr/>
          <p:nvPr/>
        </p:nvCxnSpPr>
        <p:spPr>
          <a:xfrm flipV="1">
            <a:off x="1048707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Ευθεία γραμμή σύνδεσης 96"/>
          <p:cNvCxnSpPr/>
          <p:nvPr/>
        </p:nvCxnSpPr>
        <p:spPr>
          <a:xfrm flipH="1">
            <a:off x="1048707" y="2170625"/>
            <a:ext cx="138917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Ευθεία γραμμή σύνδεσης 97"/>
          <p:cNvCxnSpPr/>
          <p:nvPr/>
        </p:nvCxnSpPr>
        <p:spPr>
          <a:xfrm flipH="1">
            <a:off x="883254" y="2253959"/>
            <a:ext cx="162678" cy="10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Ευθεία γραμμή σύνδεσης 98"/>
          <p:cNvCxnSpPr/>
          <p:nvPr/>
        </p:nvCxnSpPr>
        <p:spPr>
          <a:xfrm flipV="1">
            <a:off x="905389" y="2152581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Ευθεία γραμμή σύνδεσης 99"/>
          <p:cNvCxnSpPr/>
          <p:nvPr/>
        </p:nvCxnSpPr>
        <p:spPr>
          <a:xfrm flipH="1" flipV="1">
            <a:off x="914657" y="2156405"/>
            <a:ext cx="131275" cy="7915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Ομάδα 100"/>
          <p:cNvGrpSpPr/>
          <p:nvPr/>
        </p:nvGrpSpPr>
        <p:grpSpPr>
          <a:xfrm>
            <a:off x="919420" y="1943189"/>
            <a:ext cx="131275" cy="155305"/>
            <a:chOff x="3597139" y="2949204"/>
            <a:chExt cx="144016" cy="196580"/>
          </a:xfrm>
        </p:grpSpPr>
        <p:sp>
          <p:nvSpPr>
            <p:cNvPr id="102" name="Βέλος προς τα κάτω 101"/>
            <p:cNvSpPr/>
            <p:nvPr/>
          </p:nvSpPr>
          <p:spPr>
            <a:xfrm>
              <a:off x="3628495" y="3023392"/>
              <a:ext cx="79511" cy="57434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prstClr val="white"/>
                </a:solidFill>
              </a:endParaRPr>
            </a:p>
          </p:txBody>
        </p:sp>
        <p:cxnSp>
          <p:nvCxnSpPr>
            <p:cNvPr id="103" name="Ευθεία γραμμή σύνδεσης 102"/>
            <p:cNvCxnSpPr/>
            <p:nvPr/>
          </p:nvCxnSpPr>
          <p:spPr>
            <a:xfrm flipV="1">
              <a:off x="3647737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Ευθεία γραμμή σύνδεσης 103"/>
            <p:cNvCxnSpPr/>
            <p:nvPr/>
          </p:nvCxnSpPr>
          <p:spPr>
            <a:xfrm flipV="1">
              <a:off x="3700800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Ευθεία γραμμή σύνδεσης 104"/>
            <p:cNvCxnSpPr/>
            <p:nvPr/>
          </p:nvCxnSpPr>
          <p:spPr>
            <a:xfrm flipH="1">
              <a:off x="3597139" y="2949204"/>
              <a:ext cx="14401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Ευθεία γραμμή σύνδεσης 108"/>
          <p:cNvCxnSpPr/>
          <p:nvPr/>
        </p:nvCxnSpPr>
        <p:spPr>
          <a:xfrm>
            <a:off x="1358778" y="2178071"/>
            <a:ext cx="0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Ευθεία γραμμή σύνδεσης 109"/>
          <p:cNvCxnSpPr/>
          <p:nvPr/>
        </p:nvCxnSpPr>
        <p:spPr>
          <a:xfrm flipH="1">
            <a:off x="2099570" y="2178071"/>
            <a:ext cx="168174" cy="21134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20680">
            <a:off x="7219321" y="5184691"/>
            <a:ext cx="932093" cy="7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7" name="Ευθεία γραμμή σύνδεσης 66"/>
          <p:cNvCxnSpPr/>
          <p:nvPr/>
        </p:nvCxnSpPr>
        <p:spPr>
          <a:xfrm flipV="1">
            <a:off x="6046973" y="3546000"/>
            <a:ext cx="1576" cy="15523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Ευθεία γραμμή σύνδεσης 67"/>
          <p:cNvCxnSpPr/>
          <p:nvPr/>
        </p:nvCxnSpPr>
        <p:spPr>
          <a:xfrm flipV="1">
            <a:off x="5764833" y="3552186"/>
            <a:ext cx="1576" cy="15523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Θέση αριθμού διαφάνειας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10</a:t>
            </a:fld>
            <a:endParaRPr lang="el-GR"/>
          </a:p>
        </p:txBody>
      </p:sp>
      <p:sp>
        <p:nvSpPr>
          <p:cNvPr id="12" name="Καμπύλο βέλος προς τα κάτω 11"/>
          <p:cNvSpPr/>
          <p:nvPr/>
        </p:nvSpPr>
        <p:spPr>
          <a:xfrm>
            <a:off x="7282919" y="4437112"/>
            <a:ext cx="889481" cy="3821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81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539552" y="49590"/>
            <a:ext cx="806489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b="1" dirty="0">
                <a:solidFill>
                  <a:prstClr val="white"/>
                </a:solidFill>
              </a:rPr>
              <a:t>Αυτόματη αλλαγή φοράς περιστροφής ΑΤΚ βραχυκυκλωμένου δρομέα.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75" y="620688"/>
            <a:ext cx="8220450" cy="596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Ευθεία γραμμή σύνδεσης 16"/>
          <p:cNvCxnSpPr/>
          <p:nvPr/>
        </p:nvCxnSpPr>
        <p:spPr>
          <a:xfrm flipH="1">
            <a:off x="5496889" y="1661190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>
            <a:off x="5495313" y="17089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 flipV="1">
            <a:off x="5495313" y="1628801"/>
            <a:ext cx="0" cy="1327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V="1">
            <a:off x="5762259" y="1628802"/>
            <a:ext cx="0" cy="1496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 flipV="1">
            <a:off x="6048549" y="1628802"/>
            <a:ext cx="0" cy="13278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/>
          <p:cNvCxnSpPr/>
          <p:nvPr/>
        </p:nvCxnSpPr>
        <p:spPr>
          <a:xfrm flipH="1">
            <a:off x="5471967" y="3598863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 flipH="1">
            <a:off x="5476386" y="36404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 flipH="1">
            <a:off x="7278500" y="3597225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εία γραμμή σύνδεσης 32"/>
          <p:cNvCxnSpPr/>
          <p:nvPr/>
        </p:nvCxnSpPr>
        <p:spPr>
          <a:xfrm flipH="1">
            <a:off x="7282919" y="3636843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Ευθεία γραμμή σύνδεσης 33"/>
          <p:cNvCxnSpPr/>
          <p:nvPr/>
        </p:nvCxnSpPr>
        <p:spPr>
          <a:xfrm flipV="1">
            <a:off x="7242385" y="3496834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Ευθεία γραμμή σύνδεσης 34"/>
          <p:cNvCxnSpPr/>
          <p:nvPr/>
        </p:nvCxnSpPr>
        <p:spPr>
          <a:xfrm flipV="1">
            <a:off x="7509331" y="3513663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Ευθεία γραμμή σύνδεσης 35"/>
          <p:cNvCxnSpPr/>
          <p:nvPr/>
        </p:nvCxnSpPr>
        <p:spPr>
          <a:xfrm flipV="1">
            <a:off x="7795621" y="3496833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Ευθεία γραμμή σύνδεσης 36"/>
          <p:cNvCxnSpPr/>
          <p:nvPr/>
        </p:nvCxnSpPr>
        <p:spPr>
          <a:xfrm flipV="1">
            <a:off x="1368000" y="4819248"/>
            <a:ext cx="0" cy="23682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εία γραμμή σύνδεσης 39"/>
          <p:cNvCxnSpPr/>
          <p:nvPr/>
        </p:nvCxnSpPr>
        <p:spPr>
          <a:xfrm flipH="1" flipV="1">
            <a:off x="3491880" y="4884092"/>
            <a:ext cx="198120" cy="16546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 flipV="1">
            <a:off x="2091730" y="3904557"/>
            <a:ext cx="2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Ευθεία γραμμή σύνδεσης 47"/>
          <p:cNvCxnSpPr/>
          <p:nvPr/>
        </p:nvCxnSpPr>
        <p:spPr>
          <a:xfrm flipH="1" flipV="1">
            <a:off x="2737247" y="3929184"/>
            <a:ext cx="216024" cy="17826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Ευθεία γραμμή σύνδεσης 48"/>
          <p:cNvCxnSpPr/>
          <p:nvPr/>
        </p:nvCxnSpPr>
        <p:spPr>
          <a:xfrm>
            <a:off x="1356342" y="2924945"/>
            <a:ext cx="0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Ομάδα 49"/>
          <p:cNvGrpSpPr/>
          <p:nvPr/>
        </p:nvGrpSpPr>
        <p:grpSpPr>
          <a:xfrm>
            <a:off x="1187624" y="2983522"/>
            <a:ext cx="171154" cy="92999"/>
            <a:chOff x="7143760" y="5696926"/>
            <a:chExt cx="617484" cy="180209"/>
          </a:xfrm>
        </p:grpSpPr>
        <p:cxnSp>
          <p:nvCxnSpPr>
            <p:cNvPr id="51" name="Ευθεία γραμμή σύνδεσης 50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Ευθεία γραμμή σύνδεσης 51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Ευθεία γραμμή σύνδεσης 52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Ευθεία γραμμή σύνδεσης 53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Ευθεία γραμμή σύνδεσης 54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Ευθεία γραμμή σύνδεσης 57"/>
          <p:cNvCxnSpPr/>
          <p:nvPr/>
        </p:nvCxnSpPr>
        <p:spPr>
          <a:xfrm>
            <a:off x="1187624" y="3904557"/>
            <a:ext cx="163746" cy="208499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Ομάδα 58"/>
          <p:cNvGrpSpPr/>
          <p:nvPr/>
        </p:nvGrpSpPr>
        <p:grpSpPr>
          <a:xfrm>
            <a:off x="1061645" y="3977722"/>
            <a:ext cx="221172" cy="92999"/>
            <a:chOff x="7143760" y="5696926"/>
            <a:chExt cx="721982" cy="180209"/>
          </a:xfrm>
        </p:grpSpPr>
        <p:cxnSp>
          <p:nvCxnSpPr>
            <p:cNvPr id="60" name="Ευθεία γραμμή σύνδεσης 59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Ευθεία γραμμή σύνδεσης 60"/>
            <p:cNvCxnSpPr/>
            <p:nvPr/>
          </p:nvCxnSpPr>
          <p:spPr>
            <a:xfrm>
              <a:off x="7151493" y="5814001"/>
              <a:ext cx="71424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Ευθεία γραμμή σύνδεσης 61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Ευθεία γραμμή σύνδεσης 62"/>
            <p:cNvCxnSpPr/>
            <p:nvPr/>
          </p:nvCxnSpPr>
          <p:spPr>
            <a:xfrm>
              <a:off x="7380004" y="5791357"/>
              <a:ext cx="243928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Ευθεία γραμμή σύνδεσης 63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Ευθεία γραμμή σύνδεσης 69"/>
          <p:cNvCxnSpPr/>
          <p:nvPr/>
        </p:nvCxnSpPr>
        <p:spPr>
          <a:xfrm flipV="1">
            <a:off x="3690687" y="3891425"/>
            <a:ext cx="161233" cy="21602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Ομάδα 70"/>
          <p:cNvGrpSpPr/>
          <p:nvPr/>
        </p:nvGrpSpPr>
        <p:grpSpPr>
          <a:xfrm rot="10800000">
            <a:off x="3771303" y="3979988"/>
            <a:ext cx="189160" cy="92999"/>
            <a:chOff x="7143760" y="5696926"/>
            <a:chExt cx="617484" cy="180209"/>
          </a:xfrm>
        </p:grpSpPr>
        <p:cxnSp>
          <p:nvCxnSpPr>
            <p:cNvPr id="72" name="Ευθεία γραμμή σύνδεσης 71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Ευθεία γραμμή σύνδεσης 72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Ευθεία γραμμή σύνδεσης 73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Ευθεία γραμμή σύνδεσης 74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Ευθεία γραμμή σύνδεσης 75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Ευθεία γραμμή σύνδεσης 93"/>
          <p:cNvCxnSpPr/>
          <p:nvPr/>
        </p:nvCxnSpPr>
        <p:spPr>
          <a:xfrm flipH="1" flipV="1">
            <a:off x="1187625" y="2247177"/>
            <a:ext cx="1008111" cy="274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Ευθεία γραμμή σύνδεσης 94"/>
          <p:cNvCxnSpPr/>
          <p:nvPr/>
        </p:nvCxnSpPr>
        <p:spPr>
          <a:xfrm flipV="1">
            <a:off x="1171378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Ευθεία γραμμή σύνδεσης 95"/>
          <p:cNvCxnSpPr/>
          <p:nvPr/>
        </p:nvCxnSpPr>
        <p:spPr>
          <a:xfrm flipV="1">
            <a:off x="1048707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Ευθεία γραμμή σύνδεσης 96"/>
          <p:cNvCxnSpPr/>
          <p:nvPr/>
        </p:nvCxnSpPr>
        <p:spPr>
          <a:xfrm flipH="1">
            <a:off x="1048707" y="2170625"/>
            <a:ext cx="138917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Ευθεία γραμμή σύνδεσης 97"/>
          <p:cNvCxnSpPr/>
          <p:nvPr/>
        </p:nvCxnSpPr>
        <p:spPr>
          <a:xfrm flipH="1">
            <a:off x="883254" y="2253959"/>
            <a:ext cx="162678" cy="10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Ευθεία γραμμή σύνδεσης 98"/>
          <p:cNvCxnSpPr/>
          <p:nvPr/>
        </p:nvCxnSpPr>
        <p:spPr>
          <a:xfrm flipV="1">
            <a:off x="905389" y="2152581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Ευθεία γραμμή σύνδεσης 99"/>
          <p:cNvCxnSpPr/>
          <p:nvPr/>
        </p:nvCxnSpPr>
        <p:spPr>
          <a:xfrm flipH="1" flipV="1">
            <a:off x="914657" y="2156405"/>
            <a:ext cx="131275" cy="7915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Ομάδα 100"/>
          <p:cNvGrpSpPr/>
          <p:nvPr/>
        </p:nvGrpSpPr>
        <p:grpSpPr>
          <a:xfrm>
            <a:off x="919420" y="1943189"/>
            <a:ext cx="131275" cy="155305"/>
            <a:chOff x="3597139" y="2949204"/>
            <a:chExt cx="144016" cy="196580"/>
          </a:xfrm>
        </p:grpSpPr>
        <p:sp>
          <p:nvSpPr>
            <p:cNvPr id="102" name="Βέλος προς τα κάτω 101"/>
            <p:cNvSpPr/>
            <p:nvPr/>
          </p:nvSpPr>
          <p:spPr>
            <a:xfrm>
              <a:off x="3628495" y="3023392"/>
              <a:ext cx="79511" cy="57434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prstClr val="white"/>
                </a:solidFill>
              </a:endParaRPr>
            </a:p>
          </p:txBody>
        </p:sp>
        <p:cxnSp>
          <p:nvCxnSpPr>
            <p:cNvPr id="103" name="Ευθεία γραμμή σύνδεσης 102"/>
            <p:cNvCxnSpPr/>
            <p:nvPr/>
          </p:nvCxnSpPr>
          <p:spPr>
            <a:xfrm flipV="1">
              <a:off x="3647737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Ευθεία γραμμή σύνδεσης 103"/>
            <p:cNvCxnSpPr/>
            <p:nvPr/>
          </p:nvCxnSpPr>
          <p:spPr>
            <a:xfrm flipV="1">
              <a:off x="3700800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Ευθεία γραμμή σύνδεσης 104"/>
            <p:cNvCxnSpPr/>
            <p:nvPr/>
          </p:nvCxnSpPr>
          <p:spPr>
            <a:xfrm flipH="1">
              <a:off x="3597139" y="2949204"/>
              <a:ext cx="14401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Ευθεία γραμμή σύνδεσης 108"/>
          <p:cNvCxnSpPr/>
          <p:nvPr/>
        </p:nvCxnSpPr>
        <p:spPr>
          <a:xfrm>
            <a:off x="1358778" y="2178071"/>
            <a:ext cx="0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Ευθεία γραμμή σύνδεσης 109"/>
          <p:cNvCxnSpPr/>
          <p:nvPr/>
        </p:nvCxnSpPr>
        <p:spPr>
          <a:xfrm flipH="1">
            <a:off x="2099570" y="2178071"/>
            <a:ext cx="168174" cy="21134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20680">
            <a:off x="7219321" y="5184691"/>
            <a:ext cx="932093" cy="7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6" name="Ευθεία γραμμή σύνδεσης 65"/>
          <p:cNvCxnSpPr/>
          <p:nvPr/>
        </p:nvCxnSpPr>
        <p:spPr>
          <a:xfrm flipV="1">
            <a:off x="5493737" y="3546000"/>
            <a:ext cx="1576" cy="15523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Ευθεία γραμμή σύνδεσης 66"/>
          <p:cNvCxnSpPr/>
          <p:nvPr/>
        </p:nvCxnSpPr>
        <p:spPr>
          <a:xfrm flipV="1">
            <a:off x="5762259" y="3546000"/>
            <a:ext cx="1576" cy="15523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Ευθεία γραμμή σύνδεσης 67"/>
          <p:cNvCxnSpPr/>
          <p:nvPr/>
        </p:nvCxnSpPr>
        <p:spPr>
          <a:xfrm flipV="1">
            <a:off x="6046361" y="3546000"/>
            <a:ext cx="1576" cy="15523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11</a:t>
            </a:fld>
            <a:endParaRPr lang="el-GR"/>
          </a:p>
        </p:txBody>
      </p:sp>
      <p:sp>
        <p:nvSpPr>
          <p:cNvPr id="69" name="Καμπύλο βέλος προς τα κάτω 68"/>
          <p:cNvSpPr/>
          <p:nvPr/>
        </p:nvSpPr>
        <p:spPr>
          <a:xfrm>
            <a:off x="7282919" y="4437112"/>
            <a:ext cx="889481" cy="3821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539552" y="49590"/>
            <a:ext cx="806489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b="1" dirty="0">
                <a:solidFill>
                  <a:prstClr val="white"/>
                </a:solidFill>
              </a:rPr>
              <a:t>Αυτόματη αλλαγή φοράς περιστροφής ΑΤΚ βραχυκυκλωμένου δρομέα.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75" y="620688"/>
            <a:ext cx="8220450" cy="596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Ευθεία γραμμή σύνδεσης 16"/>
          <p:cNvCxnSpPr/>
          <p:nvPr/>
        </p:nvCxnSpPr>
        <p:spPr>
          <a:xfrm flipH="1">
            <a:off x="5496889" y="1661190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>
            <a:off x="5495313" y="17089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 flipV="1">
            <a:off x="5495313" y="1628801"/>
            <a:ext cx="0" cy="1327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V="1">
            <a:off x="5762259" y="1628802"/>
            <a:ext cx="0" cy="1496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 flipV="1">
            <a:off x="6048549" y="1628802"/>
            <a:ext cx="0" cy="13278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/>
          <p:cNvCxnSpPr/>
          <p:nvPr/>
        </p:nvCxnSpPr>
        <p:spPr>
          <a:xfrm flipH="1">
            <a:off x="5531428" y="3600847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 flipH="1">
            <a:off x="5535847" y="36404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 flipV="1">
            <a:off x="5495313" y="3500456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/>
          <p:cNvCxnSpPr/>
          <p:nvPr/>
        </p:nvCxnSpPr>
        <p:spPr>
          <a:xfrm flipV="1">
            <a:off x="5762259" y="3517285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εία γραμμή σύνδεσης 30"/>
          <p:cNvCxnSpPr/>
          <p:nvPr/>
        </p:nvCxnSpPr>
        <p:spPr>
          <a:xfrm flipV="1">
            <a:off x="6048549" y="3500455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 flipH="1">
            <a:off x="7278500" y="3597225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εία γραμμή σύνδεσης 32"/>
          <p:cNvCxnSpPr/>
          <p:nvPr/>
        </p:nvCxnSpPr>
        <p:spPr>
          <a:xfrm flipH="1">
            <a:off x="7282919" y="3636843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Ευθεία γραμμή σύνδεσης 33"/>
          <p:cNvCxnSpPr/>
          <p:nvPr/>
        </p:nvCxnSpPr>
        <p:spPr>
          <a:xfrm flipV="1">
            <a:off x="7242385" y="3496834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Ευθεία γραμμή σύνδεσης 34"/>
          <p:cNvCxnSpPr/>
          <p:nvPr/>
        </p:nvCxnSpPr>
        <p:spPr>
          <a:xfrm flipV="1">
            <a:off x="7509331" y="3513663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Ευθεία γραμμή σύνδεσης 35"/>
          <p:cNvCxnSpPr/>
          <p:nvPr/>
        </p:nvCxnSpPr>
        <p:spPr>
          <a:xfrm flipV="1">
            <a:off x="7795621" y="3496833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Ευθεία γραμμή σύνδεσης 36"/>
          <p:cNvCxnSpPr/>
          <p:nvPr/>
        </p:nvCxnSpPr>
        <p:spPr>
          <a:xfrm flipV="1">
            <a:off x="1368000" y="4819248"/>
            <a:ext cx="0" cy="23682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εία γραμμή σύνδεσης 39"/>
          <p:cNvCxnSpPr/>
          <p:nvPr/>
        </p:nvCxnSpPr>
        <p:spPr>
          <a:xfrm flipV="1">
            <a:off x="3690000" y="4819248"/>
            <a:ext cx="687" cy="2303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 flipV="1">
            <a:off x="2091730" y="3891425"/>
            <a:ext cx="176014" cy="22915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Ευθεία γραμμή σύνδεσης 47"/>
          <p:cNvCxnSpPr/>
          <p:nvPr/>
        </p:nvCxnSpPr>
        <p:spPr>
          <a:xfrm flipH="1" flipV="1">
            <a:off x="2737247" y="3929184"/>
            <a:ext cx="216024" cy="17826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Ευθεία γραμμή σύνδεσης 48"/>
          <p:cNvCxnSpPr/>
          <p:nvPr/>
        </p:nvCxnSpPr>
        <p:spPr>
          <a:xfrm>
            <a:off x="1250805" y="2931925"/>
            <a:ext cx="107973" cy="21602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Ομάδα 49"/>
          <p:cNvGrpSpPr/>
          <p:nvPr/>
        </p:nvGrpSpPr>
        <p:grpSpPr>
          <a:xfrm>
            <a:off x="1123164" y="3016670"/>
            <a:ext cx="171154" cy="92999"/>
            <a:chOff x="7143760" y="5696926"/>
            <a:chExt cx="617484" cy="180209"/>
          </a:xfrm>
        </p:grpSpPr>
        <p:cxnSp>
          <p:nvCxnSpPr>
            <p:cNvPr id="51" name="Ευθεία γραμμή σύνδεσης 50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Ευθεία γραμμή σύνδεσης 51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Ευθεία γραμμή σύνδεσης 52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Ευθεία γραμμή σύνδεσης 53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Ευθεία γραμμή σύνδεσης 54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Ευθεία γραμμή σύνδεσης 57"/>
          <p:cNvCxnSpPr/>
          <p:nvPr/>
        </p:nvCxnSpPr>
        <p:spPr>
          <a:xfrm>
            <a:off x="1187624" y="3904557"/>
            <a:ext cx="163746" cy="208499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Ομάδα 58"/>
          <p:cNvGrpSpPr/>
          <p:nvPr/>
        </p:nvGrpSpPr>
        <p:grpSpPr>
          <a:xfrm>
            <a:off x="1061645" y="3977722"/>
            <a:ext cx="221172" cy="92999"/>
            <a:chOff x="7143760" y="5696926"/>
            <a:chExt cx="721982" cy="180209"/>
          </a:xfrm>
        </p:grpSpPr>
        <p:cxnSp>
          <p:nvCxnSpPr>
            <p:cNvPr id="60" name="Ευθεία γραμμή σύνδεσης 59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Ευθεία γραμμή σύνδεσης 60"/>
            <p:cNvCxnSpPr/>
            <p:nvPr/>
          </p:nvCxnSpPr>
          <p:spPr>
            <a:xfrm>
              <a:off x="7151493" y="5814001"/>
              <a:ext cx="71424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Ευθεία γραμμή σύνδεσης 61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Ευθεία γραμμή σύνδεσης 62"/>
            <p:cNvCxnSpPr/>
            <p:nvPr/>
          </p:nvCxnSpPr>
          <p:spPr>
            <a:xfrm>
              <a:off x="7380004" y="5791357"/>
              <a:ext cx="243928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Ευθεία γραμμή σύνδεσης 63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Ευθεία γραμμή σύνδεσης 69"/>
          <p:cNvCxnSpPr/>
          <p:nvPr/>
        </p:nvCxnSpPr>
        <p:spPr>
          <a:xfrm flipV="1">
            <a:off x="3690687" y="3891425"/>
            <a:ext cx="161233" cy="21602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Ομάδα 70"/>
          <p:cNvGrpSpPr/>
          <p:nvPr/>
        </p:nvGrpSpPr>
        <p:grpSpPr>
          <a:xfrm rot="10800000">
            <a:off x="3771303" y="3979988"/>
            <a:ext cx="189160" cy="92999"/>
            <a:chOff x="7143760" y="5696926"/>
            <a:chExt cx="617484" cy="180209"/>
          </a:xfrm>
        </p:grpSpPr>
        <p:cxnSp>
          <p:nvCxnSpPr>
            <p:cNvPr id="72" name="Ευθεία γραμμή σύνδεσης 71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Ευθεία γραμμή σύνδεσης 72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Ευθεία γραμμή σύνδεσης 73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Ευθεία γραμμή σύνδεσης 74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Ευθεία γραμμή σύνδεσης 75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Ευθεία γραμμή σύνδεσης 93"/>
          <p:cNvCxnSpPr/>
          <p:nvPr/>
        </p:nvCxnSpPr>
        <p:spPr>
          <a:xfrm flipH="1" flipV="1">
            <a:off x="1187625" y="2247177"/>
            <a:ext cx="1008111" cy="274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Ευθεία γραμμή σύνδεσης 94"/>
          <p:cNvCxnSpPr/>
          <p:nvPr/>
        </p:nvCxnSpPr>
        <p:spPr>
          <a:xfrm flipV="1">
            <a:off x="1171378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Ευθεία γραμμή σύνδεσης 95"/>
          <p:cNvCxnSpPr/>
          <p:nvPr/>
        </p:nvCxnSpPr>
        <p:spPr>
          <a:xfrm flipV="1">
            <a:off x="1048707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Ευθεία γραμμή σύνδεσης 96"/>
          <p:cNvCxnSpPr/>
          <p:nvPr/>
        </p:nvCxnSpPr>
        <p:spPr>
          <a:xfrm flipH="1">
            <a:off x="1048707" y="2170625"/>
            <a:ext cx="138917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Ευθεία γραμμή σύνδεσης 97"/>
          <p:cNvCxnSpPr/>
          <p:nvPr/>
        </p:nvCxnSpPr>
        <p:spPr>
          <a:xfrm flipH="1">
            <a:off x="883254" y="2253959"/>
            <a:ext cx="162678" cy="10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Ευθεία γραμμή σύνδεσης 98"/>
          <p:cNvCxnSpPr/>
          <p:nvPr/>
        </p:nvCxnSpPr>
        <p:spPr>
          <a:xfrm flipV="1">
            <a:off x="905389" y="2152581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Ευθεία γραμμή σύνδεσης 99"/>
          <p:cNvCxnSpPr/>
          <p:nvPr/>
        </p:nvCxnSpPr>
        <p:spPr>
          <a:xfrm flipH="1" flipV="1">
            <a:off x="914657" y="2156405"/>
            <a:ext cx="131275" cy="7915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Ομάδα 100"/>
          <p:cNvGrpSpPr/>
          <p:nvPr/>
        </p:nvGrpSpPr>
        <p:grpSpPr>
          <a:xfrm>
            <a:off x="919420" y="1943189"/>
            <a:ext cx="131275" cy="155305"/>
            <a:chOff x="3597139" y="2949204"/>
            <a:chExt cx="144016" cy="196580"/>
          </a:xfrm>
        </p:grpSpPr>
        <p:sp>
          <p:nvSpPr>
            <p:cNvPr id="102" name="Βέλος προς τα κάτω 101"/>
            <p:cNvSpPr/>
            <p:nvPr/>
          </p:nvSpPr>
          <p:spPr>
            <a:xfrm>
              <a:off x="3628495" y="3023392"/>
              <a:ext cx="79511" cy="57434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prstClr val="white"/>
                </a:solidFill>
              </a:endParaRPr>
            </a:p>
          </p:txBody>
        </p:sp>
        <p:cxnSp>
          <p:nvCxnSpPr>
            <p:cNvPr id="103" name="Ευθεία γραμμή σύνδεσης 102"/>
            <p:cNvCxnSpPr/>
            <p:nvPr/>
          </p:nvCxnSpPr>
          <p:spPr>
            <a:xfrm flipV="1">
              <a:off x="3647737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Ευθεία γραμμή σύνδεσης 103"/>
            <p:cNvCxnSpPr/>
            <p:nvPr/>
          </p:nvCxnSpPr>
          <p:spPr>
            <a:xfrm flipV="1">
              <a:off x="3700800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Ευθεία γραμμή σύνδεσης 104"/>
            <p:cNvCxnSpPr/>
            <p:nvPr/>
          </p:nvCxnSpPr>
          <p:spPr>
            <a:xfrm flipH="1">
              <a:off x="3597139" y="2949204"/>
              <a:ext cx="14401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Ευθεία γραμμή σύνδεσης 108"/>
          <p:cNvCxnSpPr/>
          <p:nvPr/>
        </p:nvCxnSpPr>
        <p:spPr>
          <a:xfrm>
            <a:off x="1358778" y="2178071"/>
            <a:ext cx="0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Ευθεία γραμμή σύνδεσης 109"/>
          <p:cNvCxnSpPr/>
          <p:nvPr/>
        </p:nvCxnSpPr>
        <p:spPr>
          <a:xfrm flipH="1">
            <a:off x="2099570" y="2178071"/>
            <a:ext cx="168174" cy="21134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20680">
            <a:off x="7219321" y="5184691"/>
            <a:ext cx="932093" cy="7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146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539552" y="49590"/>
            <a:ext cx="806489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b="1" dirty="0">
                <a:solidFill>
                  <a:prstClr val="white"/>
                </a:solidFill>
              </a:rPr>
              <a:t>Αυτόματη αλλαγή φοράς περιστροφής ΑΤΚ βραχυκυκλωμένου δρομέα.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75" y="620688"/>
            <a:ext cx="8220450" cy="596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Ευθεία γραμμή σύνδεσης 16"/>
          <p:cNvCxnSpPr/>
          <p:nvPr/>
        </p:nvCxnSpPr>
        <p:spPr>
          <a:xfrm flipH="1">
            <a:off x="5496889" y="1661190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>
            <a:off x="5495313" y="17089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 flipV="1">
            <a:off x="5495313" y="1628801"/>
            <a:ext cx="0" cy="1327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V="1">
            <a:off x="5762259" y="1628802"/>
            <a:ext cx="0" cy="1496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 flipV="1">
            <a:off x="6048549" y="1628802"/>
            <a:ext cx="0" cy="13278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/>
          <p:cNvCxnSpPr/>
          <p:nvPr/>
        </p:nvCxnSpPr>
        <p:spPr>
          <a:xfrm flipH="1">
            <a:off x="5531428" y="3600847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 flipH="1">
            <a:off x="5535847" y="36404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 flipV="1">
            <a:off x="5495313" y="3500456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/>
          <p:cNvCxnSpPr/>
          <p:nvPr/>
        </p:nvCxnSpPr>
        <p:spPr>
          <a:xfrm flipV="1">
            <a:off x="5762259" y="3517285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εία γραμμή σύνδεσης 30"/>
          <p:cNvCxnSpPr/>
          <p:nvPr/>
        </p:nvCxnSpPr>
        <p:spPr>
          <a:xfrm flipV="1">
            <a:off x="6048549" y="3500455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 flipH="1">
            <a:off x="7278500" y="3597225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εία γραμμή σύνδεσης 32"/>
          <p:cNvCxnSpPr/>
          <p:nvPr/>
        </p:nvCxnSpPr>
        <p:spPr>
          <a:xfrm flipH="1">
            <a:off x="7282919" y="3636843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Ευθεία γραμμή σύνδεσης 33"/>
          <p:cNvCxnSpPr/>
          <p:nvPr/>
        </p:nvCxnSpPr>
        <p:spPr>
          <a:xfrm flipV="1">
            <a:off x="7242385" y="3496834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Ευθεία γραμμή σύνδεσης 34"/>
          <p:cNvCxnSpPr/>
          <p:nvPr/>
        </p:nvCxnSpPr>
        <p:spPr>
          <a:xfrm flipV="1">
            <a:off x="7509331" y="3513663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Ευθεία γραμμή σύνδεσης 35"/>
          <p:cNvCxnSpPr/>
          <p:nvPr/>
        </p:nvCxnSpPr>
        <p:spPr>
          <a:xfrm flipV="1">
            <a:off x="7795621" y="3496833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Ευθεία γραμμή σύνδεσης 36"/>
          <p:cNvCxnSpPr/>
          <p:nvPr/>
        </p:nvCxnSpPr>
        <p:spPr>
          <a:xfrm flipV="1">
            <a:off x="1368000" y="4819248"/>
            <a:ext cx="0" cy="23682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εία γραμμή σύνδεσης 39"/>
          <p:cNvCxnSpPr/>
          <p:nvPr/>
        </p:nvCxnSpPr>
        <p:spPr>
          <a:xfrm flipV="1">
            <a:off x="3690000" y="4819248"/>
            <a:ext cx="687" cy="2303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 flipV="1">
            <a:off x="2091730" y="3891425"/>
            <a:ext cx="176014" cy="22915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Ευθεία γραμμή σύνδεσης 47"/>
          <p:cNvCxnSpPr/>
          <p:nvPr/>
        </p:nvCxnSpPr>
        <p:spPr>
          <a:xfrm flipH="1" flipV="1">
            <a:off x="2737247" y="3929184"/>
            <a:ext cx="216024" cy="17826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Ευθεία γραμμή σύνδεσης 48"/>
          <p:cNvCxnSpPr/>
          <p:nvPr/>
        </p:nvCxnSpPr>
        <p:spPr>
          <a:xfrm>
            <a:off x="1351370" y="2924944"/>
            <a:ext cx="0" cy="22300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Ομάδα 49"/>
          <p:cNvGrpSpPr/>
          <p:nvPr/>
        </p:nvGrpSpPr>
        <p:grpSpPr>
          <a:xfrm>
            <a:off x="1173415" y="2993437"/>
            <a:ext cx="171154" cy="92999"/>
            <a:chOff x="7143760" y="5696926"/>
            <a:chExt cx="617484" cy="180209"/>
          </a:xfrm>
        </p:grpSpPr>
        <p:cxnSp>
          <p:nvCxnSpPr>
            <p:cNvPr id="51" name="Ευθεία γραμμή σύνδεσης 50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Ευθεία γραμμή σύνδεσης 51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Ευθεία γραμμή σύνδεσης 52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Ευθεία γραμμή σύνδεσης 53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Ευθεία γραμμή σύνδεσης 54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Ευθεία γραμμή σύνδεσης 57"/>
          <p:cNvCxnSpPr/>
          <p:nvPr/>
        </p:nvCxnSpPr>
        <p:spPr>
          <a:xfrm>
            <a:off x="1187624" y="3904557"/>
            <a:ext cx="163746" cy="208499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Ομάδα 58"/>
          <p:cNvGrpSpPr/>
          <p:nvPr/>
        </p:nvGrpSpPr>
        <p:grpSpPr>
          <a:xfrm>
            <a:off x="1061645" y="3977722"/>
            <a:ext cx="221172" cy="92999"/>
            <a:chOff x="7143760" y="5696926"/>
            <a:chExt cx="721982" cy="180209"/>
          </a:xfrm>
        </p:grpSpPr>
        <p:cxnSp>
          <p:nvCxnSpPr>
            <p:cNvPr id="60" name="Ευθεία γραμμή σύνδεσης 59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Ευθεία γραμμή σύνδεσης 60"/>
            <p:cNvCxnSpPr/>
            <p:nvPr/>
          </p:nvCxnSpPr>
          <p:spPr>
            <a:xfrm>
              <a:off x="7151493" y="5814001"/>
              <a:ext cx="71424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Ευθεία γραμμή σύνδεσης 61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Ευθεία γραμμή σύνδεσης 62"/>
            <p:cNvCxnSpPr/>
            <p:nvPr/>
          </p:nvCxnSpPr>
          <p:spPr>
            <a:xfrm>
              <a:off x="7380004" y="5791357"/>
              <a:ext cx="243928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Ευθεία γραμμή σύνδεσης 63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Ευθεία γραμμή σύνδεσης 69"/>
          <p:cNvCxnSpPr/>
          <p:nvPr/>
        </p:nvCxnSpPr>
        <p:spPr>
          <a:xfrm flipV="1">
            <a:off x="3690687" y="3891425"/>
            <a:ext cx="161233" cy="21602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Ομάδα 70"/>
          <p:cNvGrpSpPr/>
          <p:nvPr/>
        </p:nvGrpSpPr>
        <p:grpSpPr>
          <a:xfrm rot="10800000">
            <a:off x="3771303" y="3979988"/>
            <a:ext cx="189160" cy="92999"/>
            <a:chOff x="7143760" y="5696926"/>
            <a:chExt cx="617484" cy="180209"/>
          </a:xfrm>
        </p:grpSpPr>
        <p:cxnSp>
          <p:nvCxnSpPr>
            <p:cNvPr id="72" name="Ευθεία γραμμή σύνδεσης 71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Ευθεία γραμμή σύνδεσης 72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Ευθεία γραμμή σύνδεσης 73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Ευθεία γραμμή σύνδεσης 74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Ευθεία γραμμή σύνδεσης 75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Ευθεία γραμμή σύνδεσης 93"/>
          <p:cNvCxnSpPr/>
          <p:nvPr/>
        </p:nvCxnSpPr>
        <p:spPr>
          <a:xfrm flipH="1" flipV="1">
            <a:off x="1187625" y="2247177"/>
            <a:ext cx="1008111" cy="274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Ευθεία γραμμή σύνδεσης 94"/>
          <p:cNvCxnSpPr/>
          <p:nvPr/>
        </p:nvCxnSpPr>
        <p:spPr>
          <a:xfrm flipV="1">
            <a:off x="1171378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Ευθεία γραμμή σύνδεσης 95"/>
          <p:cNvCxnSpPr/>
          <p:nvPr/>
        </p:nvCxnSpPr>
        <p:spPr>
          <a:xfrm flipV="1">
            <a:off x="1048707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Ευθεία γραμμή σύνδεσης 96"/>
          <p:cNvCxnSpPr/>
          <p:nvPr/>
        </p:nvCxnSpPr>
        <p:spPr>
          <a:xfrm flipH="1">
            <a:off x="1048707" y="2170625"/>
            <a:ext cx="138917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Ευθεία γραμμή σύνδεσης 97"/>
          <p:cNvCxnSpPr/>
          <p:nvPr/>
        </p:nvCxnSpPr>
        <p:spPr>
          <a:xfrm flipH="1">
            <a:off x="883254" y="2253959"/>
            <a:ext cx="162678" cy="10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Ευθεία γραμμή σύνδεσης 98"/>
          <p:cNvCxnSpPr/>
          <p:nvPr/>
        </p:nvCxnSpPr>
        <p:spPr>
          <a:xfrm flipV="1">
            <a:off x="905389" y="2152581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Ευθεία γραμμή σύνδεσης 99"/>
          <p:cNvCxnSpPr/>
          <p:nvPr/>
        </p:nvCxnSpPr>
        <p:spPr>
          <a:xfrm flipH="1" flipV="1">
            <a:off x="914657" y="2156405"/>
            <a:ext cx="131275" cy="7915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Ομάδα 100"/>
          <p:cNvGrpSpPr/>
          <p:nvPr/>
        </p:nvGrpSpPr>
        <p:grpSpPr>
          <a:xfrm>
            <a:off x="919420" y="1943189"/>
            <a:ext cx="131275" cy="155305"/>
            <a:chOff x="3597139" y="2949204"/>
            <a:chExt cx="144016" cy="196580"/>
          </a:xfrm>
        </p:grpSpPr>
        <p:sp>
          <p:nvSpPr>
            <p:cNvPr id="102" name="Βέλος προς τα κάτω 101"/>
            <p:cNvSpPr/>
            <p:nvPr/>
          </p:nvSpPr>
          <p:spPr>
            <a:xfrm>
              <a:off x="3628495" y="3023392"/>
              <a:ext cx="79511" cy="57434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prstClr val="white"/>
                </a:solidFill>
              </a:endParaRPr>
            </a:p>
          </p:txBody>
        </p:sp>
        <p:cxnSp>
          <p:nvCxnSpPr>
            <p:cNvPr id="103" name="Ευθεία γραμμή σύνδεσης 102"/>
            <p:cNvCxnSpPr/>
            <p:nvPr/>
          </p:nvCxnSpPr>
          <p:spPr>
            <a:xfrm flipV="1">
              <a:off x="3647737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Ευθεία γραμμή σύνδεσης 103"/>
            <p:cNvCxnSpPr/>
            <p:nvPr/>
          </p:nvCxnSpPr>
          <p:spPr>
            <a:xfrm flipV="1">
              <a:off x="3700800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Ευθεία γραμμή σύνδεσης 104"/>
            <p:cNvCxnSpPr/>
            <p:nvPr/>
          </p:nvCxnSpPr>
          <p:spPr>
            <a:xfrm flipH="1">
              <a:off x="3597139" y="2949204"/>
              <a:ext cx="14401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Ευθεία γραμμή σύνδεσης 108"/>
          <p:cNvCxnSpPr/>
          <p:nvPr/>
        </p:nvCxnSpPr>
        <p:spPr>
          <a:xfrm>
            <a:off x="1358778" y="2178071"/>
            <a:ext cx="0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Ευθεία γραμμή σύνδεσης 109"/>
          <p:cNvCxnSpPr/>
          <p:nvPr/>
        </p:nvCxnSpPr>
        <p:spPr>
          <a:xfrm flipH="1">
            <a:off x="2099570" y="2178071"/>
            <a:ext cx="168174" cy="21134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20680">
            <a:off x="7219321" y="5184691"/>
            <a:ext cx="932093" cy="7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867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539552" y="49590"/>
            <a:ext cx="806489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b="1" dirty="0">
                <a:solidFill>
                  <a:prstClr val="white"/>
                </a:solidFill>
              </a:rPr>
              <a:t>Αυτόματη αλλαγή φοράς περιστροφής ΑΤΚ βραχυκυκλωμένου δρομέα.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75" y="620688"/>
            <a:ext cx="8220450" cy="596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Ευθεία γραμμή σύνδεσης 16"/>
          <p:cNvCxnSpPr/>
          <p:nvPr/>
        </p:nvCxnSpPr>
        <p:spPr>
          <a:xfrm flipH="1">
            <a:off x="5496889" y="1661190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>
            <a:off x="5495313" y="17089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 flipV="1">
            <a:off x="5495313" y="1628801"/>
            <a:ext cx="0" cy="1327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V="1">
            <a:off x="5762259" y="1628802"/>
            <a:ext cx="0" cy="1496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 flipV="1">
            <a:off x="6048549" y="1628802"/>
            <a:ext cx="0" cy="13278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/>
          <p:cNvCxnSpPr/>
          <p:nvPr/>
        </p:nvCxnSpPr>
        <p:spPr>
          <a:xfrm flipH="1">
            <a:off x="5531428" y="3600847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 flipH="1">
            <a:off x="5535847" y="36404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 flipV="1">
            <a:off x="5495313" y="3500456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/>
          <p:cNvCxnSpPr/>
          <p:nvPr/>
        </p:nvCxnSpPr>
        <p:spPr>
          <a:xfrm flipV="1">
            <a:off x="5762259" y="3517285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εία γραμμή σύνδεσης 30"/>
          <p:cNvCxnSpPr/>
          <p:nvPr/>
        </p:nvCxnSpPr>
        <p:spPr>
          <a:xfrm flipV="1">
            <a:off x="6048549" y="3500455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Ευθεία γραμμή σύνδεσης 36"/>
          <p:cNvCxnSpPr/>
          <p:nvPr/>
        </p:nvCxnSpPr>
        <p:spPr>
          <a:xfrm flipH="1" flipV="1">
            <a:off x="1134016" y="4819248"/>
            <a:ext cx="233984" cy="23682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εία γραμμή σύνδεσης 39"/>
          <p:cNvCxnSpPr/>
          <p:nvPr/>
        </p:nvCxnSpPr>
        <p:spPr>
          <a:xfrm flipV="1">
            <a:off x="3690000" y="4819248"/>
            <a:ext cx="687" cy="2303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 flipV="1">
            <a:off x="2091730" y="3891425"/>
            <a:ext cx="176014" cy="22915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Ευθεία γραμμή σύνδεσης 47"/>
          <p:cNvCxnSpPr/>
          <p:nvPr/>
        </p:nvCxnSpPr>
        <p:spPr>
          <a:xfrm flipV="1">
            <a:off x="2970000" y="3891425"/>
            <a:ext cx="0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Ευθεία γραμμή σύνδεσης 48"/>
          <p:cNvCxnSpPr/>
          <p:nvPr/>
        </p:nvCxnSpPr>
        <p:spPr>
          <a:xfrm>
            <a:off x="1351370" y="2924944"/>
            <a:ext cx="0" cy="22300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Ομάδα 49"/>
          <p:cNvGrpSpPr/>
          <p:nvPr/>
        </p:nvGrpSpPr>
        <p:grpSpPr>
          <a:xfrm>
            <a:off x="1173415" y="2993437"/>
            <a:ext cx="171154" cy="92999"/>
            <a:chOff x="7143760" y="5696926"/>
            <a:chExt cx="617484" cy="180209"/>
          </a:xfrm>
        </p:grpSpPr>
        <p:cxnSp>
          <p:nvCxnSpPr>
            <p:cNvPr id="51" name="Ευθεία γραμμή σύνδεσης 50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Ευθεία γραμμή σύνδεσης 51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Ευθεία γραμμή σύνδεσης 52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Ευθεία γραμμή σύνδεσης 53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Ευθεία γραμμή σύνδεσης 54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Ευθεία γραμμή σύνδεσης 57"/>
          <p:cNvCxnSpPr/>
          <p:nvPr/>
        </p:nvCxnSpPr>
        <p:spPr>
          <a:xfrm>
            <a:off x="1187624" y="3904557"/>
            <a:ext cx="163746" cy="208499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Ομάδα 58"/>
          <p:cNvGrpSpPr/>
          <p:nvPr/>
        </p:nvGrpSpPr>
        <p:grpSpPr>
          <a:xfrm>
            <a:off x="1061645" y="3977722"/>
            <a:ext cx="221172" cy="92999"/>
            <a:chOff x="7143760" y="5696926"/>
            <a:chExt cx="721982" cy="180209"/>
          </a:xfrm>
        </p:grpSpPr>
        <p:cxnSp>
          <p:nvCxnSpPr>
            <p:cNvPr id="60" name="Ευθεία γραμμή σύνδεσης 59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Ευθεία γραμμή σύνδεσης 60"/>
            <p:cNvCxnSpPr/>
            <p:nvPr/>
          </p:nvCxnSpPr>
          <p:spPr>
            <a:xfrm>
              <a:off x="7151493" y="5814001"/>
              <a:ext cx="71424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Ευθεία γραμμή σύνδεσης 61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Ευθεία γραμμή σύνδεσης 62"/>
            <p:cNvCxnSpPr/>
            <p:nvPr/>
          </p:nvCxnSpPr>
          <p:spPr>
            <a:xfrm>
              <a:off x="7380004" y="5791357"/>
              <a:ext cx="243928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Ευθεία γραμμή σύνδεσης 63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Ευθεία γραμμή σύνδεσης 69"/>
          <p:cNvCxnSpPr/>
          <p:nvPr/>
        </p:nvCxnSpPr>
        <p:spPr>
          <a:xfrm flipV="1">
            <a:off x="3684987" y="3897990"/>
            <a:ext cx="0" cy="20289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Ομάδα 70"/>
          <p:cNvGrpSpPr/>
          <p:nvPr/>
        </p:nvGrpSpPr>
        <p:grpSpPr>
          <a:xfrm rot="10800000">
            <a:off x="3703459" y="3979988"/>
            <a:ext cx="189160" cy="92999"/>
            <a:chOff x="7143760" y="5696926"/>
            <a:chExt cx="617484" cy="180209"/>
          </a:xfrm>
        </p:grpSpPr>
        <p:cxnSp>
          <p:nvCxnSpPr>
            <p:cNvPr id="72" name="Ευθεία γραμμή σύνδεσης 71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Ευθεία γραμμή σύνδεσης 72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Ευθεία γραμμή σύνδεσης 73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Ευθεία γραμμή σύνδεσης 74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Ευθεία γραμμή σύνδεσης 75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Ευθεία γραμμή σύνδεσης 93"/>
          <p:cNvCxnSpPr/>
          <p:nvPr/>
        </p:nvCxnSpPr>
        <p:spPr>
          <a:xfrm flipH="1" flipV="1">
            <a:off x="1187625" y="2247177"/>
            <a:ext cx="1008111" cy="274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Ευθεία γραμμή σύνδεσης 94"/>
          <p:cNvCxnSpPr/>
          <p:nvPr/>
        </p:nvCxnSpPr>
        <p:spPr>
          <a:xfrm flipV="1">
            <a:off x="1171378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Ευθεία γραμμή σύνδεσης 95"/>
          <p:cNvCxnSpPr/>
          <p:nvPr/>
        </p:nvCxnSpPr>
        <p:spPr>
          <a:xfrm flipV="1">
            <a:off x="1048707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Ευθεία γραμμή σύνδεσης 96"/>
          <p:cNvCxnSpPr/>
          <p:nvPr/>
        </p:nvCxnSpPr>
        <p:spPr>
          <a:xfrm flipH="1">
            <a:off x="1048707" y="2170625"/>
            <a:ext cx="138917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Ευθεία γραμμή σύνδεσης 97"/>
          <p:cNvCxnSpPr/>
          <p:nvPr/>
        </p:nvCxnSpPr>
        <p:spPr>
          <a:xfrm flipH="1">
            <a:off x="883254" y="2253959"/>
            <a:ext cx="162678" cy="10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Ευθεία γραμμή σύνδεσης 98"/>
          <p:cNvCxnSpPr/>
          <p:nvPr/>
        </p:nvCxnSpPr>
        <p:spPr>
          <a:xfrm flipV="1">
            <a:off x="905389" y="2152581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Ευθεία γραμμή σύνδεσης 99"/>
          <p:cNvCxnSpPr/>
          <p:nvPr/>
        </p:nvCxnSpPr>
        <p:spPr>
          <a:xfrm flipH="1" flipV="1">
            <a:off x="914657" y="2156405"/>
            <a:ext cx="131275" cy="7915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Ομάδα 100"/>
          <p:cNvGrpSpPr/>
          <p:nvPr/>
        </p:nvGrpSpPr>
        <p:grpSpPr>
          <a:xfrm>
            <a:off x="919420" y="1943189"/>
            <a:ext cx="131275" cy="155305"/>
            <a:chOff x="3597139" y="2949204"/>
            <a:chExt cx="144016" cy="196580"/>
          </a:xfrm>
        </p:grpSpPr>
        <p:sp>
          <p:nvSpPr>
            <p:cNvPr id="102" name="Βέλος προς τα κάτω 101"/>
            <p:cNvSpPr/>
            <p:nvPr/>
          </p:nvSpPr>
          <p:spPr>
            <a:xfrm>
              <a:off x="3628495" y="3023392"/>
              <a:ext cx="79511" cy="57434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prstClr val="white"/>
                </a:solidFill>
              </a:endParaRPr>
            </a:p>
          </p:txBody>
        </p:sp>
        <p:cxnSp>
          <p:nvCxnSpPr>
            <p:cNvPr id="103" name="Ευθεία γραμμή σύνδεσης 102"/>
            <p:cNvCxnSpPr/>
            <p:nvPr/>
          </p:nvCxnSpPr>
          <p:spPr>
            <a:xfrm flipV="1">
              <a:off x="3647737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Ευθεία γραμμή σύνδεσης 103"/>
            <p:cNvCxnSpPr/>
            <p:nvPr/>
          </p:nvCxnSpPr>
          <p:spPr>
            <a:xfrm flipV="1">
              <a:off x="3700800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Ευθεία γραμμή σύνδεσης 104"/>
            <p:cNvCxnSpPr/>
            <p:nvPr/>
          </p:nvCxnSpPr>
          <p:spPr>
            <a:xfrm flipH="1">
              <a:off x="3597139" y="2949204"/>
              <a:ext cx="14401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Ευθεία γραμμή σύνδεσης 108"/>
          <p:cNvCxnSpPr/>
          <p:nvPr/>
        </p:nvCxnSpPr>
        <p:spPr>
          <a:xfrm>
            <a:off x="1358778" y="2178071"/>
            <a:ext cx="0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Ευθεία γραμμή σύνδεσης 109"/>
          <p:cNvCxnSpPr/>
          <p:nvPr/>
        </p:nvCxnSpPr>
        <p:spPr>
          <a:xfrm flipH="1">
            <a:off x="2099570" y="2178071"/>
            <a:ext cx="168174" cy="21134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14</a:t>
            </a:fld>
            <a:endParaRPr lang="el-GR"/>
          </a:p>
        </p:txBody>
      </p:sp>
      <p:cxnSp>
        <p:nvCxnSpPr>
          <p:cNvPr id="66" name="Ευθεία γραμμή σύνδεσης 65"/>
          <p:cNvCxnSpPr/>
          <p:nvPr/>
        </p:nvCxnSpPr>
        <p:spPr>
          <a:xfrm flipH="1">
            <a:off x="7219576" y="3588718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Ευθεία γραμμή σύνδεσης 66"/>
          <p:cNvCxnSpPr/>
          <p:nvPr/>
        </p:nvCxnSpPr>
        <p:spPr>
          <a:xfrm flipH="1">
            <a:off x="7219576" y="363739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Ευθεία γραμμή σύνδεσης 67"/>
          <p:cNvCxnSpPr/>
          <p:nvPr/>
        </p:nvCxnSpPr>
        <p:spPr>
          <a:xfrm flipV="1">
            <a:off x="7218000" y="3546000"/>
            <a:ext cx="1576" cy="15523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Ευθεία γραμμή σύνδεσης 68"/>
          <p:cNvCxnSpPr/>
          <p:nvPr/>
        </p:nvCxnSpPr>
        <p:spPr>
          <a:xfrm flipV="1">
            <a:off x="7776000" y="3546000"/>
            <a:ext cx="788" cy="14406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Ευθεία γραμμή σύνδεσης 76"/>
          <p:cNvCxnSpPr/>
          <p:nvPr/>
        </p:nvCxnSpPr>
        <p:spPr>
          <a:xfrm flipV="1">
            <a:off x="7488000" y="3546000"/>
            <a:ext cx="1576" cy="15523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Καμπύλο βέλος προς τα επάνω 7"/>
          <p:cNvSpPr/>
          <p:nvPr/>
        </p:nvSpPr>
        <p:spPr>
          <a:xfrm rot="10800000">
            <a:off x="7241239" y="4480700"/>
            <a:ext cx="888255" cy="42854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20680">
            <a:off x="7219321" y="5184691"/>
            <a:ext cx="932093" cy="7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323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539552" y="49590"/>
            <a:ext cx="806489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b="1" dirty="0">
                <a:solidFill>
                  <a:prstClr val="white"/>
                </a:solidFill>
              </a:rPr>
              <a:t>Αυτόματη αλλαγή φοράς περιστροφής ΑΤΚ βραχυκυκλωμένου δρομέα.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75" y="620688"/>
            <a:ext cx="8220450" cy="596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Ευθεία γραμμή σύνδεσης 16"/>
          <p:cNvCxnSpPr/>
          <p:nvPr/>
        </p:nvCxnSpPr>
        <p:spPr>
          <a:xfrm flipH="1">
            <a:off x="5496889" y="1661190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>
            <a:off x="5495313" y="17089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 flipV="1">
            <a:off x="5495313" y="1628801"/>
            <a:ext cx="0" cy="1327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V="1">
            <a:off x="5762259" y="1628802"/>
            <a:ext cx="0" cy="1496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 flipV="1">
            <a:off x="6048549" y="1628802"/>
            <a:ext cx="0" cy="13278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/>
          <p:cNvCxnSpPr/>
          <p:nvPr/>
        </p:nvCxnSpPr>
        <p:spPr>
          <a:xfrm flipH="1">
            <a:off x="5531428" y="3600847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 flipH="1">
            <a:off x="5535847" y="36404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 flipV="1">
            <a:off x="5495313" y="3500456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/>
          <p:cNvCxnSpPr/>
          <p:nvPr/>
        </p:nvCxnSpPr>
        <p:spPr>
          <a:xfrm flipV="1">
            <a:off x="5762259" y="3517285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εία γραμμή σύνδεσης 30"/>
          <p:cNvCxnSpPr/>
          <p:nvPr/>
        </p:nvCxnSpPr>
        <p:spPr>
          <a:xfrm flipV="1">
            <a:off x="6048549" y="3500455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Ευθεία γραμμή σύνδεσης 36"/>
          <p:cNvCxnSpPr/>
          <p:nvPr/>
        </p:nvCxnSpPr>
        <p:spPr>
          <a:xfrm flipH="1" flipV="1">
            <a:off x="1134016" y="4819248"/>
            <a:ext cx="233984" cy="23682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εία γραμμή σύνδεσης 39"/>
          <p:cNvCxnSpPr/>
          <p:nvPr/>
        </p:nvCxnSpPr>
        <p:spPr>
          <a:xfrm flipV="1">
            <a:off x="3690000" y="4819248"/>
            <a:ext cx="687" cy="2303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 flipV="1">
            <a:off x="2091730" y="3891425"/>
            <a:ext cx="176014" cy="22915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Ευθεία γραμμή σύνδεσης 47"/>
          <p:cNvCxnSpPr/>
          <p:nvPr/>
        </p:nvCxnSpPr>
        <p:spPr>
          <a:xfrm flipV="1">
            <a:off x="2970000" y="3891425"/>
            <a:ext cx="0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Ευθεία γραμμή σύνδεσης 48"/>
          <p:cNvCxnSpPr/>
          <p:nvPr/>
        </p:nvCxnSpPr>
        <p:spPr>
          <a:xfrm>
            <a:off x="1351370" y="2924944"/>
            <a:ext cx="0" cy="22300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Ομάδα 49"/>
          <p:cNvGrpSpPr/>
          <p:nvPr/>
        </p:nvGrpSpPr>
        <p:grpSpPr>
          <a:xfrm>
            <a:off x="1173415" y="2993437"/>
            <a:ext cx="171154" cy="92999"/>
            <a:chOff x="7143760" y="5696926"/>
            <a:chExt cx="617484" cy="180209"/>
          </a:xfrm>
        </p:grpSpPr>
        <p:cxnSp>
          <p:nvCxnSpPr>
            <p:cNvPr id="51" name="Ευθεία γραμμή σύνδεσης 50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Ευθεία γραμμή σύνδεσης 51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Ευθεία γραμμή σύνδεσης 52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Ευθεία γραμμή σύνδεσης 53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Ευθεία γραμμή σύνδεσης 54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Ευθεία γραμμή σύνδεσης 57"/>
          <p:cNvCxnSpPr/>
          <p:nvPr/>
        </p:nvCxnSpPr>
        <p:spPr>
          <a:xfrm>
            <a:off x="1187624" y="3904557"/>
            <a:ext cx="163746" cy="208499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Ομάδα 58"/>
          <p:cNvGrpSpPr/>
          <p:nvPr/>
        </p:nvGrpSpPr>
        <p:grpSpPr>
          <a:xfrm>
            <a:off x="1061645" y="3977722"/>
            <a:ext cx="221172" cy="92999"/>
            <a:chOff x="7143760" y="5696926"/>
            <a:chExt cx="721982" cy="180209"/>
          </a:xfrm>
        </p:grpSpPr>
        <p:cxnSp>
          <p:nvCxnSpPr>
            <p:cNvPr id="60" name="Ευθεία γραμμή σύνδεσης 59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Ευθεία γραμμή σύνδεσης 60"/>
            <p:cNvCxnSpPr/>
            <p:nvPr/>
          </p:nvCxnSpPr>
          <p:spPr>
            <a:xfrm>
              <a:off x="7151493" y="5814001"/>
              <a:ext cx="71424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Ευθεία γραμμή σύνδεσης 61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Ευθεία γραμμή σύνδεσης 62"/>
            <p:cNvCxnSpPr/>
            <p:nvPr/>
          </p:nvCxnSpPr>
          <p:spPr>
            <a:xfrm>
              <a:off x="7380004" y="5791357"/>
              <a:ext cx="243928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Ευθεία γραμμή σύνδεσης 63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Ευθεία γραμμή σύνδεσης 69"/>
          <p:cNvCxnSpPr/>
          <p:nvPr/>
        </p:nvCxnSpPr>
        <p:spPr>
          <a:xfrm flipV="1">
            <a:off x="3684987" y="3933056"/>
            <a:ext cx="122045" cy="16782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Ομάδα 70"/>
          <p:cNvGrpSpPr/>
          <p:nvPr/>
        </p:nvGrpSpPr>
        <p:grpSpPr>
          <a:xfrm rot="10800000">
            <a:off x="3749815" y="3996815"/>
            <a:ext cx="189160" cy="92999"/>
            <a:chOff x="7143760" y="5696926"/>
            <a:chExt cx="617484" cy="180209"/>
          </a:xfrm>
        </p:grpSpPr>
        <p:cxnSp>
          <p:nvCxnSpPr>
            <p:cNvPr id="72" name="Ευθεία γραμμή σύνδεσης 71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Ευθεία γραμμή σύνδεσης 72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Ευθεία γραμμή σύνδεσης 73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Ευθεία γραμμή σύνδεσης 74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Ευθεία γραμμή σύνδεσης 75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Ευθεία γραμμή σύνδεσης 93"/>
          <p:cNvCxnSpPr/>
          <p:nvPr/>
        </p:nvCxnSpPr>
        <p:spPr>
          <a:xfrm flipH="1" flipV="1">
            <a:off x="1187625" y="2247177"/>
            <a:ext cx="1008111" cy="274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Ευθεία γραμμή σύνδεσης 94"/>
          <p:cNvCxnSpPr/>
          <p:nvPr/>
        </p:nvCxnSpPr>
        <p:spPr>
          <a:xfrm flipV="1">
            <a:off x="1171378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Ευθεία γραμμή σύνδεσης 95"/>
          <p:cNvCxnSpPr/>
          <p:nvPr/>
        </p:nvCxnSpPr>
        <p:spPr>
          <a:xfrm flipV="1">
            <a:off x="1048707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Ευθεία γραμμή σύνδεσης 96"/>
          <p:cNvCxnSpPr/>
          <p:nvPr/>
        </p:nvCxnSpPr>
        <p:spPr>
          <a:xfrm flipH="1">
            <a:off x="1048707" y="2170625"/>
            <a:ext cx="138917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Ευθεία γραμμή σύνδεσης 97"/>
          <p:cNvCxnSpPr/>
          <p:nvPr/>
        </p:nvCxnSpPr>
        <p:spPr>
          <a:xfrm flipH="1">
            <a:off x="883254" y="2253959"/>
            <a:ext cx="162678" cy="10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Ευθεία γραμμή σύνδεσης 98"/>
          <p:cNvCxnSpPr/>
          <p:nvPr/>
        </p:nvCxnSpPr>
        <p:spPr>
          <a:xfrm flipV="1">
            <a:off x="905389" y="2152581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Ευθεία γραμμή σύνδεσης 99"/>
          <p:cNvCxnSpPr/>
          <p:nvPr/>
        </p:nvCxnSpPr>
        <p:spPr>
          <a:xfrm flipH="1" flipV="1">
            <a:off x="914657" y="2156405"/>
            <a:ext cx="131275" cy="7915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Ομάδα 100"/>
          <p:cNvGrpSpPr/>
          <p:nvPr/>
        </p:nvGrpSpPr>
        <p:grpSpPr>
          <a:xfrm>
            <a:off x="919420" y="1943189"/>
            <a:ext cx="131275" cy="155305"/>
            <a:chOff x="3597139" y="2949204"/>
            <a:chExt cx="144016" cy="196580"/>
          </a:xfrm>
        </p:grpSpPr>
        <p:sp>
          <p:nvSpPr>
            <p:cNvPr id="102" name="Βέλος προς τα κάτω 101"/>
            <p:cNvSpPr/>
            <p:nvPr/>
          </p:nvSpPr>
          <p:spPr>
            <a:xfrm>
              <a:off x="3628495" y="3023392"/>
              <a:ext cx="79511" cy="57434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prstClr val="white"/>
                </a:solidFill>
              </a:endParaRPr>
            </a:p>
          </p:txBody>
        </p:sp>
        <p:cxnSp>
          <p:nvCxnSpPr>
            <p:cNvPr id="103" name="Ευθεία γραμμή σύνδεσης 102"/>
            <p:cNvCxnSpPr/>
            <p:nvPr/>
          </p:nvCxnSpPr>
          <p:spPr>
            <a:xfrm flipV="1">
              <a:off x="3647737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Ευθεία γραμμή σύνδεσης 103"/>
            <p:cNvCxnSpPr/>
            <p:nvPr/>
          </p:nvCxnSpPr>
          <p:spPr>
            <a:xfrm flipV="1">
              <a:off x="3700800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Ευθεία γραμμή σύνδεσης 104"/>
            <p:cNvCxnSpPr/>
            <p:nvPr/>
          </p:nvCxnSpPr>
          <p:spPr>
            <a:xfrm flipH="1">
              <a:off x="3597139" y="2949204"/>
              <a:ext cx="14401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Ευθεία γραμμή σύνδεσης 108"/>
          <p:cNvCxnSpPr/>
          <p:nvPr/>
        </p:nvCxnSpPr>
        <p:spPr>
          <a:xfrm>
            <a:off x="1358778" y="2178071"/>
            <a:ext cx="0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Ευθεία γραμμή σύνδεσης 109"/>
          <p:cNvCxnSpPr/>
          <p:nvPr/>
        </p:nvCxnSpPr>
        <p:spPr>
          <a:xfrm flipH="1">
            <a:off x="2099570" y="2178071"/>
            <a:ext cx="168174" cy="21134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66" name="Ευθεία γραμμή σύνδεσης 65"/>
          <p:cNvCxnSpPr/>
          <p:nvPr/>
        </p:nvCxnSpPr>
        <p:spPr>
          <a:xfrm flipH="1">
            <a:off x="7200803" y="3594661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Ευθεία γραμμή σύνδεσης 66"/>
          <p:cNvCxnSpPr/>
          <p:nvPr/>
        </p:nvCxnSpPr>
        <p:spPr>
          <a:xfrm flipH="1">
            <a:off x="7200803" y="3626806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Ευθεία γραμμή σύνδεσης 67"/>
          <p:cNvCxnSpPr/>
          <p:nvPr/>
        </p:nvCxnSpPr>
        <p:spPr>
          <a:xfrm flipV="1">
            <a:off x="7218000" y="3539814"/>
            <a:ext cx="1576" cy="15523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Ευθεία γραμμή σύνδεσης 68"/>
          <p:cNvCxnSpPr/>
          <p:nvPr/>
        </p:nvCxnSpPr>
        <p:spPr>
          <a:xfrm flipV="1">
            <a:off x="7776000" y="3546001"/>
            <a:ext cx="1576" cy="15523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Ευθεία γραμμή σύνδεσης 76"/>
          <p:cNvCxnSpPr/>
          <p:nvPr/>
        </p:nvCxnSpPr>
        <p:spPr>
          <a:xfrm flipV="1">
            <a:off x="7488000" y="3548696"/>
            <a:ext cx="1576" cy="15523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Καμπύλο βέλος προς τα επάνω 77"/>
          <p:cNvSpPr/>
          <p:nvPr/>
        </p:nvSpPr>
        <p:spPr>
          <a:xfrm rot="10800000">
            <a:off x="7241239" y="4480700"/>
            <a:ext cx="888255" cy="42854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20680">
            <a:off x="7219321" y="5184691"/>
            <a:ext cx="932093" cy="7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656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539552" y="49590"/>
            <a:ext cx="806489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b="1" dirty="0">
                <a:solidFill>
                  <a:prstClr val="white"/>
                </a:solidFill>
              </a:rPr>
              <a:t>Αυτόματη αλλαγή φοράς περιστροφής ΑΤΚ βραχυκυκλωμένου δρομέα.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75" y="620688"/>
            <a:ext cx="8220450" cy="596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Ευθεία γραμμή σύνδεσης 16"/>
          <p:cNvCxnSpPr/>
          <p:nvPr/>
        </p:nvCxnSpPr>
        <p:spPr>
          <a:xfrm flipH="1">
            <a:off x="5496889" y="1661190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>
            <a:off x="5495313" y="17089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 flipV="1">
            <a:off x="5495313" y="1628801"/>
            <a:ext cx="0" cy="1327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V="1">
            <a:off x="5762259" y="1628802"/>
            <a:ext cx="0" cy="1496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 flipV="1">
            <a:off x="6048549" y="1628802"/>
            <a:ext cx="0" cy="13278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/>
          <p:cNvCxnSpPr/>
          <p:nvPr/>
        </p:nvCxnSpPr>
        <p:spPr>
          <a:xfrm flipH="1">
            <a:off x="5531428" y="3600847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 flipH="1">
            <a:off x="5535847" y="36404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 flipV="1">
            <a:off x="5495313" y="3500456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/>
          <p:cNvCxnSpPr/>
          <p:nvPr/>
        </p:nvCxnSpPr>
        <p:spPr>
          <a:xfrm flipV="1">
            <a:off x="5762259" y="3517285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εία γραμμή σύνδεσης 30"/>
          <p:cNvCxnSpPr/>
          <p:nvPr/>
        </p:nvCxnSpPr>
        <p:spPr>
          <a:xfrm flipV="1">
            <a:off x="6048549" y="3500455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Ευθεία γραμμή σύνδεσης 36"/>
          <p:cNvCxnSpPr/>
          <p:nvPr/>
        </p:nvCxnSpPr>
        <p:spPr>
          <a:xfrm flipV="1">
            <a:off x="1368000" y="4819248"/>
            <a:ext cx="0" cy="23682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εία γραμμή σύνδεσης 39"/>
          <p:cNvCxnSpPr/>
          <p:nvPr/>
        </p:nvCxnSpPr>
        <p:spPr>
          <a:xfrm flipV="1">
            <a:off x="3690000" y="4819248"/>
            <a:ext cx="687" cy="2303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 flipV="1">
            <a:off x="2091730" y="3891425"/>
            <a:ext cx="176014" cy="22915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Ευθεία γραμμή σύνδεσης 47"/>
          <p:cNvCxnSpPr/>
          <p:nvPr/>
        </p:nvCxnSpPr>
        <p:spPr>
          <a:xfrm flipH="1" flipV="1">
            <a:off x="2699792" y="3904557"/>
            <a:ext cx="270208" cy="20289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Ευθεία γραμμή σύνδεσης 48"/>
          <p:cNvCxnSpPr/>
          <p:nvPr/>
        </p:nvCxnSpPr>
        <p:spPr>
          <a:xfrm>
            <a:off x="1210610" y="2924944"/>
            <a:ext cx="140760" cy="22300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Ομάδα 49"/>
          <p:cNvGrpSpPr/>
          <p:nvPr/>
        </p:nvGrpSpPr>
        <p:grpSpPr>
          <a:xfrm>
            <a:off x="1126489" y="3036446"/>
            <a:ext cx="171154" cy="92999"/>
            <a:chOff x="7143760" y="5696926"/>
            <a:chExt cx="617484" cy="180209"/>
          </a:xfrm>
        </p:grpSpPr>
        <p:cxnSp>
          <p:nvCxnSpPr>
            <p:cNvPr id="51" name="Ευθεία γραμμή σύνδεσης 50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Ευθεία γραμμή σύνδεσης 51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Ευθεία γραμμή σύνδεσης 52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Ευθεία γραμμή σύνδεσης 53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Ευθεία γραμμή σύνδεσης 54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Ευθεία γραμμή σύνδεσης 57"/>
          <p:cNvCxnSpPr/>
          <p:nvPr/>
        </p:nvCxnSpPr>
        <p:spPr>
          <a:xfrm>
            <a:off x="1187624" y="3904557"/>
            <a:ext cx="163746" cy="208499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Ομάδα 58"/>
          <p:cNvGrpSpPr/>
          <p:nvPr/>
        </p:nvGrpSpPr>
        <p:grpSpPr>
          <a:xfrm>
            <a:off x="1061645" y="3977722"/>
            <a:ext cx="221172" cy="92999"/>
            <a:chOff x="7143760" y="5696926"/>
            <a:chExt cx="721982" cy="180209"/>
          </a:xfrm>
        </p:grpSpPr>
        <p:cxnSp>
          <p:nvCxnSpPr>
            <p:cNvPr id="60" name="Ευθεία γραμμή σύνδεσης 59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Ευθεία γραμμή σύνδεσης 60"/>
            <p:cNvCxnSpPr/>
            <p:nvPr/>
          </p:nvCxnSpPr>
          <p:spPr>
            <a:xfrm>
              <a:off x="7151493" y="5814001"/>
              <a:ext cx="71424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Ευθεία γραμμή σύνδεσης 61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Ευθεία γραμμή σύνδεσης 62"/>
            <p:cNvCxnSpPr/>
            <p:nvPr/>
          </p:nvCxnSpPr>
          <p:spPr>
            <a:xfrm>
              <a:off x="7380004" y="5791357"/>
              <a:ext cx="243928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Ευθεία γραμμή σύνδεσης 63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Ευθεία γραμμή σύνδεσης 69"/>
          <p:cNvCxnSpPr/>
          <p:nvPr/>
        </p:nvCxnSpPr>
        <p:spPr>
          <a:xfrm flipV="1">
            <a:off x="3684987" y="3933056"/>
            <a:ext cx="122045" cy="16782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Ομάδα 70"/>
          <p:cNvGrpSpPr/>
          <p:nvPr/>
        </p:nvGrpSpPr>
        <p:grpSpPr>
          <a:xfrm rot="10800000">
            <a:off x="3749815" y="3996815"/>
            <a:ext cx="189160" cy="92999"/>
            <a:chOff x="7143760" y="5696926"/>
            <a:chExt cx="617484" cy="180209"/>
          </a:xfrm>
        </p:grpSpPr>
        <p:cxnSp>
          <p:nvCxnSpPr>
            <p:cNvPr id="72" name="Ευθεία γραμμή σύνδεσης 71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Ευθεία γραμμή σύνδεσης 72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Ευθεία γραμμή σύνδεσης 73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Ευθεία γραμμή σύνδεσης 74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Ευθεία γραμμή σύνδεσης 75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Ευθεία γραμμή σύνδεσης 93"/>
          <p:cNvCxnSpPr/>
          <p:nvPr/>
        </p:nvCxnSpPr>
        <p:spPr>
          <a:xfrm flipH="1" flipV="1">
            <a:off x="1187625" y="2247177"/>
            <a:ext cx="1008111" cy="274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Ευθεία γραμμή σύνδεσης 94"/>
          <p:cNvCxnSpPr/>
          <p:nvPr/>
        </p:nvCxnSpPr>
        <p:spPr>
          <a:xfrm flipV="1">
            <a:off x="1171378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Ευθεία γραμμή σύνδεσης 95"/>
          <p:cNvCxnSpPr/>
          <p:nvPr/>
        </p:nvCxnSpPr>
        <p:spPr>
          <a:xfrm flipV="1">
            <a:off x="1048707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Ευθεία γραμμή σύνδεσης 96"/>
          <p:cNvCxnSpPr/>
          <p:nvPr/>
        </p:nvCxnSpPr>
        <p:spPr>
          <a:xfrm flipH="1">
            <a:off x="1048707" y="2170625"/>
            <a:ext cx="138917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Ευθεία γραμμή σύνδεσης 97"/>
          <p:cNvCxnSpPr/>
          <p:nvPr/>
        </p:nvCxnSpPr>
        <p:spPr>
          <a:xfrm flipH="1">
            <a:off x="883254" y="2253959"/>
            <a:ext cx="162678" cy="10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Ευθεία γραμμή σύνδεσης 98"/>
          <p:cNvCxnSpPr/>
          <p:nvPr/>
        </p:nvCxnSpPr>
        <p:spPr>
          <a:xfrm flipV="1">
            <a:off x="905389" y="2152581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Ευθεία γραμμή σύνδεσης 99"/>
          <p:cNvCxnSpPr/>
          <p:nvPr/>
        </p:nvCxnSpPr>
        <p:spPr>
          <a:xfrm flipH="1" flipV="1">
            <a:off x="914657" y="2156405"/>
            <a:ext cx="131275" cy="7915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Ομάδα 100"/>
          <p:cNvGrpSpPr/>
          <p:nvPr/>
        </p:nvGrpSpPr>
        <p:grpSpPr>
          <a:xfrm>
            <a:off x="919420" y="1943189"/>
            <a:ext cx="131275" cy="155305"/>
            <a:chOff x="3597139" y="2949204"/>
            <a:chExt cx="144016" cy="196580"/>
          </a:xfrm>
        </p:grpSpPr>
        <p:sp>
          <p:nvSpPr>
            <p:cNvPr id="102" name="Βέλος προς τα κάτω 101"/>
            <p:cNvSpPr/>
            <p:nvPr/>
          </p:nvSpPr>
          <p:spPr>
            <a:xfrm>
              <a:off x="3628495" y="3023392"/>
              <a:ext cx="79511" cy="57434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prstClr val="white"/>
                </a:solidFill>
              </a:endParaRPr>
            </a:p>
          </p:txBody>
        </p:sp>
        <p:cxnSp>
          <p:nvCxnSpPr>
            <p:cNvPr id="103" name="Ευθεία γραμμή σύνδεσης 102"/>
            <p:cNvCxnSpPr/>
            <p:nvPr/>
          </p:nvCxnSpPr>
          <p:spPr>
            <a:xfrm flipV="1">
              <a:off x="3647737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Ευθεία γραμμή σύνδεσης 103"/>
            <p:cNvCxnSpPr/>
            <p:nvPr/>
          </p:nvCxnSpPr>
          <p:spPr>
            <a:xfrm flipV="1">
              <a:off x="3700800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Ευθεία γραμμή σύνδεσης 104"/>
            <p:cNvCxnSpPr/>
            <p:nvPr/>
          </p:nvCxnSpPr>
          <p:spPr>
            <a:xfrm flipH="1">
              <a:off x="3597139" y="2949204"/>
              <a:ext cx="14401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Ευθεία γραμμή σύνδεσης 108"/>
          <p:cNvCxnSpPr/>
          <p:nvPr/>
        </p:nvCxnSpPr>
        <p:spPr>
          <a:xfrm>
            <a:off x="1358778" y="2178071"/>
            <a:ext cx="0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Ευθεία γραμμή σύνδεσης 109"/>
          <p:cNvCxnSpPr/>
          <p:nvPr/>
        </p:nvCxnSpPr>
        <p:spPr>
          <a:xfrm flipH="1">
            <a:off x="2099570" y="2178071"/>
            <a:ext cx="168174" cy="21134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20680">
            <a:off x="7219321" y="5184691"/>
            <a:ext cx="932093" cy="7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66" name="Ευθεία γραμμή σύνδεσης 65"/>
          <p:cNvCxnSpPr/>
          <p:nvPr/>
        </p:nvCxnSpPr>
        <p:spPr>
          <a:xfrm flipH="1">
            <a:off x="7263152" y="3602201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Ευθεία γραμμή σύνδεσης 66"/>
          <p:cNvCxnSpPr/>
          <p:nvPr/>
        </p:nvCxnSpPr>
        <p:spPr>
          <a:xfrm flipH="1">
            <a:off x="7241238" y="3629349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Ευθεία γραμμή σύνδεσης 67"/>
          <p:cNvCxnSpPr/>
          <p:nvPr/>
        </p:nvCxnSpPr>
        <p:spPr>
          <a:xfrm flipV="1">
            <a:off x="7231570" y="3544498"/>
            <a:ext cx="90304" cy="14635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Ευθεία γραμμή σύνδεσης 68"/>
          <p:cNvCxnSpPr/>
          <p:nvPr/>
        </p:nvCxnSpPr>
        <p:spPr>
          <a:xfrm flipV="1">
            <a:off x="7776000" y="3548696"/>
            <a:ext cx="108368" cy="15254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Ευθεία γραμμή σύνδεσης 76"/>
          <p:cNvCxnSpPr/>
          <p:nvPr/>
        </p:nvCxnSpPr>
        <p:spPr>
          <a:xfrm flipV="1">
            <a:off x="7501381" y="3544498"/>
            <a:ext cx="108336" cy="15523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95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539552" y="49590"/>
            <a:ext cx="806489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b="1" dirty="0">
                <a:solidFill>
                  <a:prstClr val="white"/>
                </a:solidFill>
              </a:rPr>
              <a:t>Αυτόματη αλλαγή φοράς περιστροφής ΑΤΚ βραχυκυκλωμένου δρομέα.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75" y="620688"/>
            <a:ext cx="8220450" cy="596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Ευθεία γραμμή σύνδεσης 16"/>
          <p:cNvCxnSpPr/>
          <p:nvPr/>
        </p:nvCxnSpPr>
        <p:spPr>
          <a:xfrm flipH="1">
            <a:off x="5496889" y="1661190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>
            <a:off x="5495313" y="17089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 flipV="1">
            <a:off x="5495313" y="1628801"/>
            <a:ext cx="0" cy="1327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V="1">
            <a:off x="5762259" y="1628802"/>
            <a:ext cx="0" cy="1496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 flipV="1">
            <a:off x="6048549" y="1628802"/>
            <a:ext cx="0" cy="13278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/>
          <p:cNvCxnSpPr/>
          <p:nvPr/>
        </p:nvCxnSpPr>
        <p:spPr>
          <a:xfrm flipH="1">
            <a:off x="5531428" y="3600847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 flipH="1">
            <a:off x="5535847" y="36404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 flipV="1">
            <a:off x="5495313" y="3500456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/>
          <p:cNvCxnSpPr/>
          <p:nvPr/>
        </p:nvCxnSpPr>
        <p:spPr>
          <a:xfrm flipV="1">
            <a:off x="5762259" y="3517285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εία γραμμή σύνδεσης 30"/>
          <p:cNvCxnSpPr/>
          <p:nvPr/>
        </p:nvCxnSpPr>
        <p:spPr>
          <a:xfrm flipV="1">
            <a:off x="6048549" y="3500455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Ευθεία γραμμή σύνδεσης 36"/>
          <p:cNvCxnSpPr/>
          <p:nvPr/>
        </p:nvCxnSpPr>
        <p:spPr>
          <a:xfrm flipV="1">
            <a:off x="1368000" y="4819248"/>
            <a:ext cx="0" cy="23682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εία γραμμή σύνδεσης 39"/>
          <p:cNvCxnSpPr/>
          <p:nvPr/>
        </p:nvCxnSpPr>
        <p:spPr>
          <a:xfrm flipV="1">
            <a:off x="3690000" y="4819248"/>
            <a:ext cx="687" cy="2303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 flipV="1">
            <a:off x="2091730" y="3891425"/>
            <a:ext cx="176014" cy="22915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Ευθεία γραμμή σύνδεσης 47"/>
          <p:cNvCxnSpPr/>
          <p:nvPr/>
        </p:nvCxnSpPr>
        <p:spPr>
          <a:xfrm flipH="1" flipV="1">
            <a:off x="2699792" y="3904557"/>
            <a:ext cx="270208" cy="20289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Ευθεία γραμμή σύνδεσης 48"/>
          <p:cNvCxnSpPr/>
          <p:nvPr/>
        </p:nvCxnSpPr>
        <p:spPr>
          <a:xfrm>
            <a:off x="1351370" y="2924944"/>
            <a:ext cx="0" cy="22300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Ομάδα 49"/>
          <p:cNvGrpSpPr/>
          <p:nvPr/>
        </p:nvGrpSpPr>
        <p:grpSpPr>
          <a:xfrm>
            <a:off x="1157409" y="3005103"/>
            <a:ext cx="171154" cy="92999"/>
            <a:chOff x="7143760" y="5696926"/>
            <a:chExt cx="617484" cy="180209"/>
          </a:xfrm>
        </p:grpSpPr>
        <p:cxnSp>
          <p:nvCxnSpPr>
            <p:cNvPr id="51" name="Ευθεία γραμμή σύνδεσης 50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Ευθεία γραμμή σύνδεσης 51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Ευθεία γραμμή σύνδεσης 52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Ευθεία γραμμή σύνδεσης 53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Ευθεία γραμμή σύνδεσης 54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Ευθεία γραμμή σύνδεσης 57"/>
          <p:cNvCxnSpPr/>
          <p:nvPr/>
        </p:nvCxnSpPr>
        <p:spPr>
          <a:xfrm>
            <a:off x="1187624" y="3904557"/>
            <a:ext cx="163746" cy="208499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Ομάδα 58"/>
          <p:cNvGrpSpPr/>
          <p:nvPr/>
        </p:nvGrpSpPr>
        <p:grpSpPr>
          <a:xfrm>
            <a:off x="1061645" y="3977722"/>
            <a:ext cx="221172" cy="92999"/>
            <a:chOff x="7143760" y="5696926"/>
            <a:chExt cx="721982" cy="180209"/>
          </a:xfrm>
        </p:grpSpPr>
        <p:cxnSp>
          <p:nvCxnSpPr>
            <p:cNvPr id="60" name="Ευθεία γραμμή σύνδεσης 59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Ευθεία γραμμή σύνδεσης 60"/>
            <p:cNvCxnSpPr/>
            <p:nvPr/>
          </p:nvCxnSpPr>
          <p:spPr>
            <a:xfrm>
              <a:off x="7151493" y="5814001"/>
              <a:ext cx="71424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Ευθεία γραμμή σύνδεσης 61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Ευθεία γραμμή σύνδεσης 62"/>
            <p:cNvCxnSpPr/>
            <p:nvPr/>
          </p:nvCxnSpPr>
          <p:spPr>
            <a:xfrm>
              <a:off x="7380004" y="5791357"/>
              <a:ext cx="243928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Ευθεία γραμμή σύνδεσης 63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Ευθεία γραμμή σύνδεσης 69"/>
          <p:cNvCxnSpPr/>
          <p:nvPr/>
        </p:nvCxnSpPr>
        <p:spPr>
          <a:xfrm flipV="1">
            <a:off x="3684987" y="3933056"/>
            <a:ext cx="122045" cy="16782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Ομάδα 70"/>
          <p:cNvGrpSpPr/>
          <p:nvPr/>
        </p:nvGrpSpPr>
        <p:grpSpPr>
          <a:xfrm rot="10800000">
            <a:off x="3749815" y="3996815"/>
            <a:ext cx="189160" cy="92999"/>
            <a:chOff x="7143760" y="5696926"/>
            <a:chExt cx="617484" cy="180209"/>
          </a:xfrm>
        </p:grpSpPr>
        <p:cxnSp>
          <p:nvCxnSpPr>
            <p:cNvPr id="72" name="Ευθεία γραμμή σύνδεσης 71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Ευθεία γραμμή σύνδεσης 72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Ευθεία γραμμή σύνδεσης 73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Ευθεία γραμμή σύνδεσης 74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Ευθεία γραμμή σύνδεσης 75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Ευθεία γραμμή σύνδεσης 93"/>
          <p:cNvCxnSpPr/>
          <p:nvPr/>
        </p:nvCxnSpPr>
        <p:spPr>
          <a:xfrm flipH="1" flipV="1">
            <a:off x="1187625" y="2247177"/>
            <a:ext cx="1008111" cy="274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Ευθεία γραμμή σύνδεσης 94"/>
          <p:cNvCxnSpPr/>
          <p:nvPr/>
        </p:nvCxnSpPr>
        <p:spPr>
          <a:xfrm flipV="1">
            <a:off x="1171378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Ευθεία γραμμή σύνδεσης 95"/>
          <p:cNvCxnSpPr/>
          <p:nvPr/>
        </p:nvCxnSpPr>
        <p:spPr>
          <a:xfrm flipV="1">
            <a:off x="1048707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Ευθεία γραμμή σύνδεσης 96"/>
          <p:cNvCxnSpPr/>
          <p:nvPr/>
        </p:nvCxnSpPr>
        <p:spPr>
          <a:xfrm flipH="1">
            <a:off x="1048707" y="2170625"/>
            <a:ext cx="138917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Ευθεία γραμμή σύνδεσης 97"/>
          <p:cNvCxnSpPr/>
          <p:nvPr/>
        </p:nvCxnSpPr>
        <p:spPr>
          <a:xfrm flipH="1">
            <a:off x="883254" y="2253959"/>
            <a:ext cx="162678" cy="10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Ευθεία γραμμή σύνδεσης 98"/>
          <p:cNvCxnSpPr/>
          <p:nvPr/>
        </p:nvCxnSpPr>
        <p:spPr>
          <a:xfrm flipV="1">
            <a:off x="905389" y="2152581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Ευθεία γραμμή σύνδεσης 99"/>
          <p:cNvCxnSpPr/>
          <p:nvPr/>
        </p:nvCxnSpPr>
        <p:spPr>
          <a:xfrm flipH="1" flipV="1">
            <a:off x="914657" y="2156405"/>
            <a:ext cx="131275" cy="7915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Ομάδα 100"/>
          <p:cNvGrpSpPr/>
          <p:nvPr/>
        </p:nvGrpSpPr>
        <p:grpSpPr>
          <a:xfrm>
            <a:off x="919420" y="1943189"/>
            <a:ext cx="131275" cy="155305"/>
            <a:chOff x="3597139" y="2949204"/>
            <a:chExt cx="144016" cy="196580"/>
          </a:xfrm>
        </p:grpSpPr>
        <p:sp>
          <p:nvSpPr>
            <p:cNvPr id="102" name="Βέλος προς τα κάτω 101"/>
            <p:cNvSpPr/>
            <p:nvPr/>
          </p:nvSpPr>
          <p:spPr>
            <a:xfrm>
              <a:off x="3628495" y="3023392"/>
              <a:ext cx="79511" cy="57434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prstClr val="white"/>
                </a:solidFill>
              </a:endParaRPr>
            </a:p>
          </p:txBody>
        </p:sp>
        <p:cxnSp>
          <p:nvCxnSpPr>
            <p:cNvPr id="103" name="Ευθεία γραμμή σύνδεσης 102"/>
            <p:cNvCxnSpPr/>
            <p:nvPr/>
          </p:nvCxnSpPr>
          <p:spPr>
            <a:xfrm flipV="1">
              <a:off x="3647737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Ευθεία γραμμή σύνδεσης 103"/>
            <p:cNvCxnSpPr/>
            <p:nvPr/>
          </p:nvCxnSpPr>
          <p:spPr>
            <a:xfrm flipV="1">
              <a:off x="3700800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Ευθεία γραμμή σύνδεσης 104"/>
            <p:cNvCxnSpPr/>
            <p:nvPr/>
          </p:nvCxnSpPr>
          <p:spPr>
            <a:xfrm flipH="1">
              <a:off x="3597139" y="2949204"/>
              <a:ext cx="14401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Ευθεία γραμμή σύνδεσης 108"/>
          <p:cNvCxnSpPr/>
          <p:nvPr/>
        </p:nvCxnSpPr>
        <p:spPr>
          <a:xfrm>
            <a:off x="1358778" y="2178071"/>
            <a:ext cx="0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Ευθεία γραμμή σύνδεσης 109"/>
          <p:cNvCxnSpPr/>
          <p:nvPr/>
        </p:nvCxnSpPr>
        <p:spPr>
          <a:xfrm flipH="1">
            <a:off x="2099570" y="2178071"/>
            <a:ext cx="168174" cy="21134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20680">
            <a:off x="7219321" y="5184691"/>
            <a:ext cx="932093" cy="7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66" name="Ευθεία γραμμή σύνδεσης 65"/>
          <p:cNvCxnSpPr/>
          <p:nvPr/>
        </p:nvCxnSpPr>
        <p:spPr>
          <a:xfrm flipH="1">
            <a:off x="7263152" y="3602201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Ευθεία γραμμή σύνδεσης 66"/>
          <p:cNvCxnSpPr/>
          <p:nvPr/>
        </p:nvCxnSpPr>
        <p:spPr>
          <a:xfrm flipH="1">
            <a:off x="7241238" y="3629349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Ευθεία γραμμή σύνδεσης 67"/>
          <p:cNvCxnSpPr/>
          <p:nvPr/>
        </p:nvCxnSpPr>
        <p:spPr>
          <a:xfrm flipV="1">
            <a:off x="7231570" y="3544498"/>
            <a:ext cx="90304" cy="14635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Ευθεία γραμμή σύνδεσης 68"/>
          <p:cNvCxnSpPr/>
          <p:nvPr/>
        </p:nvCxnSpPr>
        <p:spPr>
          <a:xfrm flipV="1">
            <a:off x="7776000" y="3548696"/>
            <a:ext cx="108368" cy="15254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Ευθεία γραμμή σύνδεσης 76"/>
          <p:cNvCxnSpPr/>
          <p:nvPr/>
        </p:nvCxnSpPr>
        <p:spPr>
          <a:xfrm flipV="1">
            <a:off x="7501381" y="3544498"/>
            <a:ext cx="108336" cy="15523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823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539552" y="49590"/>
            <a:ext cx="806489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b="1" dirty="0">
                <a:solidFill>
                  <a:prstClr val="white"/>
                </a:solidFill>
              </a:rPr>
              <a:t>Αυτόματη αλλαγή φοράς περιστροφής ΑΤΚ βραχυκυκλωμένου δρομέα.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75" y="620688"/>
            <a:ext cx="8220450" cy="596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Ευθεία γραμμή σύνδεσης 16"/>
          <p:cNvCxnSpPr/>
          <p:nvPr/>
        </p:nvCxnSpPr>
        <p:spPr>
          <a:xfrm flipH="1">
            <a:off x="5496889" y="1661190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>
            <a:off x="5495313" y="17089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 flipV="1">
            <a:off x="5495313" y="1628801"/>
            <a:ext cx="0" cy="1327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V="1">
            <a:off x="5762259" y="1628802"/>
            <a:ext cx="0" cy="1496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 flipV="1">
            <a:off x="6048549" y="1628802"/>
            <a:ext cx="0" cy="13278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/>
          <p:cNvCxnSpPr/>
          <p:nvPr/>
        </p:nvCxnSpPr>
        <p:spPr>
          <a:xfrm flipH="1">
            <a:off x="5531428" y="3600847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 flipH="1">
            <a:off x="5535847" y="36404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 flipV="1">
            <a:off x="5495313" y="3500456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/>
          <p:cNvCxnSpPr/>
          <p:nvPr/>
        </p:nvCxnSpPr>
        <p:spPr>
          <a:xfrm flipV="1">
            <a:off x="5762259" y="3517285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εία γραμμή σύνδεσης 30"/>
          <p:cNvCxnSpPr/>
          <p:nvPr/>
        </p:nvCxnSpPr>
        <p:spPr>
          <a:xfrm flipV="1">
            <a:off x="6048549" y="3500455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Ευθεία γραμμή σύνδεσης 36"/>
          <p:cNvCxnSpPr/>
          <p:nvPr/>
        </p:nvCxnSpPr>
        <p:spPr>
          <a:xfrm flipV="1">
            <a:off x="1368000" y="4819248"/>
            <a:ext cx="0" cy="23682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εία γραμμή σύνδεσης 39"/>
          <p:cNvCxnSpPr/>
          <p:nvPr/>
        </p:nvCxnSpPr>
        <p:spPr>
          <a:xfrm flipV="1">
            <a:off x="3690000" y="4819248"/>
            <a:ext cx="687" cy="2303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 flipV="1">
            <a:off x="2091730" y="3891425"/>
            <a:ext cx="176014" cy="22915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Ευθεία γραμμή σύνδεσης 47"/>
          <p:cNvCxnSpPr/>
          <p:nvPr/>
        </p:nvCxnSpPr>
        <p:spPr>
          <a:xfrm flipH="1" flipV="1">
            <a:off x="2699792" y="3904557"/>
            <a:ext cx="270208" cy="20289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Ευθεία γραμμή σύνδεσης 48"/>
          <p:cNvCxnSpPr/>
          <p:nvPr/>
        </p:nvCxnSpPr>
        <p:spPr>
          <a:xfrm>
            <a:off x="1351370" y="2924944"/>
            <a:ext cx="0" cy="22300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Ομάδα 49"/>
          <p:cNvGrpSpPr/>
          <p:nvPr/>
        </p:nvGrpSpPr>
        <p:grpSpPr>
          <a:xfrm>
            <a:off x="1157409" y="3005103"/>
            <a:ext cx="171154" cy="92999"/>
            <a:chOff x="7143760" y="5696926"/>
            <a:chExt cx="617484" cy="180209"/>
          </a:xfrm>
        </p:grpSpPr>
        <p:cxnSp>
          <p:nvCxnSpPr>
            <p:cNvPr id="51" name="Ευθεία γραμμή σύνδεσης 50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Ευθεία γραμμή σύνδεσης 51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Ευθεία γραμμή σύνδεσης 52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Ευθεία γραμμή σύνδεσης 53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Ευθεία γραμμή σύνδεσης 54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Ευθεία γραμμή σύνδεσης 57"/>
          <p:cNvCxnSpPr/>
          <p:nvPr/>
        </p:nvCxnSpPr>
        <p:spPr>
          <a:xfrm>
            <a:off x="1187624" y="3904557"/>
            <a:ext cx="163746" cy="208499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Ομάδα 58"/>
          <p:cNvGrpSpPr/>
          <p:nvPr/>
        </p:nvGrpSpPr>
        <p:grpSpPr>
          <a:xfrm>
            <a:off x="1061645" y="3977722"/>
            <a:ext cx="221172" cy="92999"/>
            <a:chOff x="7143760" y="5696926"/>
            <a:chExt cx="721982" cy="180209"/>
          </a:xfrm>
        </p:grpSpPr>
        <p:cxnSp>
          <p:nvCxnSpPr>
            <p:cNvPr id="60" name="Ευθεία γραμμή σύνδεσης 59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Ευθεία γραμμή σύνδεσης 60"/>
            <p:cNvCxnSpPr/>
            <p:nvPr/>
          </p:nvCxnSpPr>
          <p:spPr>
            <a:xfrm>
              <a:off x="7151493" y="5814001"/>
              <a:ext cx="71424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Ευθεία γραμμή σύνδεσης 61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Ευθεία γραμμή σύνδεσης 62"/>
            <p:cNvCxnSpPr/>
            <p:nvPr/>
          </p:nvCxnSpPr>
          <p:spPr>
            <a:xfrm>
              <a:off x="7380004" y="5791357"/>
              <a:ext cx="243928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Ευθεία γραμμή σύνδεσης 63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Ευθεία γραμμή σύνδεσης 69"/>
          <p:cNvCxnSpPr/>
          <p:nvPr/>
        </p:nvCxnSpPr>
        <p:spPr>
          <a:xfrm flipV="1">
            <a:off x="3684987" y="3933056"/>
            <a:ext cx="122045" cy="16782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Ομάδα 70"/>
          <p:cNvGrpSpPr/>
          <p:nvPr/>
        </p:nvGrpSpPr>
        <p:grpSpPr>
          <a:xfrm rot="10800000">
            <a:off x="3749815" y="3996815"/>
            <a:ext cx="189160" cy="92999"/>
            <a:chOff x="7143760" y="5696926"/>
            <a:chExt cx="617484" cy="180209"/>
          </a:xfrm>
        </p:grpSpPr>
        <p:cxnSp>
          <p:nvCxnSpPr>
            <p:cNvPr id="72" name="Ευθεία γραμμή σύνδεσης 71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Ευθεία γραμμή σύνδεσης 72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Ευθεία γραμμή σύνδεσης 73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Ευθεία γραμμή σύνδεσης 74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Ευθεία γραμμή σύνδεσης 75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Ευθεία γραμμή σύνδεσης 93"/>
          <p:cNvCxnSpPr/>
          <p:nvPr/>
        </p:nvCxnSpPr>
        <p:spPr>
          <a:xfrm flipH="1" flipV="1">
            <a:off x="1187625" y="2247177"/>
            <a:ext cx="1008111" cy="274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Ευθεία γραμμή σύνδεσης 94"/>
          <p:cNvCxnSpPr/>
          <p:nvPr/>
        </p:nvCxnSpPr>
        <p:spPr>
          <a:xfrm flipV="1">
            <a:off x="1171378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Ευθεία γραμμή σύνδεσης 95"/>
          <p:cNvCxnSpPr/>
          <p:nvPr/>
        </p:nvCxnSpPr>
        <p:spPr>
          <a:xfrm flipV="1">
            <a:off x="1048707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Ευθεία γραμμή σύνδεσης 96"/>
          <p:cNvCxnSpPr/>
          <p:nvPr/>
        </p:nvCxnSpPr>
        <p:spPr>
          <a:xfrm flipH="1">
            <a:off x="1048707" y="2170625"/>
            <a:ext cx="138917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Ευθεία γραμμή σύνδεσης 97"/>
          <p:cNvCxnSpPr/>
          <p:nvPr/>
        </p:nvCxnSpPr>
        <p:spPr>
          <a:xfrm flipH="1">
            <a:off x="883254" y="2253959"/>
            <a:ext cx="162678" cy="10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Ευθεία γραμμή σύνδεσης 98"/>
          <p:cNvCxnSpPr/>
          <p:nvPr/>
        </p:nvCxnSpPr>
        <p:spPr>
          <a:xfrm flipV="1">
            <a:off x="905389" y="2152581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Ευθεία γραμμή σύνδεσης 99"/>
          <p:cNvCxnSpPr/>
          <p:nvPr/>
        </p:nvCxnSpPr>
        <p:spPr>
          <a:xfrm flipH="1" flipV="1">
            <a:off x="914657" y="2156405"/>
            <a:ext cx="131275" cy="7915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Ομάδα 100"/>
          <p:cNvGrpSpPr/>
          <p:nvPr/>
        </p:nvGrpSpPr>
        <p:grpSpPr>
          <a:xfrm>
            <a:off x="919420" y="1943189"/>
            <a:ext cx="131275" cy="155305"/>
            <a:chOff x="3597139" y="2949204"/>
            <a:chExt cx="144016" cy="196580"/>
          </a:xfrm>
        </p:grpSpPr>
        <p:sp>
          <p:nvSpPr>
            <p:cNvPr id="102" name="Βέλος προς τα κάτω 101"/>
            <p:cNvSpPr/>
            <p:nvPr/>
          </p:nvSpPr>
          <p:spPr>
            <a:xfrm>
              <a:off x="3628495" y="3023392"/>
              <a:ext cx="79511" cy="57434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prstClr val="white"/>
                </a:solidFill>
              </a:endParaRPr>
            </a:p>
          </p:txBody>
        </p:sp>
        <p:cxnSp>
          <p:nvCxnSpPr>
            <p:cNvPr id="103" name="Ευθεία γραμμή σύνδεσης 102"/>
            <p:cNvCxnSpPr/>
            <p:nvPr/>
          </p:nvCxnSpPr>
          <p:spPr>
            <a:xfrm flipV="1">
              <a:off x="3647737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Ευθεία γραμμή σύνδεσης 103"/>
            <p:cNvCxnSpPr/>
            <p:nvPr/>
          </p:nvCxnSpPr>
          <p:spPr>
            <a:xfrm flipV="1">
              <a:off x="3700800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Ευθεία γραμμή σύνδεσης 104"/>
            <p:cNvCxnSpPr/>
            <p:nvPr/>
          </p:nvCxnSpPr>
          <p:spPr>
            <a:xfrm flipH="1">
              <a:off x="3597139" y="2949204"/>
              <a:ext cx="14401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Ευθεία γραμμή σύνδεσης 108"/>
          <p:cNvCxnSpPr/>
          <p:nvPr/>
        </p:nvCxnSpPr>
        <p:spPr>
          <a:xfrm>
            <a:off x="1358778" y="2178071"/>
            <a:ext cx="0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Ευθεία γραμμή σύνδεσης 109"/>
          <p:cNvCxnSpPr/>
          <p:nvPr/>
        </p:nvCxnSpPr>
        <p:spPr>
          <a:xfrm flipH="1">
            <a:off x="2099570" y="2178071"/>
            <a:ext cx="168174" cy="21134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20680">
            <a:off x="7219321" y="5184691"/>
            <a:ext cx="932093" cy="7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66" name="Ευθεία γραμμή σύνδεσης 65"/>
          <p:cNvCxnSpPr/>
          <p:nvPr/>
        </p:nvCxnSpPr>
        <p:spPr>
          <a:xfrm flipH="1">
            <a:off x="7263152" y="3602201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Ευθεία γραμμή σύνδεσης 66"/>
          <p:cNvCxnSpPr/>
          <p:nvPr/>
        </p:nvCxnSpPr>
        <p:spPr>
          <a:xfrm flipH="1">
            <a:off x="7241238" y="3629349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Ευθεία γραμμή σύνδεσης 67"/>
          <p:cNvCxnSpPr/>
          <p:nvPr/>
        </p:nvCxnSpPr>
        <p:spPr>
          <a:xfrm flipV="1">
            <a:off x="7231570" y="3544498"/>
            <a:ext cx="90304" cy="14635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Ευθεία γραμμή σύνδεσης 68"/>
          <p:cNvCxnSpPr/>
          <p:nvPr/>
        </p:nvCxnSpPr>
        <p:spPr>
          <a:xfrm flipV="1">
            <a:off x="7776000" y="3548696"/>
            <a:ext cx="108368" cy="15254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Ευθεία γραμμή σύνδεσης 76"/>
          <p:cNvCxnSpPr/>
          <p:nvPr/>
        </p:nvCxnSpPr>
        <p:spPr>
          <a:xfrm flipV="1">
            <a:off x="7501381" y="3544498"/>
            <a:ext cx="108336" cy="15523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Ευθεία γραμμή σύνδεσης 2"/>
          <p:cNvCxnSpPr/>
          <p:nvPr/>
        </p:nvCxnSpPr>
        <p:spPr>
          <a:xfrm flipH="1">
            <a:off x="5495313" y="764704"/>
            <a:ext cx="1576" cy="446449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Ευθεία γραμμή σύνδεσης 77"/>
          <p:cNvCxnSpPr/>
          <p:nvPr/>
        </p:nvCxnSpPr>
        <p:spPr>
          <a:xfrm flipH="1">
            <a:off x="5762259" y="1016455"/>
            <a:ext cx="18041" cy="421274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Ευθεία γραμμή σύνδεσης 78"/>
          <p:cNvCxnSpPr/>
          <p:nvPr/>
        </p:nvCxnSpPr>
        <p:spPr>
          <a:xfrm flipH="1">
            <a:off x="6048549" y="1268207"/>
            <a:ext cx="16739" cy="396099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79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348879"/>
            <a:ext cx="2424836" cy="565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5" name="Ομάδα 44"/>
          <p:cNvGrpSpPr/>
          <p:nvPr/>
        </p:nvGrpSpPr>
        <p:grpSpPr>
          <a:xfrm>
            <a:off x="6729487" y="3099189"/>
            <a:ext cx="1658937" cy="353338"/>
            <a:chOff x="6729487" y="3099189"/>
            <a:chExt cx="1658937" cy="353338"/>
          </a:xfrm>
        </p:grpSpPr>
        <p:cxnSp>
          <p:nvCxnSpPr>
            <p:cNvPr id="6" name="Ευθεία γραμμή σύνδεσης 5"/>
            <p:cNvCxnSpPr/>
            <p:nvPr/>
          </p:nvCxnSpPr>
          <p:spPr>
            <a:xfrm flipH="1">
              <a:off x="7092280" y="3425527"/>
              <a:ext cx="1296144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Ευθεία γραμμή σύνδεσης 6"/>
            <p:cNvCxnSpPr/>
            <p:nvPr/>
          </p:nvCxnSpPr>
          <p:spPr>
            <a:xfrm flipV="1">
              <a:off x="7092280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Ευθεία γραμμή σύνδεσης 13"/>
            <p:cNvCxnSpPr/>
            <p:nvPr/>
          </p:nvCxnSpPr>
          <p:spPr>
            <a:xfrm flipV="1">
              <a:off x="6948264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Ευθεία γραμμή σύνδεσης 14"/>
            <p:cNvCxnSpPr/>
            <p:nvPr/>
          </p:nvCxnSpPr>
          <p:spPr>
            <a:xfrm flipH="1">
              <a:off x="6948264" y="3326527"/>
              <a:ext cx="152400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Ευθεία γραμμή σύνδεσης 17"/>
            <p:cNvCxnSpPr/>
            <p:nvPr/>
          </p:nvCxnSpPr>
          <p:spPr>
            <a:xfrm flipH="1">
              <a:off x="6729487" y="3425527"/>
              <a:ext cx="216024" cy="1369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Ευθεία γραμμή σύνδεσης 20"/>
            <p:cNvCxnSpPr/>
            <p:nvPr/>
          </p:nvCxnSpPr>
          <p:spPr>
            <a:xfrm flipV="1">
              <a:off x="6732344" y="33085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Ευθεία γραμμή σύνδεσης 21"/>
            <p:cNvCxnSpPr/>
            <p:nvPr/>
          </p:nvCxnSpPr>
          <p:spPr>
            <a:xfrm flipH="1" flipV="1">
              <a:off x="6732344" y="3323231"/>
              <a:ext cx="144016" cy="10019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Ομάδα 34"/>
            <p:cNvGrpSpPr/>
            <p:nvPr/>
          </p:nvGrpSpPr>
          <p:grpSpPr>
            <a:xfrm>
              <a:off x="6732342" y="3099189"/>
              <a:ext cx="144016" cy="196580"/>
              <a:chOff x="3597139" y="2949204"/>
              <a:chExt cx="144016" cy="196580"/>
            </a:xfrm>
          </p:grpSpPr>
          <p:sp>
            <p:nvSpPr>
              <p:cNvPr id="25" name="Βέλος προς τα κάτω 24"/>
              <p:cNvSpPr/>
              <p:nvPr/>
            </p:nvSpPr>
            <p:spPr>
              <a:xfrm>
                <a:off x="3628495" y="3023392"/>
                <a:ext cx="79511" cy="57434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27" name="Ευθεία γραμμή σύνδεσης 26"/>
              <p:cNvCxnSpPr/>
              <p:nvPr/>
            </p:nvCxnSpPr>
            <p:spPr>
              <a:xfrm flipV="1">
                <a:off x="3647737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Ευθεία γραμμή σύνδεσης 29"/>
              <p:cNvCxnSpPr/>
              <p:nvPr/>
            </p:nvCxnSpPr>
            <p:spPr>
              <a:xfrm flipV="1">
                <a:off x="3700800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Ευθεία γραμμή σύνδεσης 30"/>
              <p:cNvCxnSpPr/>
              <p:nvPr/>
            </p:nvCxnSpPr>
            <p:spPr>
              <a:xfrm flipH="1">
                <a:off x="3597139" y="2949204"/>
                <a:ext cx="144016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92696"/>
            <a:ext cx="99060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3" name="Ομάδα 42"/>
          <p:cNvGrpSpPr/>
          <p:nvPr/>
        </p:nvGrpSpPr>
        <p:grpSpPr>
          <a:xfrm>
            <a:off x="2412000" y="1608066"/>
            <a:ext cx="719840" cy="360040"/>
            <a:chOff x="2412000" y="1608066"/>
            <a:chExt cx="719840" cy="360040"/>
          </a:xfrm>
        </p:grpSpPr>
        <p:cxnSp>
          <p:nvCxnSpPr>
            <p:cNvPr id="37" name="Ευθεία γραμμή σύνδεσης 36"/>
            <p:cNvCxnSpPr/>
            <p:nvPr/>
          </p:nvCxnSpPr>
          <p:spPr>
            <a:xfrm flipV="1">
              <a:off x="2423220" y="1608066"/>
              <a:ext cx="0" cy="36004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Ευθεία γραμμή σύνδεσης 38"/>
            <p:cNvCxnSpPr/>
            <p:nvPr/>
          </p:nvCxnSpPr>
          <p:spPr>
            <a:xfrm flipV="1">
              <a:off x="2763044" y="1608066"/>
              <a:ext cx="0" cy="36004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Ευθεία γραμμή σύνδεσης 39"/>
            <p:cNvCxnSpPr/>
            <p:nvPr/>
          </p:nvCxnSpPr>
          <p:spPr>
            <a:xfrm flipV="1">
              <a:off x="3131840" y="1608066"/>
              <a:ext cx="0" cy="36004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Ευθεία γραμμή σύνδεσης 40"/>
            <p:cNvCxnSpPr/>
            <p:nvPr/>
          </p:nvCxnSpPr>
          <p:spPr>
            <a:xfrm flipH="1">
              <a:off x="2439008" y="1781662"/>
              <a:ext cx="6928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Ευθεία γραμμή σύνδεσης 43"/>
            <p:cNvCxnSpPr/>
            <p:nvPr/>
          </p:nvCxnSpPr>
          <p:spPr>
            <a:xfrm flipH="1">
              <a:off x="2412000" y="1836000"/>
              <a:ext cx="6928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Ευθεία γραμμή σύνδεσης 46"/>
          <p:cNvCxnSpPr/>
          <p:nvPr/>
        </p:nvCxnSpPr>
        <p:spPr>
          <a:xfrm>
            <a:off x="4352118" y="1905376"/>
            <a:ext cx="0" cy="396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Ομάδα 47"/>
          <p:cNvGrpSpPr/>
          <p:nvPr/>
        </p:nvGrpSpPr>
        <p:grpSpPr>
          <a:xfrm>
            <a:off x="3961631" y="1996086"/>
            <a:ext cx="396124" cy="144016"/>
            <a:chOff x="7143760" y="5696926"/>
            <a:chExt cx="617484" cy="180209"/>
          </a:xfrm>
        </p:grpSpPr>
        <p:cxnSp>
          <p:nvCxnSpPr>
            <p:cNvPr id="49" name="Ευθεία γραμμή σύνδεσης 48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Ευθεία γραμμή σύνδεσης 49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Ευθεία γραμμή σύνδεσης 50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Ευθεία γραμμή σύνδεσης 51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Ευθεία γραμμή σύνδεσης 52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Ευθεία γραμμή σύνδεσης 53"/>
          <p:cNvCxnSpPr/>
          <p:nvPr/>
        </p:nvCxnSpPr>
        <p:spPr>
          <a:xfrm>
            <a:off x="4116239" y="3356992"/>
            <a:ext cx="216576" cy="42986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Ομάδα 54"/>
          <p:cNvGrpSpPr/>
          <p:nvPr/>
        </p:nvGrpSpPr>
        <p:grpSpPr>
          <a:xfrm>
            <a:off x="3836986" y="3507361"/>
            <a:ext cx="396124" cy="144016"/>
            <a:chOff x="7143760" y="5696926"/>
            <a:chExt cx="617484" cy="180209"/>
          </a:xfrm>
        </p:grpSpPr>
        <p:cxnSp>
          <p:nvCxnSpPr>
            <p:cNvPr id="56" name="Ευθεία γραμμή σύνδεσης 55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Ευθεία γραμμή σύνδεσης 56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Ευθεία γραμμή σύνδεσης 57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Ευθεία γραμμή σύνδεσης 58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Ευθεία γραμμή σύνδεσης 59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Ομάδα 75"/>
          <p:cNvGrpSpPr/>
          <p:nvPr/>
        </p:nvGrpSpPr>
        <p:grpSpPr>
          <a:xfrm>
            <a:off x="1529910" y="3243403"/>
            <a:ext cx="809962" cy="368274"/>
            <a:chOff x="1529910" y="3243403"/>
            <a:chExt cx="809962" cy="368274"/>
          </a:xfrm>
        </p:grpSpPr>
        <p:cxnSp>
          <p:nvCxnSpPr>
            <p:cNvPr id="64" name="Ευθεία γραμμή σύνδεσης 63"/>
            <p:cNvCxnSpPr/>
            <p:nvPr/>
          </p:nvCxnSpPr>
          <p:spPr>
            <a:xfrm flipV="1">
              <a:off x="2195616" y="3251637"/>
              <a:ext cx="144256" cy="36004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Ευθεία γραμμή σύνδεσης 64"/>
            <p:cNvCxnSpPr/>
            <p:nvPr/>
          </p:nvCxnSpPr>
          <p:spPr>
            <a:xfrm flipH="1">
              <a:off x="1574912" y="3404407"/>
              <a:ext cx="6928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Ευθεία γραμμή σύνδεσης 65"/>
            <p:cNvCxnSpPr/>
            <p:nvPr/>
          </p:nvCxnSpPr>
          <p:spPr>
            <a:xfrm flipH="1">
              <a:off x="1547904" y="3458745"/>
              <a:ext cx="6928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Ευθεία γραμμή σύνδεσης 76"/>
            <p:cNvCxnSpPr/>
            <p:nvPr/>
          </p:nvCxnSpPr>
          <p:spPr>
            <a:xfrm flipV="1">
              <a:off x="1849200" y="3251637"/>
              <a:ext cx="144256" cy="36004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Ευθεία γραμμή σύνδεσης 77"/>
            <p:cNvCxnSpPr/>
            <p:nvPr/>
          </p:nvCxnSpPr>
          <p:spPr>
            <a:xfrm flipV="1">
              <a:off x="1529910" y="3243403"/>
              <a:ext cx="144256" cy="36004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Ομάδα 78"/>
          <p:cNvGrpSpPr/>
          <p:nvPr/>
        </p:nvGrpSpPr>
        <p:grpSpPr>
          <a:xfrm>
            <a:off x="7154187" y="4950652"/>
            <a:ext cx="253128" cy="239325"/>
            <a:chOff x="7154187" y="4950652"/>
            <a:chExt cx="253128" cy="239325"/>
          </a:xfrm>
        </p:grpSpPr>
        <p:sp>
          <p:nvSpPr>
            <p:cNvPr id="80" name="Έλλειψη 79"/>
            <p:cNvSpPr/>
            <p:nvPr/>
          </p:nvSpPr>
          <p:spPr>
            <a:xfrm>
              <a:off x="7154187" y="4950652"/>
              <a:ext cx="253128" cy="239325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prstClr val="white"/>
                </a:solidFill>
              </a:endParaRPr>
            </a:p>
          </p:txBody>
        </p:sp>
        <p:cxnSp>
          <p:nvCxnSpPr>
            <p:cNvPr id="81" name="Ευθεία γραμμή σύνδεσης 80"/>
            <p:cNvCxnSpPr>
              <a:stCxn id="80" idx="7"/>
              <a:endCxn id="80" idx="3"/>
            </p:cNvCxnSpPr>
            <p:nvPr/>
          </p:nvCxnSpPr>
          <p:spPr>
            <a:xfrm flipH="1">
              <a:off x="7191257" y="4985700"/>
              <a:ext cx="178988" cy="1692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Ευθεία γραμμή σύνδεσης 81"/>
            <p:cNvCxnSpPr/>
            <p:nvPr/>
          </p:nvCxnSpPr>
          <p:spPr>
            <a:xfrm>
              <a:off x="7191257" y="4985700"/>
              <a:ext cx="178988" cy="1692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Θέση αριθμού διαφάνειας 8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785427" y="143635"/>
            <a:ext cx="76094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solidFill>
                  <a:prstClr val="black"/>
                </a:solidFill>
                <a:latin typeface="CIDFont+F3"/>
              </a:rPr>
              <a:t>Αυτόματη εκκίνηση ασύγχρονου τριφασικού κινητήρα</a:t>
            </a:r>
            <a:endParaRPr lang="el-GR" sz="2000" b="1" dirty="0">
              <a:solidFill>
                <a:prstClr val="black"/>
              </a:solidFill>
            </a:endParaRPr>
          </a:p>
        </p:txBody>
      </p:sp>
      <p:cxnSp>
        <p:nvCxnSpPr>
          <p:cNvPr id="62" name="Ευθεία γραμμή σύνδεσης 61"/>
          <p:cNvCxnSpPr/>
          <p:nvPr/>
        </p:nvCxnSpPr>
        <p:spPr>
          <a:xfrm flipV="1">
            <a:off x="3116052" y="5198984"/>
            <a:ext cx="0" cy="36004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Ευθεία γραμμή σύνδεσης 62"/>
          <p:cNvCxnSpPr/>
          <p:nvPr/>
        </p:nvCxnSpPr>
        <p:spPr>
          <a:xfrm flipV="1">
            <a:off x="3455876" y="5198984"/>
            <a:ext cx="0" cy="36004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Ευθεία γραμμή σύνδεσης 66"/>
          <p:cNvCxnSpPr/>
          <p:nvPr/>
        </p:nvCxnSpPr>
        <p:spPr>
          <a:xfrm flipV="1">
            <a:off x="3824672" y="5198984"/>
            <a:ext cx="0" cy="36004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Ευθεία γραμμή σύνδεσης 67"/>
          <p:cNvCxnSpPr/>
          <p:nvPr/>
        </p:nvCxnSpPr>
        <p:spPr>
          <a:xfrm flipH="1">
            <a:off x="3131840" y="5372580"/>
            <a:ext cx="692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Ευθεία γραμμή σύνδεσης 68"/>
          <p:cNvCxnSpPr/>
          <p:nvPr/>
        </p:nvCxnSpPr>
        <p:spPr>
          <a:xfrm flipH="1">
            <a:off x="3104832" y="5426918"/>
            <a:ext cx="692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20680">
            <a:off x="4864043" y="4192384"/>
            <a:ext cx="932093" cy="7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4" name="Ευθεία γραμμή σύνδεσης 73"/>
          <p:cNvCxnSpPr/>
          <p:nvPr/>
        </p:nvCxnSpPr>
        <p:spPr>
          <a:xfrm flipH="1">
            <a:off x="5490894" y="3600847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Ευθεία γραμμή σύνδεσης 74"/>
          <p:cNvCxnSpPr/>
          <p:nvPr/>
        </p:nvCxnSpPr>
        <p:spPr>
          <a:xfrm flipH="1">
            <a:off x="5501308" y="36404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Ευθεία γραμμή σύνδεσης 83"/>
          <p:cNvCxnSpPr/>
          <p:nvPr/>
        </p:nvCxnSpPr>
        <p:spPr>
          <a:xfrm flipV="1">
            <a:off x="5493737" y="3546000"/>
            <a:ext cx="1576" cy="15523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Ευθεία γραμμή σύνδεσης 84"/>
          <p:cNvCxnSpPr/>
          <p:nvPr/>
        </p:nvCxnSpPr>
        <p:spPr>
          <a:xfrm flipV="1">
            <a:off x="6046973" y="3546000"/>
            <a:ext cx="1576" cy="15523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Ευθεία γραμμή σύνδεσης 85"/>
          <p:cNvCxnSpPr/>
          <p:nvPr/>
        </p:nvCxnSpPr>
        <p:spPr>
          <a:xfrm flipV="1">
            <a:off x="5764833" y="3552186"/>
            <a:ext cx="1576" cy="15523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52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827584" y="85586"/>
            <a:ext cx="806489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b="1" dirty="0">
                <a:solidFill>
                  <a:prstClr val="white"/>
                </a:solidFill>
              </a:rPr>
              <a:t>Αυτόματη αλλαγή φοράς περιστροφής </a:t>
            </a:r>
            <a:r>
              <a:rPr lang="el-GR" b="1" dirty="0" smtClean="0">
                <a:solidFill>
                  <a:prstClr val="white"/>
                </a:solidFill>
              </a:rPr>
              <a:t>ΑΤΚ βραχυκυκλωμένου δρομέα.</a:t>
            </a:r>
            <a:endParaRPr lang="el-GR" b="1" dirty="0">
              <a:solidFill>
                <a:prstClr val="white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98"/>
          <a:stretch/>
        </p:blipFill>
        <p:spPr bwMode="auto">
          <a:xfrm>
            <a:off x="2555776" y="656684"/>
            <a:ext cx="3847335" cy="596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Ευθεία γραμμή σύνδεσης 16"/>
          <p:cNvCxnSpPr/>
          <p:nvPr/>
        </p:nvCxnSpPr>
        <p:spPr>
          <a:xfrm flipH="1">
            <a:off x="3266577" y="1697186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>
            <a:off x="3270996" y="1736804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 flipV="1">
            <a:off x="3230462" y="1596795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V="1">
            <a:off x="3497408" y="1613624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 flipV="1">
            <a:off x="3783698" y="1596794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/>
          <p:cNvCxnSpPr/>
          <p:nvPr/>
        </p:nvCxnSpPr>
        <p:spPr>
          <a:xfrm flipH="1">
            <a:off x="3252315" y="3636843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 flipH="1">
            <a:off x="3256734" y="3676461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 flipV="1">
            <a:off x="3216200" y="3536452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/>
          <p:cNvCxnSpPr/>
          <p:nvPr/>
        </p:nvCxnSpPr>
        <p:spPr>
          <a:xfrm flipV="1">
            <a:off x="3483146" y="3553281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εία γραμμή σύνδεσης 30"/>
          <p:cNvCxnSpPr/>
          <p:nvPr/>
        </p:nvCxnSpPr>
        <p:spPr>
          <a:xfrm flipV="1">
            <a:off x="3769436" y="3536451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 flipH="1">
            <a:off x="4999387" y="3633221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εία γραμμή σύνδεσης 32"/>
          <p:cNvCxnSpPr/>
          <p:nvPr/>
        </p:nvCxnSpPr>
        <p:spPr>
          <a:xfrm flipH="1">
            <a:off x="5003806" y="3672839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Ευθεία γραμμή σύνδεσης 33"/>
          <p:cNvCxnSpPr/>
          <p:nvPr/>
        </p:nvCxnSpPr>
        <p:spPr>
          <a:xfrm flipV="1">
            <a:off x="4963272" y="3532830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Ευθεία γραμμή σύνδεσης 34"/>
          <p:cNvCxnSpPr/>
          <p:nvPr/>
        </p:nvCxnSpPr>
        <p:spPr>
          <a:xfrm flipV="1">
            <a:off x="5230218" y="3549659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Ευθεία γραμμή σύνδεσης 35"/>
          <p:cNvCxnSpPr/>
          <p:nvPr/>
        </p:nvCxnSpPr>
        <p:spPr>
          <a:xfrm flipV="1">
            <a:off x="5516508" y="3532829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1" name="Θέση αριθμού διαφάνειας 2070"/>
          <p:cNvSpPr>
            <a:spLocks noGrp="1"/>
          </p:cNvSpPr>
          <p:nvPr>
            <p:ph type="sldNum" sz="quarter" idx="12"/>
          </p:nvPr>
        </p:nvSpPr>
        <p:spPr>
          <a:xfrm>
            <a:off x="6660232" y="6251877"/>
            <a:ext cx="2133600" cy="365125"/>
          </a:xfrm>
        </p:spPr>
        <p:txBody>
          <a:bodyPr/>
          <a:lstStyle/>
          <a:p>
            <a:fld id="{0779C804-4530-496E-9FD9-F814F95AD8CB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75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827584" y="85586"/>
            <a:ext cx="806489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b="1" dirty="0">
                <a:solidFill>
                  <a:prstClr val="white"/>
                </a:solidFill>
              </a:rPr>
              <a:t>Αυτόματη αλλαγή φοράς περιστροφής </a:t>
            </a:r>
            <a:r>
              <a:rPr lang="el-GR" b="1" dirty="0" smtClean="0">
                <a:solidFill>
                  <a:prstClr val="white"/>
                </a:solidFill>
              </a:rPr>
              <a:t>ΑΤΚ βραχυκυκλωμένου δρομέα.</a:t>
            </a:r>
            <a:endParaRPr lang="el-GR" b="1" dirty="0">
              <a:solidFill>
                <a:prstClr val="white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98"/>
          <a:stretch/>
        </p:blipFill>
        <p:spPr bwMode="auto">
          <a:xfrm>
            <a:off x="2555776" y="656684"/>
            <a:ext cx="3847335" cy="596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Ευθεία γραμμή σύνδεσης 16"/>
          <p:cNvCxnSpPr/>
          <p:nvPr/>
        </p:nvCxnSpPr>
        <p:spPr>
          <a:xfrm flipH="1">
            <a:off x="3205518" y="1698922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>
            <a:off x="3189277" y="1736804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 flipV="1">
            <a:off x="3212950" y="1653579"/>
            <a:ext cx="0" cy="144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/>
          <p:cNvCxnSpPr/>
          <p:nvPr/>
        </p:nvCxnSpPr>
        <p:spPr>
          <a:xfrm flipH="1">
            <a:off x="3252315" y="3636843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 flipH="1">
            <a:off x="3256734" y="3676461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 flipV="1">
            <a:off x="3216200" y="3536452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/>
          <p:cNvCxnSpPr/>
          <p:nvPr/>
        </p:nvCxnSpPr>
        <p:spPr>
          <a:xfrm flipV="1">
            <a:off x="3483146" y="3553281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εία γραμμή σύνδεσης 30"/>
          <p:cNvCxnSpPr/>
          <p:nvPr/>
        </p:nvCxnSpPr>
        <p:spPr>
          <a:xfrm flipV="1">
            <a:off x="3769436" y="3536451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 flipH="1">
            <a:off x="4999387" y="3633221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εία γραμμή σύνδεσης 32"/>
          <p:cNvCxnSpPr/>
          <p:nvPr/>
        </p:nvCxnSpPr>
        <p:spPr>
          <a:xfrm flipH="1">
            <a:off x="5003806" y="3672839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Ευθεία γραμμή σύνδεσης 33"/>
          <p:cNvCxnSpPr/>
          <p:nvPr/>
        </p:nvCxnSpPr>
        <p:spPr>
          <a:xfrm flipV="1">
            <a:off x="4963272" y="3532830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Ευθεία γραμμή σύνδεσης 34"/>
          <p:cNvCxnSpPr/>
          <p:nvPr/>
        </p:nvCxnSpPr>
        <p:spPr>
          <a:xfrm flipV="1">
            <a:off x="5230218" y="3549659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Ευθεία γραμμή σύνδεσης 35"/>
          <p:cNvCxnSpPr/>
          <p:nvPr/>
        </p:nvCxnSpPr>
        <p:spPr>
          <a:xfrm flipV="1">
            <a:off x="5516508" y="3532829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1" name="Θέση αριθμού διαφάνειας 2070"/>
          <p:cNvSpPr>
            <a:spLocks noGrp="1"/>
          </p:cNvSpPr>
          <p:nvPr>
            <p:ph type="sldNum" sz="quarter" idx="12"/>
          </p:nvPr>
        </p:nvSpPr>
        <p:spPr>
          <a:xfrm>
            <a:off x="6660232" y="6251877"/>
            <a:ext cx="2133600" cy="365125"/>
          </a:xfrm>
        </p:spPr>
        <p:txBody>
          <a:bodyPr/>
          <a:lstStyle/>
          <a:p>
            <a:fld id="{0779C804-4530-496E-9FD9-F814F95AD8CB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37" name="Ευθεία γραμμή σύνδεσης 36"/>
          <p:cNvCxnSpPr/>
          <p:nvPr/>
        </p:nvCxnSpPr>
        <p:spPr>
          <a:xfrm flipV="1">
            <a:off x="3474265" y="1664804"/>
            <a:ext cx="0" cy="144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Ευθεία γραμμή σύνδεσης 37"/>
          <p:cNvCxnSpPr/>
          <p:nvPr/>
        </p:nvCxnSpPr>
        <p:spPr>
          <a:xfrm flipV="1">
            <a:off x="3762000" y="1653579"/>
            <a:ext cx="0" cy="144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06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827584" y="85586"/>
            <a:ext cx="806489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b="1" dirty="0">
                <a:solidFill>
                  <a:prstClr val="white"/>
                </a:solidFill>
              </a:rPr>
              <a:t>Αυτόματη αλλαγή φοράς περιστροφής </a:t>
            </a:r>
            <a:r>
              <a:rPr lang="el-GR" b="1" dirty="0" smtClean="0">
                <a:solidFill>
                  <a:prstClr val="white"/>
                </a:solidFill>
              </a:rPr>
              <a:t>ΑΤΚ βραχυκυκλωμένου δρομέα.</a:t>
            </a:r>
            <a:endParaRPr lang="el-GR" b="1" dirty="0">
              <a:solidFill>
                <a:prstClr val="white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98"/>
          <a:stretch/>
        </p:blipFill>
        <p:spPr bwMode="auto">
          <a:xfrm>
            <a:off x="2555776" y="656684"/>
            <a:ext cx="3847335" cy="596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Ευθεία γραμμή σύνδεσης 16"/>
          <p:cNvCxnSpPr/>
          <p:nvPr/>
        </p:nvCxnSpPr>
        <p:spPr>
          <a:xfrm flipH="1">
            <a:off x="3205518" y="1698922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>
            <a:off x="3189277" y="1736804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 flipV="1">
            <a:off x="3212950" y="1653579"/>
            <a:ext cx="0" cy="144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/>
          <p:cNvCxnSpPr/>
          <p:nvPr/>
        </p:nvCxnSpPr>
        <p:spPr>
          <a:xfrm flipH="1">
            <a:off x="3197659" y="3636843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 flipH="1">
            <a:off x="3189276" y="3676461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 flipH="1">
            <a:off x="4999387" y="3633221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εία γραμμή σύνδεσης 32"/>
          <p:cNvCxnSpPr/>
          <p:nvPr/>
        </p:nvCxnSpPr>
        <p:spPr>
          <a:xfrm flipH="1">
            <a:off x="5003806" y="3672839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Ευθεία γραμμή σύνδεσης 33"/>
          <p:cNvCxnSpPr/>
          <p:nvPr/>
        </p:nvCxnSpPr>
        <p:spPr>
          <a:xfrm flipV="1">
            <a:off x="4963272" y="3532830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Ευθεία γραμμή σύνδεσης 34"/>
          <p:cNvCxnSpPr/>
          <p:nvPr/>
        </p:nvCxnSpPr>
        <p:spPr>
          <a:xfrm flipV="1">
            <a:off x="5230218" y="3549659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Ευθεία γραμμή σύνδεσης 35"/>
          <p:cNvCxnSpPr/>
          <p:nvPr/>
        </p:nvCxnSpPr>
        <p:spPr>
          <a:xfrm flipV="1">
            <a:off x="5516508" y="3532829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1" name="Θέση αριθμού διαφάνειας 2070"/>
          <p:cNvSpPr>
            <a:spLocks noGrp="1"/>
          </p:cNvSpPr>
          <p:nvPr>
            <p:ph type="sldNum" sz="quarter" idx="12"/>
          </p:nvPr>
        </p:nvSpPr>
        <p:spPr>
          <a:xfrm>
            <a:off x="6660232" y="6251877"/>
            <a:ext cx="2133600" cy="365125"/>
          </a:xfrm>
        </p:spPr>
        <p:txBody>
          <a:bodyPr/>
          <a:lstStyle/>
          <a:p>
            <a:fld id="{0779C804-4530-496E-9FD9-F814F95AD8CB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37" name="Ευθεία γραμμή σύνδεσης 36"/>
          <p:cNvCxnSpPr/>
          <p:nvPr/>
        </p:nvCxnSpPr>
        <p:spPr>
          <a:xfrm flipV="1">
            <a:off x="3474265" y="1664804"/>
            <a:ext cx="0" cy="144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Ευθεία γραμμή σύνδεσης 37"/>
          <p:cNvCxnSpPr/>
          <p:nvPr/>
        </p:nvCxnSpPr>
        <p:spPr>
          <a:xfrm flipV="1">
            <a:off x="3762000" y="1653579"/>
            <a:ext cx="0" cy="144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Ευθεία γραμμή σύνδεσης 20"/>
          <p:cNvCxnSpPr/>
          <p:nvPr/>
        </p:nvCxnSpPr>
        <p:spPr>
          <a:xfrm flipV="1">
            <a:off x="3203848" y="3588336"/>
            <a:ext cx="0" cy="144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V="1">
            <a:off x="3484856" y="3588336"/>
            <a:ext cx="0" cy="144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 flipV="1">
            <a:off x="3762000" y="3588336"/>
            <a:ext cx="0" cy="144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Ευθεία γραμμή σύνδεσης 3"/>
          <p:cNvCxnSpPr/>
          <p:nvPr/>
        </p:nvCxnSpPr>
        <p:spPr>
          <a:xfrm>
            <a:off x="3197659" y="836712"/>
            <a:ext cx="0" cy="432048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Ευθεία γραμμή σύνδεσης 38"/>
          <p:cNvCxnSpPr/>
          <p:nvPr/>
        </p:nvCxnSpPr>
        <p:spPr>
          <a:xfrm flipH="1">
            <a:off x="3474263" y="1052736"/>
            <a:ext cx="10594" cy="4248472"/>
          </a:xfrm>
          <a:prstGeom prst="line">
            <a:avLst/>
          </a:prstGeom>
          <a:ln w="508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εία γραμμή σύνδεσης 39"/>
          <p:cNvCxnSpPr/>
          <p:nvPr/>
        </p:nvCxnSpPr>
        <p:spPr>
          <a:xfrm flipH="1">
            <a:off x="3738590" y="1223070"/>
            <a:ext cx="20661" cy="3888432"/>
          </a:xfrm>
          <a:prstGeom prst="line">
            <a:avLst/>
          </a:prstGeom>
          <a:ln w="50800">
            <a:solidFill>
              <a:srgbClr val="5F5F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37"/>
          <a:stretch/>
        </p:blipFill>
        <p:spPr bwMode="auto">
          <a:xfrm>
            <a:off x="2937740" y="5517232"/>
            <a:ext cx="1057275" cy="803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Ορθογώνιο 10"/>
          <p:cNvSpPr/>
          <p:nvPr/>
        </p:nvSpPr>
        <p:spPr>
          <a:xfrm>
            <a:off x="6403111" y="611188"/>
            <a:ext cx="2581156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l-GR" sz="2400" b="1" dirty="0" smtClean="0"/>
              <a:t>Δεξιόστροφα</a:t>
            </a:r>
          </a:p>
          <a:p>
            <a:r>
              <a:rPr lang="en-US" sz="2400" b="1" dirty="0" smtClean="0"/>
              <a:t>L</a:t>
            </a:r>
            <a:r>
              <a:rPr lang="en-US" b="1" dirty="0" smtClean="0"/>
              <a:t>1</a:t>
            </a:r>
            <a:r>
              <a:rPr lang="en-US" sz="2400" b="1" dirty="0" smtClean="0"/>
              <a:t>-U</a:t>
            </a:r>
            <a:r>
              <a:rPr lang="en-US" b="1" dirty="0" smtClean="0"/>
              <a:t>1</a:t>
            </a:r>
            <a:r>
              <a:rPr lang="en-US" sz="2400" b="1" dirty="0"/>
              <a:t>, </a:t>
            </a:r>
            <a:r>
              <a:rPr lang="en-US" sz="2400" b="1" dirty="0" smtClean="0"/>
              <a:t>L</a:t>
            </a:r>
            <a:r>
              <a:rPr lang="en-US" b="1" dirty="0" smtClean="0"/>
              <a:t>2</a:t>
            </a:r>
            <a:r>
              <a:rPr lang="en-US" sz="2400" b="1" dirty="0" smtClean="0"/>
              <a:t>-V</a:t>
            </a:r>
            <a:r>
              <a:rPr lang="en-US" b="1" dirty="0" smtClean="0"/>
              <a:t>1</a:t>
            </a:r>
            <a:r>
              <a:rPr lang="el-GR" b="1" dirty="0" smtClean="0"/>
              <a:t>,</a:t>
            </a:r>
            <a:r>
              <a:rPr lang="en-US" sz="2400" b="1" dirty="0" smtClean="0"/>
              <a:t> L</a:t>
            </a:r>
            <a:r>
              <a:rPr lang="en-US" b="1" dirty="0" smtClean="0"/>
              <a:t>3</a:t>
            </a:r>
            <a:r>
              <a:rPr lang="en-US" sz="2400" b="1" dirty="0" smtClean="0"/>
              <a:t>-W</a:t>
            </a:r>
            <a:r>
              <a:rPr lang="en-US" b="1" dirty="0" smtClean="0"/>
              <a:t>1</a:t>
            </a:r>
            <a:endParaRPr lang="el-GR" sz="2400" b="1" dirty="0"/>
          </a:p>
        </p:txBody>
      </p:sp>
      <p:sp>
        <p:nvSpPr>
          <p:cNvPr id="42" name="Ορθογώνιο 41"/>
          <p:cNvSpPr/>
          <p:nvPr/>
        </p:nvSpPr>
        <p:spPr>
          <a:xfrm>
            <a:off x="6414599" y="1605970"/>
            <a:ext cx="2569667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l-GR" sz="2400" b="1" dirty="0" smtClean="0"/>
              <a:t>Αριστερόστροφα</a:t>
            </a:r>
          </a:p>
          <a:p>
            <a:r>
              <a:rPr lang="en-US" sz="2400" b="1" dirty="0" smtClean="0"/>
              <a:t>L</a:t>
            </a:r>
            <a:r>
              <a:rPr lang="en-US" b="1" dirty="0" smtClean="0"/>
              <a:t>1</a:t>
            </a:r>
            <a:r>
              <a:rPr lang="en-US" sz="2400" b="1" dirty="0" smtClean="0"/>
              <a:t>-</a:t>
            </a:r>
            <a:r>
              <a:rPr lang="en-US" sz="2400" b="1" dirty="0"/>
              <a:t>W</a:t>
            </a:r>
            <a:r>
              <a:rPr lang="en-US" b="1" dirty="0" smtClean="0"/>
              <a:t>1</a:t>
            </a:r>
            <a:r>
              <a:rPr lang="en-US" sz="2400" b="1" dirty="0"/>
              <a:t>, </a:t>
            </a:r>
            <a:r>
              <a:rPr lang="en-US" sz="2400" b="1" dirty="0" smtClean="0"/>
              <a:t>L</a:t>
            </a:r>
            <a:r>
              <a:rPr lang="en-US" b="1" dirty="0" smtClean="0"/>
              <a:t>2</a:t>
            </a:r>
            <a:r>
              <a:rPr lang="en-US" sz="2400" b="1" dirty="0" smtClean="0"/>
              <a:t>-V</a:t>
            </a:r>
            <a:r>
              <a:rPr lang="en-US" b="1" dirty="0" smtClean="0"/>
              <a:t>1</a:t>
            </a:r>
            <a:r>
              <a:rPr lang="el-GR" b="1" dirty="0" smtClean="0"/>
              <a:t>,</a:t>
            </a:r>
            <a:r>
              <a:rPr lang="en-US" sz="2400" b="1" dirty="0" smtClean="0"/>
              <a:t> L</a:t>
            </a:r>
            <a:r>
              <a:rPr lang="en-US" b="1" dirty="0" smtClean="0"/>
              <a:t>3</a:t>
            </a:r>
            <a:r>
              <a:rPr lang="en-US" sz="2400" b="1" dirty="0" smtClean="0"/>
              <a:t>-U</a:t>
            </a:r>
            <a:r>
              <a:rPr lang="en-US" b="1" dirty="0" smtClean="0"/>
              <a:t>1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345125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7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7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827584" y="85586"/>
            <a:ext cx="806489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b="1" dirty="0">
                <a:solidFill>
                  <a:prstClr val="white"/>
                </a:solidFill>
              </a:rPr>
              <a:t>Αυτόματη αλλαγή φοράς περιστροφής </a:t>
            </a:r>
            <a:r>
              <a:rPr lang="el-GR" b="1" dirty="0" smtClean="0">
                <a:solidFill>
                  <a:prstClr val="white"/>
                </a:solidFill>
              </a:rPr>
              <a:t>ΑΤΚ βραχυκυκλωμένου δρομέα.</a:t>
            </a:r>
            <a:endParaRPr lang="el-GR" b="1" dirty="0">
              <a:solidFill>
                <a:prstClr val="white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98"/>
          <a:stretch/>
        </p:blipFill>
        <p:spPr bwMode="auto">
          <a:xfrm>
            <a:off x="2555776" y="656684"/>
            <a:ext cx="3847335" cy="596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Ευθεία γραμμή σύνδεσης 16"/>
          <p:cNvCxnSpPr/>
          <p:nvPr/>
        </p:nvCxnSpPr>
        <p:spPr>
          <a:xfrm flipH="1">
            <a:off x="3205518" y="1698922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>
            <a:off x="3189277" y="1736804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 flipV="1">
            <a:off x="3212950" y="1653579"/>
            <a:ext cx="0" cy="144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/>
          <p:cNvCxnSpPr/>
          <p:nvPr/>
        </p:nvCxnSpPr>
        <p:spPr>
          <a:xfrm flipH="1">
            <a:off x="3275856" y="3636843"/>
            <a:ext cx="5311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 flipH="1">
            <a:off x="3236985" y="3676461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1" name="Θέση αριθμού διαφάνειας 2070"/>
          <p:cNvSpPr>
            <a:spLocks noGrp="1"/>
          </p:cNvSpPr>
          <p:nvPr>
            <p:ph type="sldNum" sz="quarter" idx="12"/>
          </p:nvPr>
        </p:nvSpPr>
        <p:spPr>
          <a:xfrm>
            <a:off x="6660232" y="6251877"/>
            <a:ext cx="2133600" cy="365125"/>
          </a:xfrm>
        </p:spPr>
        <p:txBody>
          <a:bodyPr/>
          <a:lstStyle/>
          <a:p>
            <a:fld id="{0779C804-4530-496E-9FD9-F814F95AD8CB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37" name="Ευθεία γραμμή σύνδεσης 36"/>
          <p:cNvCxnSpPr/>
          <p:nvPr/>
        </p:nvCxnSpPr>
        <p:spPr>
          <a:xfrm flipV="1">
            <a:off x="3474265" y="1664804"/>
            <a:ext cx="0" cy="144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Ευθεία γραμμή σύνδεσης 37"/>
          <p:cNvCxnSpPr/>
          <p:nvPr/>
        </p:nvCxnSpPr>
        <p:spPr>
          <a:xfrm flipV="1">
            <a:off x="3762000" y="1653579"/>
            <a:ext cx="0" cy="144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Ευθεία γραμμή σύνδεσης 20"/>
          <p:cNvCxnSpPr/>
          <p:nvPr/>
        </p:nvCxnSpPr>
        <p:spPr>
          <a:xfrm flipV="1">
            <a:off x="3203848" y="3581547"/>
            <a:ext cx="144016" cy="150789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V="1">
            <a:off x="3484856" y="3581547"/>
            <a:ext cx="151040" cy="150789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 flipV="1">
            <a:off x="3762000" y="3588336"/>
            <a:ext cx="89920" cy="144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Ευθεία γραμμή σύνδεσης 23"/>
          <p:cNvCxnSpPr/>
          <p:nvPr/>
        </p:nvCxnSpPr>
        <p:spPr>
          <a:xfrm flipH="1">
            <a:off x="4932875" y="3630054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εία γραμμή σύνδεσης 24"/>
          <p:cNvCxnSpPr/>
          <p:nvPr/>
        </p:nvCxnSpPr>
        <p:spPr>
          <a:xfrm flipH="1">
            <a:off x="4924492" y="3669672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Ευθεία γραμμή σύνδεσης 25"/>
          <p:cNvCxnSpPr/>
          <p:nvPr/>
        </p:nvCxnSpPr>
        <p:spPr>
          <a:xfrm flipV="1">
            <a:off x="4939064" y="3581547"/>
            <a:ext cx="0" cy="144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 flipV="1">
            <a:off x="5220072" y="3581547"/>
            <a:ext cx="0" cy="144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/>
          <p:cNvCxnSpPr/>
          <p:nvPr/>
        </p:nvCxnSpPr>
        <p:spPr>
          <a:xfrm flipV="1">
            <a:off x="5497216" y="3581547"/>
            <a:ext cx="0" cy="144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εία γραμμή σύνδεσης 30"/>
          <p:cNvCxnSpPr/>
          <p:nvPr/>
        </p:nvCxnSpPr>
        <p:spPr>
          <a:xfrm flipH="1">
            <a:off x="3189277" y="836712"/>
            <a:ext cx="8382" cy="274483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Ευθεία γραμμή σύνδεσης 38"/>
          <p:cNvCxnSpPr/>
          <p:nvPr/>
        </p:nvCxnSpPr>
        <p:spPr>
          <a:xfrm flipH="1">
            <a:off x="3212951" y="3068960"/>
            <a:ext cx="62906" cy="51258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εία γραμμή σύνδεσης 39"/>
          <p:cNvCxnSpPr/>
          <p:nvPr/>
        </p:nvCxnSpPr>
        <p:spPr>
          <a:xfrm>
            <a:off x="3275856" y="3068960"/>
            <a:ext cx="1648636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Ευθεία γραμμή σύνδεσης 40"/>
          <p:cNvCxnSpPr/>
          <p:nvPr/>
        </p:nvCxnSpPr>
        <p:spPr>
          <a:xfrm flipV="1">
            <a:off x="4939064" y="3068960"/>
            <a:ext cx="0" cy="93610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Ευθεία γραμμή σύνδεσης 41"/>
          <p:cNvCxnSpPr/>
          <p:nvPr/>
        </p:nvCxnSpPr>
        <p:spPr>
          <a:xfrm>
            <a:off x="3806960" y="4005064"/>
            <a:ext cx="1132104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Ευθεία γραμμή σύνδεσης 44"/>
          <p:cNvCxnSpPr/>
          <p:nvPr/>
        </p:nvCxnSpPr>
        <p:spPr>
          <a:xfrm>
            <a:off x="3759252" y="3789040"/>
            <a:ext cx="0" cy="136815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Ευθεία γραμμή σύνδεσης 47"/>
          <p:cNvCxnSpPr/>
          <p:nvPr/>
        </p:nvCxnSpPr>
        <p:spPr>
          <a:xfrm>
            <a:off x="3762000" y="3789040"/>
            <a:ext cx="44960" cy="21602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Ευθεία γραμμή σύνδεσης 51"/>
          <p:cNvCxnSpPr/>
          <p:nvPr/>
        </p:nvCxnSpPr>
        <p:spPr>
          <a:xfrm>
            <a:off x="3475334" y="1044205"/>
            <a:ext cx="9522" cy="2537342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Ευθεία γραμμή σύνδεσης 55"/>
          <p:cNvCxnSpPr/>
          <p:nvPr/>
        </p:nvCxnSpPr>
        <p:spPr>
          <a:xfrm flipH="1">
            <a:off x="3492715" y="3163874"/>
            <a:ext cx="49834" cy="417673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Ευθεία γραμμή σύνδεσης 57"/>
          <p:cNvCxnSpPr/>
          <p:nvPr/>
        </p:nvCxnSpPr>
        <p:spPr>
          <a:xfrm>
            <a:off x="3521972" y="3163874"/>
            <a:ext cx="1698100" cy="0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Ευθεία γραμμή σύνδεσης 58"/>
          <p:cNvCxnSpPr/>
          <p:nvPr/>
        </p:nvCxnSpPr>
        <p:spPr>
          <a:xfrm flipV="1">
            <a:off x="5209479" y="3163874"/>
            <a:ext cx="0" cy="936104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Ευθεία γραμμή σύνδεσης 60"/>
          <p:cNvCxnSpPr/>
          <p:nvPr/>
        </p:nvCxnSpPr>
        <p:spPr>
          <a:xfrm>
            <a:off x="3541408" y="4149080"/>
            <a:ext cx="1698100" cy="0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Ευθεία γραμμή σύνδεσης 61"/>
          <p:cNvCxnSpPr/>
          <p:nvPr/>
        </p:nvCxnSpPr>
        <p:spPr>
          <a:xfrm>
            <a:off x="3486245" y="3789040"/>
            <a:ext cx="74131" cy="360040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Ευθεία γραμμή σύνδεσης 63"/>
          <p:cNvCxnSpPr/>
          <p:nvPr/>
        </p:nvCxnSpPr>
        <p:spPr>
          <a:xfrm>
            <a:off x="3466378" y="3809218"/>
            <a:ext cx="0" cy="1368152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Ευθεία γραμμή σύνδεσης 64"/>
          <p:cNvCxnSpPr/>
          <p:nvPr/>
        </p:nvCxnSpPr>
        <p:spPr>
          <a:xfrm>
            <a:off x="3749730" y="1251698"/>
            <a:ext cx="4761" cy="2285314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Ευθεία γραμμή σύνδεσης 66"/>
          <p:cNvCxnSpPr/>
          <p:nvPr/>
        </p:nvCxnSpPr>
        <p:spPr>
          <a:xfrm flipH="1">
            <a:off x="3779913" y="3325253"/>
            <a:ext cx="27047" cy="211759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Ευθεία γραμμή σύνδεσης 69"/>
          <p:cNvCxnSpPr/>
          <p:nvPr/>
        </p:nvCxnSpPr>
        <p:spPr>
          <a:xfrm>
            <a:off x="3809169" y="3300853"/>
            <a:ext cx="1698100" cy="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Ευθεία γραμμή σύνδεσης 70"/>
          <p:cNvCxnSpPr/>
          <p:nvPr/>
        </p:nvCxnSpPr>
        <p:spPr>
          <a:xfrm flipV="1">
            <a:off x="5494467" y="3300853"/>
            <a:ext cx="0" cy="936104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Ευθεία γραμμή σύνδεσης 71"/>
          <p:cNvCxnSpPr/>
          <p:nvPr/>
        </p:nvCxnSpPr>
        <p:spPr>
          <a:xfrm>
            <a:off x="3275857" y="4236957"/>
            <a:ext cx="2231412" cy="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Ευθεία γραμμή σύνδεσης 73"/>
          <p:cNvCxnSpPr/>
          <p:nvPr/>
        </p:nvCxnSpPr>
        <p:spPr>
          <a:xfrm>
            <a:off x="3211006" y="3789969"/>
            <a:ext cx="74131" cy="446988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Ευθεία γραμμή σύνδεσης 75"/>
          <p:cNvCxnSpPr/>
          <p:nvPr/>
        </p:nvCxnSpPr>
        <p:spPr>
          <a:xfrm>
            <a:off x="3203848" y="3768905"/>
            <a:ext cx="0" cy="1368152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37"/>
          <a:stretch/>
        </p:blipFill>
        <p:spPr bwMode="auto">
          <a:xfrm>
            <a:off x="2937740" y="5517232"/>
            <a:ext cx="1057275" cy="803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" name="Ορθογώνιο 78"/>
          <p:cNvSpPr/>
          <p:nvPr/>
        </p:nvSpPr>
        <p:spPr>
          <a:xfrm>
            <a:off x="6403111" y="611188"/>
            <a:ext cx="2581156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l-GR" sz="2400" b="1" dirty="0" smtClean="0"/>
              <a:t>Δεξιόστροφα</a:t>
            </a:r>
          </a:p>
          <a:p>
            <a:r>
              <a:rPr lang="en-US" sz="2400" b="1" dirty="0" smtClean="0"/>
              <a:t>L</a:t>
            </a:r>
            <a:r>
              <a:rPr lang="en-US" b="1" dirty="0" smtClean="0"/>
              <a:t>1</a:t>
            </a:r>
            <a:r>
              <a:rPr lang="en-US" sz="2400" b="1" dirty="0" smtClean="0"/>
              <a:t>-U</a:t>
            </a:r>
            <a:r>
              <a:rPr lang="en-US" b="1" dirty="0" smtClean="0"/>
              <a:t>1</a:t>
            </a:r>
            <a:r>
              <a:rPr lang="en-US" sz="2400" b="1" dirty="0"/>
              <a:t>, </a:t>
            </a:r>
            <a:r>
              <a:rPr lang="en-US" sz="2400" b="1" dirty="0" smtClean="0"/>
              <a:t>L</a:t>
            </a:r>
            <a:r>
              <a:rPr lang="en-US" b="1" dirty="0" smtClean="0"/>
              <a:t>2</a:t>
            </a:r>
            <a:r>
              <a:rPr lang="en-US" sz="2400" b="1" dirty="0" smtClean="0"/>
              <a:t>-V</a:t>
            </a:r>
            <a:r>
              <a:rPr lang="en-US" b="1" dirty="0" smtClean="0"/>
              <a:t>1</a:t>
            </a:r>
            <a:r>
              <a:rPr lang="el-GR" b="1" dirty="0" smtClean="0"/>
              <a:t>,</a:t>
            </a:r>
            <a:r>
              <a:rPr lang="en-US" sz="2400" b="1" dirty="0" smtClean="0"/>
              <a:t> L</a:t>
            </a:r>
            <a:r>
              <a:rPr lang="en-US" b="1" dirty="0" smtClean="0"/>
              <a:t>3</a:t>
            </a:r>
            <a:r>
              <a:rPr lang="en-US" sz="2400" b="1" dirty="0" smtClean="0"/>
              <a:t>-W</a:t>
            </a:r>
            <a:r>
              <a:rPr lang="en-US" b="1" dirty="0" smtClean="0"/>
              <a:t>1</a:t>
            </a:r>
            <a:endParaRPr lang="el-GR" sz="2400" b="1" dirty="0"/>
          </a:p>
        </p:txBody>
      </p:sp>
      <p:sp>
        <p:nvSpPr>
          <p:cNvPr id="80" name="Ορθογώνιο 79"/>
          <p:cNvSpPr/>
          <p:nvPr/>
        </p:nvSpPr>
        <p:spPr>
          <a:xfrm>
            <a:off x="6414599" y="1605970"/>
            <a:ext cx="2569667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l-GR" sz="2400" b="1" dirty="0" smtClean="0"/>
              <a:t>Αριστερόστροφα</a:t>
            </a:r>
          </a:p>
          <a:p>
            <a:r>
              <a:rPr lang="en-US" sz="2400" b="1" dirty="0" smtClean="0"/>
              <a:t>L</a:t>
            </a:r>
            <a:r>
              <a:rPr lang="en-US" b="1" dirty="0" smtClean="0"/>
              <a:t>1</a:t>
            </a:r>
            <a:r>
              <a:rPr lang="en-US" sz="2400" b="1" dirty="0" smtClean="0"/>
              <a:t>-</a:t>
            </a:r>
            <a:r>
              <a:rPr lang="en-US" sz="2400" b="1" dirty="0"/>
              <a:t>W</a:t>
            </a:r>
            <a:r>
              <a:rPr lang="en-US" b="1" dirty="0" smtClean="0"/>
              <a:t>1</a:t>
            </a:r>
            <a:r>
              <a:rPr lang="en-US" sz="2400" b="1" dirty="0"/>
              <a:t>, </a:t>
            </a:r>
            <a:r>
              <a:rPr lang="en-US" sz="2400" b="1" dirty="0" smtClean="0"/>
              <a:t>L</a:t>
            </a:r>
            <a:r>
              <a:rPr lang="en-US" b="1" dirty="0" smtClean="0"/>
              <a:t>2</a:t>
            </a:r>
            <a:r>
              <a:rPr lang="en-US" sz="2400" b="1" dirty="0" smtClean="0"/>
              <a:t>-V</a:t>
            </a:r>
            <a:r>
              <a:rPr lang="en-US" b="1" dirty="0" smtClean="0"/>
              <a:t>1</a:t>
            </a:r>
            <a:r>
              <a:rPr lang="el-GR" b="1" dirty="0" smtClean="0"/>
              <a:t>,</a:t>
            </a:r>
            <a:r>
              <a:rPr lang="en-US" sz="2400" b="1" dirty="0" smtClean="0"/>
              <a:t> L</a:t>
            </a:r>
            <a:r>
              <a:rPr lang="en-US" b="1" dirty="0" smtClean="0"/>
              <a:t>3</a:t>
            </a:r>
            <a:r>
              <a:rPr lang="en-US" sz="2400" b="1" dirty="0" smtClean="0"/>
              <a:t>-U</a:t>
            </a:r>
            <a:r>
              <a:rPr lang="en-US" b="1" dirty="0" smtClean="0"/>
              <a:t>1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395461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8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3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2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2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7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9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6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2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8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4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1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6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1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7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3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9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9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3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2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1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3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8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3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1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400"/>
                            </p:stCondLst>
                            <p:childTnLst>
                              <p:par>
                                <p:cTn id="7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1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9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11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00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16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9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6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1331640" y="227687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smtClean="0"/>
              <a:t>Κύκλωμα ισχύος και ελέγχου</a:t>
            </a:r>
            <a:endParaRPr lang="el-GR" sz="3600" b="1" dirty="0"/>
          </a:p>
        </p:txBody>
      </p:sp>
    </p:spTree>
    <p:extLst>
      <p:ext uri="{BB962C8B-B14F-4D97-AF65-F5344CB8AC3E}">
        <p14:creationId xmlns:p14="http://schemas.microsoft.com/office/powerpoint/2010/main" val="167467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3" t="28853" r="50000"/>
          <a:stretch/>
        </p:blipFill>
        <p:spPr bwMode="auto">
          <a:xfrm>
            <a:off x="107504" y="419919"/>
            <a:ext cx="4689723" cy="6427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48"/>
          <a:stretch/>
        </p:blipFill>
        <p:spPr bwMode="auto">
          <a:xfrm>
            <a:off x="4797227" y="252224"/>
            <a:ext cx="3930015" cy="661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Γωνιακή σύνδεση 6"/>
          <p:cNvCxnSpPr/>
          <p:nvPr/>
        </p:nvCxnSpPr>
        <p:spPr>
          <a:xfrm rot="16200000" flipH="1">
            <a:off x="3756286" y="1386297"/>
            <a:ext cx="1728192" cy="353690"/>
          </a:xfrm>
          <a:prstGeom prst="bentConnector3">
            <a:avLst>
              <a:gd name="adj1" fmla="val 9762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Ορθογώνιο 13"/>
          <p:cNvSpPr/>
          <p:nvPr/>
        </p:nvSpPr>
        <p:spPr>
          <a:xfrm>
            <a:off x="539552" y="49590"/>
            <a:ext cx="806489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b="1" dirty="0"/>
              <a:t>Αυτόματη αλλαγή φοράς περιστροφής </a:t>
            </a:r>
            <a:r>
              <a:rPr lang="el-GR" b="1" dirty="0" smtClean="0"/>
              <a:t>ΑΤΚ βραχυκυκλωμένου δρομέα.</a:t>
            </a:r>
            <a:endParaRPr lang="el-GR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07504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Ν</a:t>
            </a:r>
            <a:endParaRPr lang="el-GR" b="1" dirty="0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978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539552" y="49590"/>
            <a:ext cx="806489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b="1" dirty="0"/>
              <a:t>Αυτόματη αλλαγή φοράς περιστροφής </a:t>
            </a:r>
            <a:r>
              <a:rPr lang="el-GR" b="1" dirty="0" smtClean="0"/>
              <a:t>ΑΤΚ βραχυκυκλωμένου δρομέα.</a:t>
            </a:r>
            <a:endParaRPr lang="el-GR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75" y="620688"/>
            <a:ext cx="8220450" cy="596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Ευθεία γραμμή σύνδεσης 16"/>
          <p:cNvCxnSpPr/>
          <p:nvPr/>
        </p:nvCxnSpPr>
        <p:spPr>
          <a:xfrm flipH="1">
            <a:off x="5545690" y="1661190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>
            <a:off x="5550109" y="1700808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 flipV="1">
            <a:off x="5509575" y="1560799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V="1">
            <a:off x="5776521" y="1577628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 flipV="1">
            <a:off x="6062811" y="1560798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/>
          <p:cNvCxnSpPr/>
          <p:nvPr/>
        </p:nvCxnSpPr>
        <p:spPr>
          <a:xfrm flipH="1">
            <a:off x="5531428" y="3600847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 flipH="1">
            <a:off x="5535847" y="36404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 flipV="1">
            <a:off x="5495313" y="3500456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/>
          <p:cNvCxnSpPr/>
          <p:nvPr/>
        </p:nvCxnSpPr>
        <p:spPr>
          <a:xfrm flipV="1">
            <a:off x="5762259" y="3517285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εία γραμμή σύνδεσης 30"/>
          <p:cNvCxnSpPr/>
          <p:nvPr/>
        </p:nvCxnSpPr>
        <p:spPr>
          <a:xfrm flipV="1">
            <a:off x="6048549" y="3500455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 flipH="1">
            <a:off x="7278500" y="3597225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εία γραμμή σύνδεσης 32"/>
          <p:cNvCxnSpPr/>
          <p:nvPr/>
        </p:nvCxnSpPr>
        <p:spPr>
          <a:xfrm flipH="1">
            <a:off x="7282919" y="3636843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Ευθεία γραμμή σύνδεσης 33"/>
          <p:cNvCxnSpPr/>
          <p:nvPr/>
        </p:nvCxnSpPr>
        <p:spPr>
          <a:xfrm flipV="1">
            <a:off x="7242385" y="3496834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Ευθεία γραμμή σύνδεσης 34"/>
          <p:cNvCxnSpPr/>
          <p:nvPr/>
        </p:nvCxnSpPr>
        <p:spPr>
          <a:xfrm flipV="1">
            <a:off x="7509331" y="3513663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Ευθεία γραμμή σύνδεσης 35"/>
          <p:cNvCxnSpPr/>
          <p:nvPr/>
        </p:nvCxnSpPr>
        <p:spPr>
          <a:xfrm flipV="1">
            <a:off x="7795621" y="3496833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Ευθεία γραμμή σύνδεσης 36"/>
          <p:cNvCxnSpPr/>
          <p:nvPr/>
        </p:nvCxnSpPr>
        <p:spPr>
          <a:xfrm flipV="1">
            <a:off x="1368000" y="4819248"/>
            <a:ext cx="0" cy="23682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εία γραμμή σύνδεσης 39"/>
          <p:cNvCxnSpPr/>
          <p:nvPr/>
        </p:nvCxnSpPr>
        <p:spPr>
          <a:xfrm flipV="1">
            <a:off x="3690000" y="4840697"/>
            <a:ext cx="0" cy="19392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 flipV="1">
            <a:off x="2099568" y="3933056"/>
            <a:ext cx="168176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Ευθεία γραμμή σύνδεσης 47"/>
          <p:cNvCxnSpPr/>
          <p:nvPr/>
        </p:nvCxnSpPr>
        <p:spPr>
          <a:xfrm flipH="1" flipV="1">
            <a:off x="2737247" y="3929184"/>
            <a:ext cx="216024" cy="17826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Ευθεία γραμμή σύνδεσης 48"/>
          <p:cNvCxnSpPr/>
          <p:nvPr/>
        </p:nvCxnSpPr>
        <p:spPr>
          <a:xfrm>
            <a:off x="1356342" y="2924945"/>
            <a:ext cx="0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Ομάδα 49"/>
          <p:cNvGrpSpPr/>
          <p:nvPr/>
        </p:nvGrpSpPr>
        <p:grpSpPr>
          <a:xfrm>
            <a:off x="1187624" y="2983522"/>
            <a:ext cx="171154" cy="92999"/>
            <a:chOff x="7143760" y="5696926"/>
            <a:chExt cx="617484" cy="180209"/>
          </a:xfrm>
        </p:grpSpPr>
        <p:cxnSp>
          <p:nvCxnSpPr>
            <p:cNvPr id="51" name="Ευθεία γραμμή σύνδεσης 50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Ευθεία γραμμή σύνδεσης 51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Ευθεία γραμμή σύνδεσης 52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Ευθεία γραμμή σύνδεσης 53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Ευθεία γραμμή σύνδεσης 54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Ευθεία γραμμή σύνδεσης 57"/>
          <p:cNvCxnSpPr/>
          <p:nvPr/>
        </p:nvCxnSpPr>
        <p:spPr>
          <a:xfrm>
            <a:off x="1231045" y="3897033"/>
            <a:ext cx="120325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Ομάδα 58"/>
          <p:cNvGrpSpPr/>
          <p:nvPr/>
        </p:nvGrpSpPr>
        <p:grpSpPr>
          <a:xfrm>
            <a:off x="1102047" y="3979918"/>
            <a:ext cx="189160" cy="92999"/>
            <a:chOff x="7143760" y="5696926"/>
            <a:chExt cx="617484" cy="180209"/>
          </a:xfrm>
        </p:grpSpPr>
        <p:cxnSp>
          <p:nvCxnSpPr>
            <p:cNvPr id="60" name="Ευθεία γραμμή σύνδεσης 59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Ευθεία γραμμή σύνδεσης 60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Ευθεία γραμμή σύνδεσης 61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Ευθεία γραμμή σύνδεσης 62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Ευθεία γραμμή σύνδεσης 63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Ευθεία γραμμή σύνδεσης 69"/>
          <p:cNvCxnSpPr/>
          <p:nvPr/>
        </p:nvCxnSpPr>
        <p:spPr>
          <a:xfrm flipV="1">
            <a:off x="3690687" y="3891425"/>
            <a:ext cx="161233" cy="21602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Ομάδα 70"/>
          <p:cNvGrpSpPr/>
          <p:nvPr/>
        </p:nvGrpSpPr>
        <p:grpSpPr>
          <a:xfrm rot="10800000">
            <a:off x="3771303" y="3979988"/>
            <a:ext cx="189160" cy="92999"/>
            <a:chOff x="7143760" y="5696926"/>
            <a:chExt cx="617484" cy="180209"/>
          </a:xfrm>
        </p:grpSpPr>
        <p:cxnSp>
          <p:nvCxnSpPr>
            <p:cNvPr id="72" name="Ευθεία γραμμή σύνδεσης 71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Ευθεία γραμμή σύνδεσης 72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Ευθεία γραμμή σύνδεσης 73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Ευθεία γραμμή σύνδεσης 74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Ευθεία γραμμή σύνδεσης 75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Ευθεία γραμμή σύνδεσης 93"/>
          <p:cNvCxnSpPr/>
          <p:nvPr/>
        </p:nvCxnSpPr>
        <p:spPr>
          <a:xfrm flipH="1" flipV="1">
            <a:off x="1187625" y="2247177"/>
            <a:ext cx="1008111" cy="274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Ευθεία γραμμή σύνδεσης 94"/>
          <p:cNvCxnSpPr/>
          <p:nvPr/>
        </p:nvCxnSpPr>
        <p:spPr>
          <a:xfrm flipV="1">
            <a:off x="1171378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Ευθεία γραμμή σύνδεσης 95"/>
          <p:cNvCxnSpPr/>
          <p:nvPr/>
        </p:nvCxnSpPr>
        <p:spPr>
          <a:xfrm flipV="1">
            <a:off x="1048707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Ευθεία γραμμή σύνδεσης 96"/>
          <p:cNvCxnSpPr/>
          <p:nvPr/>
        </p:nvCxnSpPr>
        <p:spPr>
          <a:xfrm flipH="1">
            <a:off x="1048707" y="2170625"/>
            <a:ext cx="138917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Ευθεία γραμμή σύνδεσης 97"/>
          <p:cNvCxnSpPr/>
          <p:nvPr/>
        </p:nvCxnSpPr>
        <p:spPr>
          <a:xfrm flipH="1">
            <a:off x="883254" y="2253959"/>
            <a:ext cx="162678" cy="10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Ευθεία γραμμή σύνδεσης 98"/>
          <p:cNvCxnSpPr/>
          <p:nvPr/>
        </p:nvCxnSpPr>
        <p:spPr>
          <a:xfrm flipV="1">
            <a:off x="905389" y="2152581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Ευθεία γραμμή σύνδεσης 99"/>
          <p:cNvCxnSpPr/>
          <p:nvPr/>
        </p:nvCxnSpPr>
        <p:spPr>
          <a:xfrm flipH="1" flipV="1">
            <a:off x="914657" y="2156405"/>
            <a:ext cx="131275" cy="7915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Ομάδα 100"/>
          <p:cNvGrpSpPr/>
          <p:nvPr/>
        </p:nvGrpSpPr>
        <p:grpSpPr>
          <a:xfrm>
            <a:off x="919420" y="1943189"/>
            <a:ext cx="131275" cy="155305"/>
            <a:chOff x="3597139" y="2949204"/>
            <a:chExt cx="144016" cy="196580"/>
          </a:xfrm>
        </p:grpSpPr>
        <p:sp>
          <p:nvSpPr>
            <p:cNvPr id="102" name="Βέλος προς τα κάτω 101"/>
            <p:cNvSpPr/>
            <p:nvPr/>
          </p:nvSpPr>
          <p:spPr>
            <a:xfrm>
              <a:off x="3628495" y="3023392"/>
              <a:ext cx="79511" cy="57434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prstClr val="white"/>
                </a:solidFill>
              </a:endParaRPr>
            </a:p>
          </p:txBody>
        </p:sp>
        <p:cxnSp>
          <p:nvCxnSpPr>
            <p:cNvPr id="103" name="Ευθεία γραμμή σύνδεσης 102"/>
            <p:cNvCxnSpPr/>
            <p:nvPr/>
          </p:nvCxnSpPr>
          <p:spPr>
            <a:xfrm flipV="1">
              <a:off x="3647737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Ευθεία γραμμή σύνδεσης 103"/>
            <p:cNvCxnSpPr/>
            <p:nvPr/>
          </p:nvCxnSpPr>
          <p:spPr>
            <a:xfrm flipV="1">
              <a:off x="3700800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Ευθεία γραμμή σύνδεσης 104"/>
            <p:cNvCxnSpPr/>
            <p:nvPr/>
          </p:nvCxnSpPr>
          <p:spPr>
            <a:xfrm flipH="1">
              <a:off x="3597139" y="2949204"/>
              <a:ext cx="14401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Ευθεία γραμμή σύνδεσης 108"/>
          <p:cNvCxnSpPr/>
          <p:nvPr/>
        </p:nvCxnSpPr>
        <p:spPr>
          <a:xfrm>
            <a:off x="1358778" y="2178071"/>
            <a:ext cx="0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Ευθεία γραμμή σύνδεσης 109"/>
          <p:cNvCxnSpPr/>
          <p:nvPr/>
        </p:nvCxnSpPr>
        <p:spPr>
          <a:xfrm flipH="1">
            <a:off x="2099570" y="2178071"/>
            <a:ext cx="168174" cy="21134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1" name="Θέση αριθμού διαφάνειας 207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803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539552" y="49590"/>
            <a:ext cx="806489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b="1" dirty="0">
                <a:solidFill>
                  <a:prstClr val="white"/>
                </a:solidFill>
              </a:rPr>
              <a:t>Αυτόματη αλλαγή φοράς περιστροφής ΑΤΚ βραχυκυκλωμένου δρομέα.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75" y="620688"/>
            <a:ext cx="8220450" cy="596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Ευθεία γραμμή σύνδεσης 16"/>
          <p:cNvCxnSpPr/>
          <p:nvPr/>
        </p:nvCxnSpPr>
        <p:spPr>
          <a:xfrm flipH="1">
            <a:off x="5496889" y="1661190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>
            <a:off x="5495313" y="17089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 flipV="1">
            <a:off x="5495313" y="1628801"/>
            <a:ext cx="0" cy="1327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V="1">
            <a:off x="5762259" y="1628802"/>
            <a:ext cx="0" cy="1496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 flipV="1">
            <a:off x="6048549" y="1628802"/>
            <a:ext cx="0" cy="13278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/>
          <p:cNvCxnSpPr/>
          <p:nvPr/>
        </p:nvCxnSpPr>
        <p:spPr>
          <a:xfrm flipH="1">
            <a:off x="5531428" y="3600847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 flipH="1">
            <a:off x="5535847" y="3640465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 flipV="1">
            <a:off x="5495313" y="3500456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/>
          <p:cNvCxnSpPr/>
          <p:nvPr/>
        </p:nvCxnSpPr>
        <p:spPr>
          <a:xfrm flipV="1">
            <a:off x="5762259" y="3517285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εία γραμμή σύνδεσης 30"/>
          <p:cNvCxnSpPr/>
          <p:nvPr/>
        </p:nvCxnSpPr>
        <p:spPr>
          <a:xfrm flipV="1">
            <a:off x="6048549" y="3500455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 flipH="1">
            <a:off x="7278500" y="3597225"/>
            <a:ext cx="5743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εία γραμμή σύνδεσης 32"/>
          <p:cNvCxnSpPr/>
          <p:nvPr/>
        </p:nvCxnSpPr>
        <p:spPr>
          <a:xfrm flipH="1">
            <a:off x="7282919" y="3636843"/>
            <a:ext cx="5699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Ευθεία γραμμή σύνδεσης 33"/>
          <p:cNvCxnSpPr/>
          <p:nvPr/>
        </p:nvCxnSpPr>
        <p:spPr>
          <a:xfrm flipV="1">
            <a:off x="7242385" y="3496834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Ευθεία γραμμή σύνδεσης 34"/>
          <p:cNvCxnSpPr/>
          <p:nvPr/>
        </p:nvCxnSpPr>
        <p:spPr>
          <a:xfrm flipV="1">
            <a:off x="7509331" y="3513663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Ευθεία γραμμή σύνδεσης 35"/>
          <p:cNvCxnSpPr/>
          <p:nvPr/>
        </p:nvCxnSpPr>
        <p:spPr>
          <a:xfrm flipV="1">
            <a:off x="7795621" y="3496833"/>
            <a:ext cx="114546" cy="20078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Ευθεία γραμμή σύνδεσης 36"/>
          <p:cNvCxnSpPr/>
          <p:nvPr/>
        </p:nvCxnSpPr>
        <p:spPr>
          <a:xfrm flipV="1">
            <a:off x="1368000" y="4819248"/>
            <a:ext cx="0" cy="23682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εία γραμμή σύνδεσης 39"/>
          <p:cNvCxnSpPr/>
          <p:nvPr/>
        </p:nvCxnSpPr>
        <p:spPr>
          <a:xfrm flipV="1">
            <a:off x="3690000" y="4840697"/>
            <a:ext cx="0" cy="19392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 flipV="1">
            <a:off x="2099568" y="3933056"/>
            <a:ext cx="168176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Ευθεία γραμμή σύνδεσης 47"/>
          <p:cNvCxnSpPr/>
          <p:nvPr/>
        </p:nvCxnSpPr>
        <p:spPr>
          <a:xfrm flipH="1" flipV="1">
            <a:off x="2737247" y="3929184"/>
            <a:ext cx="216024" cy="17826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Ευθεία γραμμή σύνδεσης 48"/>
          <p:cNvCxnSpPr/>
          <p:nvPr/>
        </p:nvCxnSpPr>
        <p:spPr>
          <a:xfrm>
            <a:off x="1356342" y="2924945"/>
            <a:ext cx="0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Ομάδα 49"/>
          <p:cNvGrpSpPr/>
          <p:nvPr/>
        </p:nvGrpSpPr>
        <p:grpSpPr>
          <a:xfrm>
            <a:off x="1187624" y="2983522"/>
            <a:ext cx="171154" cy="92999"/>
            <a:chOff x="7143760" y="5696926"/>
            <a:chExt cx="617484" cy="180209"/>
          </a:xfrm>
        </p:grpSpPr>
        <p:cxnSp>
          <p:nvCxnSpPr>
            <p:cNvPr id="51" name="Ευθεία γραμμή σύνδεσης 50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Ευθεία γραμμή σύνδεσης 51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Ευθεία γραμμή σύνδεσης 52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Ευθεία γραμμή σύνδεσης 53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Ευθεία γραμμή σύνδεσης 54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Ευθεία γραμμή σύνδεσης 57"/>
          <p:cNvCxnSpPr/>
          <p:nvPr/>
        </p:nvCxnSpPr>
        <p:spPr>
          <a:xfrm>
            <a:off x="1231045" y="3897033"/>
            <a:ext cx="120325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Ομάδα 58"/>
          <p:cNvGrpSpPr/>
          <p:nvPr/>
        </p:nvGrpSpPr>
        <p:grpSpPr>
          <a:xfrm>
            <a:off x="1102047" y="3979918"/>
            <a:ext cx="189160" cy="92999"/>
            <a:chOff x="7143760" y="5696926"/>
            <a:chExt cx="617484" cy="180209"/>
          </a:xfrm>
        </p:grpSpPr>
        <p:cxnSp>
          <p:nvCxnSpPr>
            <p:cNvPr id="60" name="Ευθεία γραμμή σύνδεσης 59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Ευθεία γραμμή σύνδεσης 60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Ευθεία γραμμή σύνδεσης 61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Ευθεία γραμμή σύνδεσης 62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Ευθεία γραμμή σύνδεσης 63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Ευθεία γραμμή σύνδεσης 69"/>
          <p:cNvCxnSpPr/>
          <p:nvPr/>
        </p:nvCxnSpPr>
        <p:spPr>
          <a:xfrm flipV="1">
            <a:off x="3690687" y="3891425"/>
            <a:ext cx="161233" cy="21602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Ομάδα 70"/>
          <p:cNvGrpSpPr/>
          <p:nvPr/>
        </p:nvGrpSpPr>
        <p:grpSpPr>
          <a:xfrm rot="10800000">
            <a:off x="3771303" y="3979988"/>
            <a:ext cx="189160" cy="92999"/>
            <a:chOff x="7143760" y="5696926"/>
            <a:chExt cx="617484" cy="180209"/>
          </a:xfrm>
        </p:grpSpPr>
        <p:cxnSp>
          <p:nvCxnSpPr>
            <p:cNvPr id="72" name="Ευθεία γραμμή σύνδεσης 71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Ευθεία γραμμή σύνδεσης 72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Ευθεία γραμμή σύνδεσης 73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Ευθεία γραμμή σύνδεσης 74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Ευθεία γραμμή σύνδεσης 75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Ευθεία γραμμή σύνδεσης 93"/>
          <p:cNvCxnSpPr/>
          <p:nvPr/>
        </p:nvCxnSpPr>
        <p:spPr>
          <a:xfrm flipH="1" flipV="1">
            <a:off x="1187625" y="2247177"/>
            <a:ext cx="1008111" cy="274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Ευθεία γραμμή σύνδεσης 94"/>
          <p:cNvCxnSpPr/>
          <p:nvPr/>
        </p:nvCxnSpPr>
        <p:spPr>
          <a:xfrm flipV="1">
            <a:off x="1171378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Ευθεία γραμμή σύνδεσης 95"/>
          <p:cNvCxnSpPr/>
          <p:nvPr/>
        </p:nvCxnSpPr>
        <p:spPr>
          <a:xfrm flipV="1">
            <a:off x="1048707" y="2156405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Ευθεία γραμμή σύνδεσης 96"/>
          <p:cNvCxnSpPr/>
          <p:nvPr/>
        </p:nvCxnSpPr>
        <p:spPr>
          <a:xfrm flipH="1">
            <a:off x="1048707" y="2170625"/>
            <a:ext cx="138917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Ευθεία γραμμή σύνδεσης 97"/>
          <p:cNvCxnSpPr/>
          <p:nvPr/>
        </p:nvCxnSpPr>
        <p:spPr>
          <a:xfrm flipH="1">
            <a:off x="883254" y="2253959"/>
            <a:ext cx="162678" cy="108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Ευθεία γραμμή σύνδεσης 98"/>
          <p:cNvCxnSpPr/>
          <p:nvPr/>
        </p:nvCxnSpPr>
        <p:spPr>
          <a:xfrm flipV="1">
            <a:off x="905389" y="2152581"/>
            <a:ext cx="0" cy="11376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Ευθεία γραμμή σύνδεσης 99"/>
          <p:cNvCxnSpPr/>
          <p:nvPr/>
        </p:nvCxnSpPr>
        <p:spPr>
          <a:xfrm flipH="1" flipV="1">
            <a:off x="914657" y="2156405"/>
            <a:ext cx="131275" cy="7915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Ομάδα 100"/>
          <p:cNvGrpSpPr/>
          <p:nvPr/>
        </p:nvGrpSpPr>
        <p:grpSpPr>
          <a:xfrm>
            <a:off x="919420" y="1943189"/>
            <a:ext cx="131275" cy="155305"/>
            <a:chOff x="3597139" y="2949204"/>
            <a:chExt cx="144016" cy="196580"/>
          </a:xfrm>
        </p:grpSpPr>
        <p:sp>
          <p:nvSpPr>
            <p:cNvPr id="102" name="Βέλος προς τα κάτω 101"/>
            <p:cNvSpPr/>
            <p:nvPr/>
          </p:nvSpPr>
          <p:spPr>
            <a:xfrm>
              <a:off x="3628495" y="3023392"/>
              <a:ext cx="79511" cy="57434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prstClr val="white"/>
                </a:solidFill>
              </a:endParaRPr>
            </a:p>
          </p:txBody>
        </p:sp>
        <p:cxnSp>
          <p:nvCxnSpPr>
            <p:cNvPr id="103" name="Ευθεία γραμμή σύνδεσης 102"/>
            <p:cNvCxnSpPr/>
            <p:nvPr/>
          </p:nvCxnSpPr>
          <p:spPr>
            <a:xfrm flipV="1">
              <a:off x="3647737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Ευθεία γραμμή σύνδεσης 103"/>
            <p:cNvCxnSpPr/>
            <p:nvPr/>
          </p:nvCxnSpPr>
          <p:spPr>
            <a:xfrm flipV="1">
              <a:off x="3700800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Ευθεία γραμμή σύνδεσης 104"/>
            <p:cNvCxnSpPr/>
            <p:nvPr/>
          </p:nvCxnSpPr>
          <p:spPr>
            <a:xfrm flipH="1">
              <a:off x="3597139" y="2949204"/>
              <a:ext cx="14401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Ευθεία γραμμή σύνδεσης 108"/>
          <p:cNvCxnSpPr/>
          <p:nvPr/>
        </p:nvCxnSpPr>
        <p:spPr>
          <a:xfrm>
            <a:off x="1358778" y="2178071"/>
            <a:ext cx="0" cy="21602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Ευθεία γραμμή σύνδεσης 109"/>
          <p:cNvCxnSpPr/>
          <p:nvPr/>
        </p:nvCxnSpPr>
        <p:spPr>
          <a:xfrm flipH="1">
            <a:off x="2099570" y="2178071"/>
            <a:ext cx="168174" cy="21134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C804-4530-496E-9FD9-F814F95AD8CB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806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184</Words>
  <Application>Microsoft Office PowerPoint</Application>
  <PresentationFormat>Προβολή στην οθόνη (4:3)</PresentationFormat>
  <Paragraphs>47</Paragraphs>
  <Slides>19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19</vt:i4>
      </vt:variant>
    </vt:vector>
  </HeadingPairs>
  <TitlesOfParts>
    <vt:vector size="21" baseType="lpstr">
      <vt:lpstr>Θέμα του Office</vt:lpstr>
      <vt:lpstr>1_Θέμα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ioannis</dc:creator>
  <cp:lastModifiedBy>ioannis</cp:lastModifiedBy>
  <cp:revision>24</cp:revision>
  <dcterms:created xsi:type="dcterms:W3CDTF">2021-01-04T17:16:33Z</dcterms:created>
  <dcterms:modified xsi:type="dcterms:W3CDTF">2021-01-05T14:14:30Z</dcterms:modified>
</cp:coreProperties>
</file>