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0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E6B7B-57A8-48D3-901F-0FCCF0FECA1A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DAFF1-92F3-4D85-8E29-AD568658D4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95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DB7-50D4-4519-8A26-BF071262C208}" type="datetime1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449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6090-491F-45FA-BC91-DA1ED7FDB7F2}" type="datetime1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42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F97F-D526-47CF-BF00-529765A11E65}" type="datetime1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50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BF93-6123-4B2A-8E34-E9BC179D2F89}" type="datetime1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790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ACF-EFAE-4BF2-9447-AA759D8D76AD}" type="datetime1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846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F1-2038-46F0-B662-1F05551E7D85}" type="datetime1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206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4044-BD13-434B-A5CB-4CD2591FF545}" type="datetime1">
              <a:rPr lang="el-GR" smtClean="0"/>
              <a:t>3/1/2021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820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2EA3-367D-4874-8906-9653F7C94D7A}" type="datetime1">
              <a:rPr lang="el-GR" smtClean="0"/>
              <a:t>3/1/2021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685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B6CF-F311-4B28-A0AA-39CFD586783A}" type="datetime1">
              <a:rPr lang="el-GR" smtClean="0"/>
              <a:t>3/1/2021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159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42B-C546-40D1-B5BB-0D0F16B5B45B}" type="datetime1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261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3CD1-3B70-416B-A38C-2BA98BA25753}" type="datetime1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410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5D892-C776-4C5B-8F34-8A04A3D9BDB1}" type="datetime1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5010D-D441-43FF-9DCD-A270A7D472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1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48879"/>
            <a:ext cx="2424836" cy="56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" name="Ομάδα 44"/>
          <p:cNvGrpSpPr/>
          <p:nvPr/>
        </p:nvGrpSpPr>
        <p:grpSpPr>
          <a:xfrm>
            <a:off x="6729487" y="3099189"/>
            <a:ext cx="1658937" cy="353338"/>
            <a:chOff x="6729487" y="3099189"/>
            <a:chExt cx="1658937" cy="353338"/>
          </a:xfrm>
        </p:grpSpPr>
        <p:cxnSp>
          <p:nvCxnSpPr>
            <p:cNvPr id="6" name="Ευθεία γραμμή σύνδεσης 5"/>
            <p:cNvCxnSpPr/>
            <p:nvPr/>
          </p:nvCxnSpPr>
          <p:spPr>
            <a:xfrm flipH="1">
              <a:off x="7092280" y="3425527"/>
              <a:ext cx="1296144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Ευθεία γραμμή σύνδεσης 6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εία γραμμή σύνδεσης 14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Ευθεία γραμμή σύνδεσης 17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Ευθεία γραμμή σύνδεσης 21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Ομάδα 3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25" name="Βέλος προς τα κάτω 24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27" name="Ευθεία γραμμή σύνδεσης 2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Ευθεία γραμμή σύνδεσης 29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Ευθεία γραμμή σύνδεσης 30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92696"/>
            <a:ext cx="9906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Ομάδα 42"/>
          <p:cNvGrpSpPr/>
          <p:nvPr/>
        </p:nvGrpSpPr>
        <p:grpSpPr>
          <a:xfrm>
            <a:off x="2412000" y="1608066"/>
            <a:ext cx="719840" cy="360040"/>
            <a:chOff x="2412000" y="1608066"/>
            <a:chExt cx="719840" cy="360040"/>
          </a:xfrm>
        </p:grpSpPr>
        <p:cxnSp>
          <p:nvCxnSpPr>
            <p:cNvPr id="37" name="Ευθεία γραμμή σύνδεσης 36"/>
            <p:cNvCxnSpPr/>
            <p:nvPr/>
          </p:nvCxnSpPr>
          <p:spPr>
            <a:xfrm flipV="1">
              <a:off x="2423220" y="1608066"/>
              <a:ext cx="0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2763044" y="1608066"/>
              <a:ext cx="0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3131840" y="1608066"/>
              <a:ext cx="0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2439008" y="1781662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>
              <a:off x="2412000" y="1836000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Ευθεία γραμμή σύνδεσης 46"/>
          <p:cNvCxnSpPr/>
          <p:nvPr/>
        </p:nvCxnSpPr>
        <p:spPr>
          <a:xfrm>
            <a:off x="4352118" y="1905376"/>
            <a:ext cx="0" cy="396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Ομάδα 47"/>
          <p:cNvGrpSpPr/>
          <p:nvPr/>
        </p:nvGrpSpPr>
        <p:grpSpPr>
          <a:xfrm>
            <a:off x="3961631" y="1996086"/>
            <a:ext cx="396124" cy="144016"/>
            <a:chOff x="7143760" y="5696926"/>
            <a:chExt cx="617484" cy="180209"/>
          </a:xfrm>
        </p:grpSpPr>
        <p:cxnSp>
          <p:nvCxnSpPr>
            <p:cNvPr id="49" name="Ευθεία γραμμή σύνδεσης 48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Ευθεία γραμμή σύνδεσης 50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Ευθεία γραμμή σύνδεσης 53"/>
          <p:cNvCxnSpPr/>
          <p:nvPr/>
        </p:nvCxnSpPr>
        <p:spPr>
          <a:xfrm>
            <a:off x="4116239" y="3356992"/>
            <a:ext cx="216576" cy="4298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Ομάδα 54"/>
          <p:cNvGrpSpPr/>
          <p:nvPr/>
        </p:nvGrpSpPr>
        <p:grpSpPr>
          <a:xfrm>
            <a:off x="3836986" y="3507361"/>
            <a:ext cx="396124" cy="144016"/>
            <a:chOff x="7143760" y="5696926"/>
            <a:chExt cx="617484" cy="180209"/>
          </a:xfrm>
        </p:grpSpPr>
        <p:cxnSp>
          <p:nvCxnSpPr>
            <p:cNvPr id="56" name="Ευθεία γραμμή σύνδεσης 55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Ευθεία γραμμή σύνδεσης 58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Ομάδα 75"/>
          <p:cNvGrpSpPr/>
          <p:nvPr/>
        </p:nvGrpSpPr>
        <p:grpSpPr>
          <a:xfrm>
            <a:off x="1529910" y="3243403"/>
            <a:ext cx="809962" cy="368274"/>
            <a:chOff x="1529910" y="3243403"/>
            <a:chExt cx="809962" cy="368274"/>
          </a:xfrm>
        </p:grpSpPr>
        <p:cxnSp>
          <p:nvCxnSpPr>
            <p:cNvPr id="64" name="Ευθεία γραμμή σύνδεσης 63"/>
            <p:cNvCxnSpPr/>
            <p:nvPr/>
          </p:nvCxnSpPr>
          <p:spPr>
            <a:xfrm flipV="1">
              <a:off x="2195616" y="3251637"/>
              <a:ext cx="144256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Ευθεία γραμμή σύνδεσης 64"/>
            <p:cNvCxnSpPr/>
            <p:nvPr/>
          </p:nvCxnSpPr>
          <p:spPr>
            <a:xfrm flipH="1">
              <a:off x="1574912" y="3404407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 flipH="1">
              <a:off x="1547904" y="3458745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Ευθεία γραμμή σύνδεσης 76"/>
            <p:cNvCxnSpPr/>
            <p:nvPr/>
          </p:nvCxnSpPr>
          <p:spPr>
            <a:xfrm flipV="1">
              <a:off x="1849200" y="3251637"/>
              <a:ext cx="144256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Ευθεία γραμμή σύνδεσης 77"/>
            <p:cNvCxnSpPr/>
            <p:nvPr/>
          </p:nvCxnSpPr>
          <p:spPr>
            <a:xfrm flipV="1">
              <a:off x="1529910" y="3243403"/>
              <a:ext cx="144256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Ομάδα 78"/>
          <p:cNvGrpSpPr/>
          <p:nvPr/>
        </p:nvGrpSpPr>
        <p:grpSpPr>
          <a:xfrm>
            <a:off x="7154187" y="4950652"/>
            <a:ext cx="253128" cy="239325"/>
            <a:chOff x="7154187" y="4950652"/>
            <a:chExt cx="253128" cy="239325"/>
          </a:xfrm>
        </p:grpSpPr>
        <p:sp>
          <p:nvSpPr>
            <p:cNvPr id="80" name="Έλλειψη 79"/>
            <p:cNvSpPr/>
            <p:nvPr/>
          </p:nvSpPr>
          <p:spPr>
            <a:xfrm>
              <a:off x="7154187" y="4950652"/>
              <a:ext cx="253128" cy="23932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1" name="Ευθεία γραμμή σύνδεσης 80"/>
            <p:cNvCxnSpPr>
              <a:stCxn id="80" idx="7"/>
              <a:endCxn id="80" idx="3"/>
            </p:cNvCxnSpPr>
            <p:nvPr/>
          </p:nvCxnSpPr>
          <p:spPr>
            <a:xfrm flipH="1"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Ευθεία γραμμή σύνδεσης 81"/>
            <p:cNvCxnSpPr/>
            <p:nvPr/>
          </p:nvCxnSpPr>
          <p:spPr>
            <a:xfrm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Θέση αριθμού διαφάνειας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1</a:t>
            </a:fld>
            <a:endParaRPr lang="el-GR"/>
          </a:p>
        </p:txBody>
      </p:sp>
      <p:sp>
        <p:nvSpPr>
          <p:cNvPr id="2" name="Ορθογώνιο 1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6329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088372" y="3679788"/>
            <a:ext cx="180636" cy="253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>
            <a:off x="7277901" y="3676933"/>
            <a:ext cx="0" cy="22779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Ομάδα 36"/>
          <p:cNvGrpSpPr/>
          <p:nvPr/>
        </p:nvGrpSpPr>
        <p:grpSpPr>
          <a:xfrm>
            <a:off x="5636423" y="1980000"/>
            <a:ext cx="1714914" cy="353338"/>
            <a:chOff x="6729487" y="3099189"/>
            <a:chExt cx="1714914" cy="353338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7092280" y="3423423"/>
              <a:ext cx="1352121" cy="210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Ομάδα 4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46" name="Βέλος προς τα κάτω 45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Ευθεία γραμμή σύνδεσης 4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Ευθεία γραμμή σύνδεσης 49"/>
          <p:cNvCxnSpPr/>
          <p:nvPr/>
        </p:nvCxnSpPr>
        <p:spPr>
          <a:xfrm flipH="1">
            <a:off x="7295360" y="2213865"/>
            <a:ext cx="111955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260704" y="2207338"/>
            <a:ext cx="0" cy="235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260704" y="2888940"/>
            <a:ext cx="0" cy="2700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91557" y="29946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91557" y="30239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82125" y="295280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88372" y="302421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88280" y="296376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39600" y="189743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H="1">
            <a:off x="940841" y="1943839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H="1" flipV="1">
            <a:off x="939600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Ομάδα 2"/>
          <p:cNvGrpSpPr/>
          <p:nvPr/>
        </p:nvGrpSpPr>
        <p:grpSpPr>
          <a:xfrm>
            <a:off x="5923753" y="3765080"/>
            <a:ext cx="267498" cy="108870"/>
            <a:chOff x="5995497" y="3760456"/>
            <a:chExt cx="267498" cy="108870"/>
          </a:xfrm>
        </p:grpSpPr>
        <p:cxnSp>
          <p:nvCxnSpPr>
            <p:cNvPr id="123" name="Ευθεία γραμμή σύνδεσης 122"/>
            <p:cNvCxnSpPr/>
            <p:nvPr/>
          </p:nvCxnSpPr>
          <p:spPr>
            <a:xfrm>
              <a:off x="6004617" y="3790831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Ευθεία γραμμή σύνδεσης 123"/>
            <p:cNvCxnSpPr/>
            <p:nvPr/>
          </p:nvCxnSpPr>
          <p:spPr>
            <a:xfrm>
              <a:off x="5998774" y="3831604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Ευθεία γραμμή σύνδεσης 124"/>
            <p:cNvCxnSpPr/>
            <p:nvPr/>
          </p:nvCxnSpPr>
          <p:spPr>
            <a:xfrm flipV="1">
              <a:off x="6089342" y="3760456"/>
              <a:ext cx="103363" cy="418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Ευθεία γραμμή σύνδεσης 125"/>
            <p:cNvCxnSpPr/>
            <p:nvPr/>
          </p:nvCxnSpPr>
          <p:spPr>
            <a:xfrm>
              <a:off x="6095589" y="3831864"/>
              <a:ext cx="103363" cy="37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Ευθεία γραμμή σύνδεσης 126"/>
            <p:cNvCxnSpPr/>
            <p:nvPr/>
          </p:nvCxnSpPr>
          <p:spPr>
            <a:xfrm>
              <a:off x="5995497" y="3771410"/>
              <a:ext cx="0" cy="835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Ευθεία γραμμή σύνδεσης 51"/>
          <p:cNvCxnSpPr/>
          <p:nvPr/>
        </p:nvCxnSpPr>
        <p:spPr>
          <a:xfrm flipH="1" flipV="1">
            <a:off x="1286635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H="1" flipV="1">
            <a:off x="1618260" y="18396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εία γραμμή σύνδεσης 53"/>
          <p:cNvCxnSpPr/>
          <p:nvPr/>
        </p:nvCxnSpPr>
        <p:spPr>
          <a:xfrm flipH="1">
            <a:off x="942082" y="3261805"/>
            <a:ext cx="974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/>
          <p:cNvCxnSpPr/>
          <p:nvPr/>
        </p:nvCxnSpPr>
        <p:spPr>
          <a:xfrm flipH="1">
            <a:off x="943323" y="3308214"/>
            <a:ext cx="973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/>
          <p:cNvCxnSpPr/>
          <p:nvPr/>
        </p:nvCxnSpPr>
        <p:spPr>
          <a:xfrm flipH="1" flipV="1">
            <a:off x="942082" y="31931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Ευθεία γραμμή σύνδεσης 56"/>
          <p:cNvCxnSpPr/>
          <p:nvPr/>
        </p:nvCxnSpPr>
        <p:spPr>
          <a:xfrm flipH="1" flipV="1">
            <a:off x="1289117" y="31931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 flipH="1" flipV="1">
            <a:off x="1620742" y="32039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Ομάδα 59"/>
          <p:cNvGrpSpPr/>
          <p:nvPr/>
        </p:nvGrpSpPr>
        <p:grpSpPr>
          <a:xfrm>
            <a:off x="7154187" y="4950652"/>
            <a:ext cx="253128" cy="239325"/>
            <a:chOff x="7154187" y="4950652"/>
            <a:chExt cx="253128" cy="239325"/>
          </a:xfrm>
        </p:grpSpPr>
        <p:sp>
          <p:nvSpPr>
            <p:cNvPr id="66" name="Έλλειψη 65"/>
            <p:cNvSpPr/>
            <p:nvPr/>
          </p:nvSpPr>
          <p:spPr>
            <a:xfrm>
              <a:off x="7154187" y="4950652"/>
              <a:ext cx="253128" cy="23932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67" name="Ευθεία γραμμή σύνδεσης 66"/>
            <p:cNvCxnSpPr>
              <a:stCxn id="66" idx="7"/>
              <a:endCxn id="66" idx="3"/>
            </p:cNvCxnSpPr>
            <p:nvPr/>
          </p:nvCxnSpPr>
          <p:spPr>
            <a:xfrm flipH="1"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30462" y="1034073"/>
            <a:ext cx="1889475" cy="4678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b="1" dirty="0">
                <a:solidFill>
                  <a:prstClr val="white"/>
                </a:solidFill>
              </a:rPr>
              <a:t>Κλείνουμε το διακόπτη φορτίου </a:t>
            </a:r>
            <a:r>
              <a:rPr lang="en-US" b="1" dirty="0">
                <a:solidFill>
                  <a:prstClr val="white"/>
                </a:solidFill>
              </a:rPr>
              <a:t>Q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Πατάμε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</a:rPr>
              <a:t>S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Αφήνουμε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</a:p>
          <a:p>
            <a:r>
              <a:rPr lang="el-GR" b="1" dirty="0" err="1" smtClean="0">
                <a:solidFill>
                  <a:prstClr val="white"/>
                </a:solidFill>
              </a:rPr>
              <a:t>Παταμε</a:t>
            </a:r>
            <a:r>
              <a:rPr lang="el-GR" b="1" dirty="0" smtClean="0">
                <a:solidFill>
                  <a:prstClr val="white"/>
                </a:solidFill>
              </a:rPr>
              <a:t> το </a:t>
            </a:r>
            <a:r>
              <a:rPr lang="el-GR" b="1" dirty="0" err="1" smtClean="0">
                <a:solidFill>
                  <a:prstClr val="white"/>
                </a:solidFill>
              </a:rPr>
              <a:t>μπουτό</a:t>
            </a:r>
            <a:r>
              <a:rPr lang="el-GR" b="1" dirty="0" err="1">
                <a:solidFill>
                  <a:prstClr val="white"/>
                </a:solidFill>
              </a:rPr>
              <a:t>ν</a:t>
            </a:r>
            <a:r>
              <a:rPr lang="el-GR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2</a:t>
            </a:r>
            <a:r>
              <a:rPr lang="el-GR" sz="1400" b="1" dirty="0" smtClean="0">
                <a:solidFill>
                  <a:prstClr val="white"/>
                </a:solidFill>
              </a:rPr>
              <a:t> ο </a:t>
            </a:r>
            <a:r>
              <a:rPr lang="el-GR" b="1" dirty="0" smtClean="0">
                <a:solidFill>
                  <a:prstClr val="white"/>
                </a:solidFill>
              </a:rPr>
              <a:t>κινητήρας σταματά και μένει σταματημένος</a:t>
            </a:r>
          </a:p>
          <a:p>
            <a:r>
              <a:rPr lang="el-GR" b="1" dirty="0" smtClean="0">
                <a:solidFill>
                  <a:prstClr val="white"/>
                </a:solidFill>
              </a:rPr>
              <a:t>Ξανά το </a:t>
            </a:r>
            <a:r>
              <a:rPr lang="en-US" b="1" dirty="0">
                <a:solidFill>
                  <a:prstClr val="white"/>
                </a:solidFill>
              </a:rPr>
              <a:t>S1</a:t>
            </a:r>
          </a:p>
          <a:p>
            <a:r>
              <a:rPr lang="el-GR" b="1" dirty="0" smtClean="0">
                <a:solidFill>
                  <a:prstClr val="white"/>
                </a:solidFill>
              </a:rPr>
              <a:t>ξεκινά 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73" name="Ορθογώνιο 72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6442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088372" y="3679788"/>
            <a:ext cx="180636" cy="253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77901" y="3679788"/>
            <a:ext cx="129414" cy="2249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 flipH="1" flipV="1">
            <a:off x="5999217" y="2306339"/>
            <a:ext cx="1278684" cy="136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εία γραμμή σύνδεσης 38"/>
          <p:cNvCxnSpPr/>
          <p:nvPr/>
        </p:nvCxnSpPr>
        <p:spPr>
          <a:xfrm flipV="1">
            <a:off x="5999216" y="2182138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5855200" y="2182138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 flipH="1">
            <a:off x="5855200" y="2207338"/>
            <a:ext cx="1524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 flipH="1">
            <a:off x="5636423" y="2306338"/>
            <a:ext cx="216024" cy="136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5639280" y="2189338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Ευθεία γραμμή σύνδεσης 43"/>
          <p:cNvCxnSpPr/>
          <p:nvPr/>
        </p:nvCxnSpPr>
        <p:spPr>
          <a:xfrm flipH="1" flipV="1">
            <a:off x="5639280" y="2204042"/>
            <a:ext cx="144016" cy="10019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Ομάδα 44"/>
          <p:cNvGrpSpPr/>
          <p:nvPr/>
        </p:nvGrpSpPr>
        <p:grpSpPr>
          <a:xfrm>
            <a:off x="5639278" y="1980000"/>
            <a:ext cx="144016" cy="196580"/>
            <a:chOff x="3597139" y="2949204"/>
            <a:chExt cx="144016" cy="196580"/>
          </a:xfrm>
        </p:grpSpPr>
        <p:sp>
          <p:nvSpPr>
            <p:cNvPr id="46" name="Βέλος προς τα κάτω 45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47" name="Ευθεία γραμμή σύνδεσης 46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Ευθεία γραμμή σύνδεσης 49"/>
          <p:cNvCxnSpPr/>
          <p:nvPr/>
        </p:nvCxnSpPr>
        <p:spPr>
          <a:xfrm>
            <a:off x="7280751" y="2204042"/>
            <a:ext cx="1" cy="2388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088372" y="2213865"/>
            <a:ext cx="172332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260704" y="2888940"/>
            <a:ext cx="0" cy="2700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91557" y="29946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91557" y="30239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82125" y="295280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88372" y="302421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88280" y="296376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39600" y="189743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H="1">
            <a:off x="940841" y="1943839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H="1" flipV="1">
            <a:off x="939600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Ομάδα 2"/>
          <p:cNvGrpSpPr/>
          <p:nvPr/>
        </p:nvGrpSpPr>
        <p:grpSpPr>
          <a:xfrm>
            <a:off x="5923753" y="3765080"/>
            <a:ext cx="267498" cy="108870"/>
            <a:chOff x="5995497" y="3760456"/>
            <a:chExt cx="267498" cy="108870"/>
          </a:xfrm>
        </p:grpSpPr>
        <p:cxnSp>
          <p:nvCxnSpPr>
            <p:cNvPr id="123" name="Ευθεία γραμμή σύνδεσης 122"/>
            <p:cNvCxnSpPr/>
            <p:nvPr/>
          </p:nvCxnSpPr>
          <p:spPr>
            <a:xfrm>
              <a:off x="6004617" y="3790831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Ευθεία γραμμή σύνδεσης 123"/>
            <p:cNvCxnSpPr/>
            <p:nvPr/>
          </p:nvCxnSpPr>
          <p:spPr>
            <a:xfrm>
              <a:off x="5998774" y="3831604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Ευθεία γραμμή σύνδεσης 124"/>
            <p:cNvCxnSpPr/>
            <p:nvPr/>
          </p:nvCxnSpPr>
          <p:spPr>
            <a:xfrm flipV="1">
              <a:off x="6089342" y="3760456"/>
              <a:ext cx="103363" cy="418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Ευθεία γραμμή σύνδεσης 125"/>
            <p:cNvCxnSpPr/>
            <p:nvPr/>
          </p:nvCxnSpPr>
          <p:spPr>
            <a:xfrm>
              <a:off x="6095589" y="3831864"/>
              <a:ext cx="103363" cy="37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Ευθεία γραμμή σύνδεσης 126"/>
            <p:cNvCxnSpPr/>
            <p:nvPr/>
          </p:nvCxnSpPr>
          <p:spPr>
            <a:xfrm>
              <a:off x="5995497" y="3771410"/>
              <a:ext cx="0" cy="835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Ευθεία γραμμή σύνδεσης 51"/>
          <p:cNvCxnSpPr/>
          <p:nvPr/>
        </p:nvCxnSpPr>
        <p:spPr>
          <a:xfrm flipH="1" flipV="1">
            <a:off x="1286635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H="1" flipV="1">
            <a:off x="1618260" y="18396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εία γραμμή σύνδεσης 53"/>
          <p:cNvCxnSpPr/>
          <p:nvPr/>
        </p:nvCxnSpPr>
        <p:spPr>
          <a:xfrm flipH="1">
            <a:off x="942082" y="3261805"/>
            <a:ext cx="974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/>
          <p:cNvCxnSpPr/>
          <p:nvPr/>
        </p:nvCxnSpPr>
        <p:spPr>
          <a:xfrm flipH="1">
            <a:off x="943323" y="3308214"/>
            <a:ext cx="973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/>
          <p:cNvCxnSpPr/>
          <p:nvPr/>
        </p:nvCxnSpPr>
        <p:spPr>
          <a:xfrm flipV="1">
            <a:off x="944564" y="3203975"/>
            <a:ext cx="162051" cy="1692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Ευθεία γραμμή σύνδεσης 56"/>
          <p:cNvCxnSpPr/>
          <p:nvPr/>
        </p:nvCxnSpPr>
        <p:spPr>
          <a:xfrm flipV="1">
            <a:off x="1270633" y="3214775"/>
            <a:ext cx="159381" cy="1692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 flipV="1">
            <a:off x="1623224" y="3203975"/>
            <a:ext cx="158466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Ομάδα 59"/>
          <p:cNvGrpSpPr/>
          <p:nvPr/>
        </p:nvGrpSpPr>
        <p:grpSpPr>
          <a:xfrm>
            <a:off x="8209470" y="4950650"/>
            <a:ext cx="253128" cy="239325"/>
            <a:chOff x="7154187" y="4950652"/>
            <a:chExt cx="253128" cy="239325"/>
          </a:xfrm>
        </p:grpSpPr>
        <p:sp>
          <p:nvSpPr>
            <p:cNvPr id="66" name="Έλλειψη 65"/>
            <p:cNvSpPr/>
            <p:nvPr/>
          </p:nvSpPr>
          <p:spPr>
            <a:xfrm>
              <a:off x="7154187" y="4950652"/>
              <a:ext cx="253128" cy="23932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67" name="Ευθεία γραμμή σύνδεσης 66"/>
            <p:cNvCxnSpPr>
              <a:stCxn id="66" idx="7"/>
              <a:endCxn id="66" idx="3"/>
            </p:cNvCxnSpPr>
            <p:nvPr/>
          </p:nvCxnSpPr>
          <p:spPr>
            <a:xfrm flipH="1"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81790" y="1202186"/>
            <a:ext cx="2402579" cy="4955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b="1" dirty="0">
                <a:solidFill>
                  <a:prstClr val="white"/>
                </a:solidFill>
              </a:rPr>
              <a:t>Κλείνουμε το διακόπτη φορτίου </a:t>
            </a:r>
            <a:r>
              <a:rPr lang="en-US" b="1" dirty="0">
                <a:solidFill>
                  <a:prstClr val="white"/>
                </a:solidFill>
              </a:rPr>
              <a:t>Q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Πατάμε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</a:rPr>
              <a:t>S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Αφήνουμε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</a:p>
          <a:p>
            <a:r>
              <a:rPr lang="el-GR" b="1" dirty="0" err="1" smtClean="0">
                <a:solidFill>
                  <a:prstClr val="white"/>
                </a:solidFill>
              </a:rPr>
              <a:t>Παταμε</a:t>
            </a:r>
            <a:r>
              <a:rPr lang="el-GR" b="1" dirty="0" smtClean="0">
                <a:solidFill>
                  <a:prstClr val="white"/>
                </a:solidFill>
              </a:rPr>
              <a:t> το </a:t>
            </a:r>
            <a:r>
              <a:rPr lang="el-GR" b="1" dirty="0" err="1" smtClean="0">
                <a:solidFill>
                  <a:prstClr val="white"/>
                </a:solidFill>
              </a:rPr>
              <a:t>μπουτό</a:t>
            </a:r>
            <a:r>
              <a:rPr lang="el-GR" b="1" dirty="0" err="1">
                <a:solidFill>
                  <a:prstClr val="white"/>
                </a:solidFill>
              </a:rPr>
              <a:t>ν</a:t>
            </a:r>
            <a:r>
              <a:rPr lang="el-GR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2</a:t>
            </a:r>
            <a:r>
              <a:rPr lang="el-GR" sz="1400" b="1" dirty="0" smtClean="0">
                <a:solidFill>
                  <a:prstClr val="white"/>
                </a:solidFill>
              </a:rPr>
              <a:t> ο </a:t>
            </a:r>
            <a:r>
              <a:rPr lang="el-GR" b="1" dirty="0" smtClean="0">
                <a:solidFill>
                  <a:prstClr val="white"/>
                </a:solidFill>
              </a:rPr>
              <a:t>κινητήρας σταματά και μένει σταματημένος</a:t>
            </a:r>
          </a:p>
          <a:p>
            <a:r>
              <a:rPr lang="el-GR" b="1" dirty="0" smtClean="0">
                <a:solidFill>
                  <a:prstClr val="white"/>
                </a:solidFill>
              </a:rPr>
              <a:t>Ξανά το </a:t>
            </a:r>
            <a:r>
              <a:rPr lang="en-US" b="1" dirty="0">
                <a:solidFill>
                  <a:prstClr val="white"/>
                </a:solidFill>
              </a:rPr>
              <a:t>S1</a:t>
            </a:r>
          </a:p>
          <a:p>
            <a:r>
              <a:rPr lang="el-GR" b="1" dirty="0" smtClean="0">
                <a:solidFill>
                  <a:prstClr val="white"/>
                </a:solidFill>
              </a:rPr>
              <a:t>ξεκινά </a:t>
            </a:r>
          </a:p>
          <a:p>
            <a:endParaRPr lang="el-GR" b="1" dirty="0" smtClean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Υπερφόρτιση</a:t>
            </a:r>
            <a:r>
              <a:rPr lang="en-US" b="1" dirty="0">
                <a:solidFill>
                  <a:prstClr val="white"/>
                </a:solidFill>
              </a:rPr>
              <a:t>: </a:t>
            </a:r>
            <a:r>
              <a:rPr lang="el-GR" b="1" dirty="0">
                <a:solidFill>
                  <a:prstClr val="white"/>
                </a:solidFill>
              </a:rPr>
              <a:t>τότε ανοίγει το </a:t>
            </a:r>
            <a:r>
              <a:rPr lang="el-GR" b="1" dirty="0" smtClean="0">
                <a:solidFill>
                  <a:prstClr val="white"/>
                </a:solidFill>
              </a:rPr>
              <a:t>θερμικό ο κινητήρας σταματά</a:t>
            </a:r>
            <a:endParaRPr lang="el-GR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73" name="Ορθογώνιο 72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1061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118320" y="3654025"/>
            <a:ext cx="135222" cy="27849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95360" y="3699030"/>
            <a:ext cx="156960" cy="20855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Ομάδα 36"/>
          <p:cNvGrpSpPr/>
          <p:nvPr/>
        </p:nvGrpSpPr>
        <p:grpSpPr>
          <a:xfrm>
            <a:off x="5636423" y="1980000"/>
            <a:ext cx="1714914" cy="353338"/>
            <a:chOff x="6729487" y="3099189"/>
            <a:chExt cx="1714914" cy="353338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7092280" y="3423423"/>
              <a:ext cx="1352121" cy="210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Ομάδα 4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46" name="Βέλος προς τα κάτω 45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47" name="Ευθεία γραμμή σύνδεσης 4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Ευθεία γραμμή σύνδεσης 49"/>
          <p:cNvCxnSpPr/>
          <p:nvPr/>
        </p:nvCxnSpPr>
        <p:spPr>
          <a:xfrm flipH="1">
            <a:off x="7295360" y="2213865"/>
            <a:ext cx="111955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260704" y="2207338"/>
            <a:ext cx="0" cy="235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260704" y="2888940"/>
            <a:ext cx="0" cy="2700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91557" y="29946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91557" y="30239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82125" y="295280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88372" y="302421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88280" y="296376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Ομάδα 66"/>
          <p:cNvGrpSpPr/>
          <p:nvPr/>
        </p:nvGrpSpPr>
        <p:grpSpPr>
          <a:xfrm>
            <a:off x="948886" y="1808824"/>
            <a:ext cx="832804" cy="225026"/>
            <a:chOff x="1529910" y="3381506"/>
            <a:chExt cx="832804" cy="230172"/>
          </a:xfrm>
        </p:grpSpPr>
        <p:cxnSp>
          <p:nvCxnSpPr>
            <p:cNvPr id="68" name="Ευθεία γραμμή σύνδεσης 67"/>
            <p:cNvCxnSpPr/>
            <p:nvPr/>
          </p:nvCxnSpPr>
          <p:spPr>
            <a:xfrm flipV="1">
              <a:off x="2195616" y="3381506"/>
              <a:ext cx="167098" cy="230172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 flipH="1">
              <a:off x="1574912" y="3473574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 flipH="1">
              <a:off x="1547904" y="3519609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 flipV="1">
              <a:off x="1849200" y="3381506"/>
              <a:ext cx="153474" cy="230172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 flipV="1">
              <a:off x="1529910" y="3381506"/>
              <a:ext cx="157729" cy="221938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Ομάδα 87"/>
          <p:cNvGrpSpPr/>
          <p:nvPr/>
        </p:nvGrpSpPr>
        <p:grpSpPr>
          <a:xfrm>
            <a:off x="946404" y="3172076"/>
            <a:ext cx="970302" cy="225026"/>
            <a:chOff x="1529910" y="3381506"/>
            <a:chExt cx="970302" cy="230172"/>
          </a:xfrm>
        </p:grpSpPr>
        <p:cxnSp>
          <p:nvCxnSpPr>
            <p:cNvPr id="89" name="Ευθεία γραμμή σύνδεσης 88"/>
            <p:cNvCxnSpPr/>
            <p:nvPr/>
          </p:nvCxnSpPr>
          <p:spPr>
            <a:xfrm flipV="1">
              <a:off x="2195616" y="3414134"/>
              <a:ext cx="169580" cy="19754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Ευθεία γραμμή σύνδεσης 89"/>
            <p:cNvCxnSpPr/>
            <p:nvPr/>
          </p:nvCxnSpPr>
          <p:spPr>
            <a:xfrm flipH="1">
              <a:off x="1610015" y="3473574"/>
              <a:ext cx="8901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Ευθεία γραμμή σύνδεσης 90"/>
            <p:cNvCxnSpPr/>
            <p:nvPr/>
          </p:nvCxnSpPr>
          <p:spPr>
            <a:xfrm flipH="1">
              <a:off x="1577394" y="3519609"/>
              <a:ext cx="92281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Ευθεία γραμμή σύνδεσης 91"/>
            <p:cNvCxnSpPr/>
            <p:nvPr/>
          </p:nvCxnSpPr>
          <p:spPr>
            <a:xfrm flipV="1">
              <a:off x="1849200" y="3414134"/>
              <a:ext cx="155956" cy="19754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Ευθεία γραμμή σύνδεσης 92"/>
            <p:cNvCxnSpPr/>
            <p:nvPr/>
          </p:nvCxnSpPr>
          <p:spPr>
            <a:xfrm flipV="1">
              <a:off x="1529910" y="3381506"/>
              <a:ext cx="160211" cy="221938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Ευθεία γραμμή σύνδεσης 122"/>
          <p:cNvCxnSpPr/>
          <p:nvPr/>
        </p:nvCxnSpPr>
        <p:spPr>
          <a:xfrm>
            <a:off x="5931400" y="3793272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123"/>
          <p:cNvCxnSpPr/>
          <p:nvPr/>
        </p:nvCxnSpPr>
        <p:spPr>
          <a:xfrm>
            <a:off x="5925557" y="383404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Ευθεία γραμμή σύνδεσης 124"/>
          <p:cNvCxnSpPr/>
          <p:nvPr/>
        </p:nvCxnSpPr>
        <p:spPr>
          <a:xfrm flipV="1">
            <a:off x="6016125" y="376289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Ευθεία γραμμή σύνδεσης 125"/>
          <p:cNvCxnSpPr/>
          <p:nvPr/>
        </p:nvCxnSpPr>
        <p:spPr>
          <a:xfrm>
            <a:off x="6022372" y="383430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Ευθεία γραμμή σύνδεσης 126"/>
          <p:cNvCxnSpPr/>
          <p:nvPr/>
        </p:nvCxnSpPr>
        <p:spPr>
          <a:xfrm>
            <a:off x="5922280" y="377385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Θέση αριθμού διαφάνειας 61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2</a:t>
            </a:fld>
            <a:endParaRPr lang="el-GR"/>
          </a:p>
        </p:txBody>
      </p:sp>
      <p:sp>
        <p:nvSpPr>
          <p:cNvPr id="52" name="Ορθογώνιο 51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26547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118320" y="3654025"/>
            <a:ext cx="135222" cy="27849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95360" y="3699030"/>
            <a:ext cx="156960" cy="20855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Ομάδα 36"/>
          <p:cNvGrpSpPr/>
          <p:nvPr/>
        </p:nvGrpSpPr>
        <p:grpSpPr>
          <a:xfrm>
            <a:off x="5636423" y="1980000"/>
            <a:ext cx="1714914" cy="353338"/>
            <a:chOff x="6729487" y="3099189"/>
            <a:chExt cx="1714914" cy="353338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7092280" y="3423423"/>
              <a:ext cx="1352121" cy="210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Ομάδα 4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46" name="Βέλος προς τα κάτω 45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47" name="Ευθεία γραμμή σύνδεσης 4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Ευθεία γραμμή σύνδεσης 49"/>
          <p:cNvCxnSpPr/>
          <p:nvPr/>
        </p:nvCxnSpPr>
        <p:spPr>
          <a:xfrm flipH="1">
            <a:off x="7295360" y="2213865"/>
            <a:ext cx="111955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260704" y="2207338"/>
            <a:ext cx="0" cy="235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260704" y="2888940"/>
            <a:ext cx="0" cy="2700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91557" y="29946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91557" y="30239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82125" y="295280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88372" y="302421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88280" y="296376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39600" y="189743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H="1">
            <a:off x="940841" y="1943839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H="1" flipV="1">
            <a:off x="939600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Ομάδα 87"/>
          <p:cNvGrpSpPr/>
          <p:nvPr/>
        </p:nvGrpSpPr>
        <p:grpSpPr>
          <a:xfrm>
            <a:off x="946404" y="3172076"/>
            <a:ext cx="970302" cy="225026"/>
            <a:chOff x="1529910" y="3381506"/>
            <a:chExt cx="970302" cy="230172"/>
          </a:xfrm>
        </p:grpSpPr>
        <p:cxnSp>
          <p:nvCxnSpPr>
            <p:cNvPr id="89" name="Ευθεία γραμμή σύνδεσης 88"/>
            <p:cNvCxnSpPr/>
            <p:nvPr/>
          </p:nvCxnSpPr>
          <p:spPr>
            <a:xfrm flipV="1">
              <a:off x="2195616" y="3414134"/>
              <a:ext cx="169580" cy="19754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Ευθεία γραμμή σύνδεσης 89"/>
            <p:cNvCxnSpPr/>
            <p:nvPr/>
          </p:nvCxnSpPr>
          <p:spPr>
            <a:xfrm flipH="1">
              <a:off x="1610015" y="3473574"/>
              <a:ext cx="8901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Ευθεία γραμμή σύνδεσης 90"/>
            <p:cNvCxnSpPr/>
            <p:nvPr/>
          </p:nvCxnSpPr>
          <p:spPr>
            <a:xfrm flipH="1">
              <a:off x="1577394" y="3519609"/>
              <a:ext cx="92281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Ευθεία γραμμή σύνδεσης 91"/>
            <p:cNvCxnSpPr/>
            <p:nvPr/>
          </p:nvCxnSpPr>
          <p:spPr>
            <a:xfrm flipV="1">
              <a:off x="1849200" y="3414134"/>
              <a:ext cx="155956" cy="19754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Ευθεία γραμμή σύνδεσης 92"/>
            <p:cNvCxnSpPr/>
            <p:nvPr/>
          </p:nvCxnSpPr>
          <p:spPr>
            <a:xfrm flipV="1">
              <a:off x="1529910" y="3381506"/>
              <a:ext cx="160211" cy="221938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Ευθεία γραμμή σύνδεσης 122"/>
          <p:cNvCxnSpPr/>
          <p:nvPr/>
        </p:nvCxnSpPr>
        <p:spPr>
          <a:xfrm>
            <a:off x="5931400" y="3793272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123"/>
          <p:cNvCxnSpPr/>
          <p:nvPr/>
        </p:nvCxnSpPr>
        <p:spPr>
          <a:xfrm>
            <a:off x="5925557" y="383404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Ευθεία γραμμή σύνδεσης 124"/>
          <p:cNvCxnSpPr/>
          <p:nvPr/>
        </p:nvCxnSpPr>
        <p:spPr>
          <a:xfrm flipV="1">
            <a:off x="6016125" y="376289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Ευθεία γραμμή σύνδεσης 125"/>
          <p:cNvCxnSpPr/>
          <p:nvPr/>
        </p:nvCxnSpPr>
        <p:spPr>
          <a:xfrm>
            <a:off x="6022372" y="383430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Ευθεία γραμμή σύνδεσης 126"/>
          <p:cNvCxnSpPr/>
          <p:nvPr/>
        </p:nvCxnSpPr>
        <p:spPr>
          <a:xfrm>
            <a:off x="5922280" y="377385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41830" y="1448780"/>
            <a:ext cx="144016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b="1" dirty="0" smtClean="0"/>
              <a:t>Κλείνουμε το διακόπτη φορτίου </a:t>
            </a:r>
            <a:r>
              <a:rPr lang="en-US" b="1" dirty="0" smtClean="0"/>
              <a:t>Q</a:t>
            </a:r>
            <a:r>
              <a:rPr lang="en-US" sz="1400" b="1" dirty="0" smtClean="0"/>
              <a:t>1</a:t>
            </a:r>
            <a:endParaRPr lang="el-GR" b="1" dirty="0"/>
          </a:p>
        </p:txBody>
      </p:sp>
      <p:cxnSp>
        <p:nvCxnSpPr>
          <p:cNvPr id="52" name="Ευθεία γραμμή σύνδεσης 51"/>
          <p:cNvCxnSpPr/>
          <p:nvPr/>
        </p:nvCxnSpPr>
        <p:spPr>
          <a:xfrm flipH="1" flipV="1">
            <a:off x="1286635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H="1" flipV="1">
            <a:off x="1618260" y="18396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3</a:t>
            </a:fld>
            <a:endParaRPr lang="el-GR"/>
          </a:p>
        </p:txBody>
      </p:sp>
      <p:sp>
        <p:nvSpPr>
          <p:cNvPr id="54" name="Ορθογώνιο 53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4821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269008" y="3679788"/>
            <a:ext cx="0" cy="253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>
            <a:off x="7277901" y="3676933"/>
            <a:ext cx="0" cy="22779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Ομάδα 36"/>
          <p:cNvGrpSpPr/>
          <p:nvPr/>
        </p:nvGrpSpPr>
        <p:grpSpPr>
          <a:xfrm>
            <a:off x="5636423" y="1980000"/>
            <a:ext cx="1714914" cy="353338"/>
            <a:chOff x="6729487" y="3099189"/>
            <a:chExt cx="1714914" cy="353338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7092280" y="3423423"/>
              <a:ext cx="1352121" cy="210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Ομάδα 4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46" name="Βέλος προς τα κάτω 45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Ευθεία γραμμή σύνδεσης 4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Ευθεία γραμμή σύνδεσης 49"/>
          <p:cNvCxnSpPr/>
          <p:nvPr/>
        </p:nvCxnSpPr>
        <p:spPr>
          <a:xfrm flipH="1">
            <a:off x="7295360" y="2213865"/>
            <a:ext cx="111955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260704" y="2207338"/>
            <a:ext cx="0" cy="235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260704" y="2888940"/>
            <a:ext cx="0" cy="2700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91557" y="29946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91557" y="30239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82125" y="295280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88372" y="302421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88280" y="296376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39600" y="189743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H="1">
            <a:off x="940841" y="1943839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H="1" flipV="1">
            <a:off x="939600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Ευθεία γραμμή σύνδεσης 122"/>
          <p:cNvCxnSpPr/>
          <p:nvPr/>
        </p:nvCxnSpPr>
        <p:spPr>
          <a:xfrm>
            <a:off x="6004617" y="3790831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123"/>
          <p:cNvCxnSpPr/>
          <p:nvPr/>
        </p:nvCxnSpPr>
        <p:spPr>
          <a:xfrm>
            <a:off x="5998774" y="3831604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Ευθεία γραμμή σύνδεσης 124"/>
          <p:cNvCxnSpPr/>
          <p:nvPr/>
        </p:nvCxnSpPr>
        <p:spPr>
          <a:xfrm flipV="1">
            <a:off x="6089342" y="3760456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Ευθεία γραμμή σύνδεσης 125"/>
          <p:cNvCxnSpPr/>
          <p:nvPr/>
        </p:nvCxnSpPr>
        <p:spPr>
          <a:xfrm>
            <a:off x="6095589" y="3831864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Ευθεία γραμμή σύνδεσης 126"/>
          <p:cNvCxnSpPr/>
          <p:nvPr/>
        </p:nvCxnSpPr>
        <p:spPr>
          <a:xfrm>
            <a:off x="5995497" y="3771410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41830" y="1448780"/>
            <a:ext cx="1440160" cy="1692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b="1" dirty="0">
                <a:solidFill>
                  <a:prstClr val="white"/>
                </a:solidFill>
              </a:rPr>
              <a:t>Κλείνουμε το διακόπτη φορτίου </a:t>
            </a:r>
            <a:r>
              <a:rPr lang="en-US" b="1" dirty="0" smtClean="0">
                <a:solidFill>
                  <a:prstClr val="white"/>
                </a:solidFill>
              </a:rPr>
              <a:t>Q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 smtClean="0">
                <a:solidFill>
                  <a:prstClr val="white"/>
                </a:solidFill>
              </a:rPr>
              <a:t>Πατάμε το </a:t>
            </a:r>
            <a:r>
              <a:rPr lang="el-GR" b="1" dirty="0" err="1" smtClean="0">
                <a:solidFill>
                  <a:prstClr val="white"/>
                </a:solidFill>
              </a:rPr>
              <a:t>μπουτόν</a:t>
            </a:r>
            <a:r>
              <a:rPr lang="el-GR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  <a:endParaRPr lang="el-GR" b="1" dirty="0">
              <a:solidFill>
                <a:prstClr val="white"/>
              </a:solidFill>
            </a:endParaRPr>
          </a:p>
        </p:txBody>
      </p:sp>
      <p:cxnSp>
        <p:nvCxnSpPr>
          <p:cNvPr id="52" name="Ευθεία γραμμή σύνδεσης 51"/>
          <p:cNvCxnSpPr/>
          <p:nvPr/>
        </p:nvCxnSpPr>
        <p:spPr>
          <a:xfrm flipH="1" flipV="1">
            <a:off x="1286635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H="1" flipV="1">
            <a:off x="1618260" y="18396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εία γραμμή σύνδεσης 53"/>
          <p:cNvCxnSpPr/>
          <p:nvPr/>
        </p:nvCxnSpPr>
        <p:spPr>
          <a:xfrm flipH="1">
            <a:off x="942082" y="3261805"/>
            <a:ext cx="974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/>
          <p:cNvCxnSpPr/>
          <p:nvPr/>
        </p:nvCxnSpPr>
        <p:spPr>
          <a:xfrm flipH="1">
            <a:off x="943323" y="3308214"/>
            <a:ext cx="973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/>
          <p:cNvCxnSpPr/>
          <p:nvPr/>
        </p:nvCxnSpPr>
        <p:spPr>
          <a:xfrm flipH="1" flipV="1">
            <a:off x="942082" y="31931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Ευθεία γραμμή σύνδεσης 56"/>
          <p:cNvCxnSpPr/>
          <p:nvPr/>
        </p:nvCxnSpPr>
        <p:spPr>
          <a:xfrm flipH="1" flipV="1">
            <a:off x="1289117" y="31931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 flipH="1" flipV="1">
            <a:off x="1620742" y="32039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Έλλειψη 8"/>
          <p:cNvSpPr/>
          <p:nvPr/>
        </p:nvSpPr>
        <p:spPr>
          <a:xfrm>
            <a:off x="7154187" y="4950652"/>
            <a:ext cx="253128" cy="2393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Ευθεία γραμμή σύνδεσης 10"/>
          <p:cNvCxnSpPr>
            <a:stCxn id="9" idx="7"/>
            <a:endCxn id="9" idx="3"/>
          </p:cNvCxnSpPr>
          <p:nvPr/>
        </p:nvCxnSpPr>
        <p:spPr>
          <a:xfrm flipH="1">
            <a:off x="7191257" y="4985700"/>
            <a:ext cx="178988" cy="169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>
            <a:off x="7191257" y="4985700"/>
            <a:ext cx="178988" cy="169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Θέση αριθμού διαφάνειας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4</a:t>
            </a:fld>
            <a:endParaRPr lang="el-GR"/>
          </a:p>
        </p:txBody>
      </p:sp>
      <p:sp>
        <p:nvSpPr>
          <p:cNvPr id="66" name="Ορθογώνιο 65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9599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088372" y="3679788"/>
            <a:ext cx="180636" cy="253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>
            <a:off x="7277901" y="3676933"/>
            <a:ext cx="0" cy="22779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Ομάδα 36"/>
          <p:cNvGrpSpPr/>
          <p:nvPr/>
        </p:nvGrpSpPr>
        <p:grpSpPr>
          <a:xfrm>
            <a:off x="5636423" y="1980000"/>
            <a:ext cx="1714914" cy="353338"/>
            <a:chOff x="6729487" y="3099189"/>
            <a:chExt cx="1714914" cy="353338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7092280" y="3423423"/>
              <a:ext cx="1352121" cy="210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Ομάδα 4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46" name="Βέλος προς τα κάτω 45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Ευθεία γραμμή σύνδεσης 4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Ευθεία γραμμή σύνδεσης 49"/>
          <p:cNvCxnSpPr/>
          <p:nvPr/>
        </p:nvCxnSpPr>
        <p:spPr>
          <a:xfrm flipH="1">
            <a:off x="7295360" y="2213865"/>
            <a:ext cx="111955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260704" y="2207338"/>
            <a:ext cx="0" cy="235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260704" y="2888940"/>
            <a:ext cx="0" cy="2700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91557" y="29946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91557" y="30239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82125" y="295280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88372" y="302421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88280" y="296376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39600" y="189743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H="1">
            <a:off x="940841" y="1943839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H="1" flipV="1">
            <a:off x="939600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Ομάδα 2"/>
          <p:cNvGrpSpPr/>
          <p:nvPr/>
        </p:nvGrpSpPr>
        <p:grpSpPr>
          <a:xfrm>
            <a:off x="5923753" y="3765080"/>
            <a:ext cx="267498" cy="108870"/>
            <a:chOff x="5995497" y="3760456"/>
            <a:chExt cx="267498" cy="108870"/>
          </a:xfrm>
        </p:grpSpPr>
        <p:cxnSp>
          <p:nvCxnSpPr>
            <p:cNvPr id="123" name="Ευθεία γραμμή σύνδεσης 122"/>
            <p:cNvCxnSpPr/>
            <p:nvPr/>
          </p:nvCxnSpPr>
          <p:spPr>
            <a:xfrm>
              <a:off x="6004617" y="3790831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Ευθεία γραμμή σύνδεσης 123"/>
            <p:cNvCxnSpPr/>
            <p:nvPr/>
          </p:nvCxnSpPr>
          <p:spPr>
            <a:xfrm>
              <a:off x="5998774" y="3831604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Ευθεία γραμμή σύνδεσης 124"/>
            <p:cNvCxnSpPr/>
            <p:nvPr/>
          </p:nvCxnSpPr>
          <p:spPr>
            <a:xfrm flipV="1">
              <a:off x="6089342" y="3760456"/>
              <a:ext cx="103363" cy="418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Ευθεία γραμμή σύνδεσης 125"/>
            <p:cNvCxnSpPr/>
            <p:nvPr/>
          </p:nvCxnSpPr>
          <p:spPr>
            <a:xfrm>
              <a:off x="6095589" y="3831864"/>
              <a:ext cx="103363" cy="37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Ευθεία γραμμή σύνδεσης 126"/>
            <p:cNvCxnSpPr/>
            <p:nvPr/>
          </p:nvCxnSpPr>
          <p:spPr>
            <a:xfrm>
              <a:off x="5995497" y="3771410"/>
              <a:ext cx="0" cy="835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041830" y="1448780"/>
            <a:ext cx="1440160" cy="3016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b="1" dirty="0">
                <a:solidFill>
                  <a:prstClr val="white"/>
                </a:solidFill>
              </a:rPr>
              <a:t>Κλείνουμε το διακόπτη φορτίου </a:t>
            </a:r>
            <a:r>
              <a:rPr lang="en-US" b="1" dirty="0" smtClean="0">
                <a:solidFill>
                  <a:prstClr val="white"/>
                </a:solidFill>
              </a:rPr>
              <a:t>Q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 smtClean="0">
                <a:solidFill>
                  <a:prstClr val="white"/>
                </a:solidFill>
              </a:rPr>
              <a:t>Πατάμε το </a:t>
            </a:r>
            <a:r>
              <a:rPr lang="el-GR" b="1" dirty="0" err="1" smtClean="0">
                <a:solidFill>
                  <a:prstClr val="white"/>
                </a:solidFill>
              </a:rPr>
              <a:t>μπουτόν</a:t>
            </a:r>
            <a:r>
              <a:rPr lang="el-GR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 smtClean="0">
                <a:solidFill>
                  <a:prstClr val="white"/>
                </a:solidFill>
              </a:rPr>
              <a:t>Αφήνουμε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</a:rPr>
              <a:t>S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  <a:endParaRPr lang="el-GR" b="1" dirty="0">
              <a:solidFill>
                <a:prstClr val="white"/>
              </a:solidFill>
            </a:endParaRPr>
          </a:p>
          <a:p>
            <a:endParaRPr lang="el-GR" b="1" dirty="0">
              <a:solidFill>
                <a:prstClr val="white"/>
              </a:solidFill>
            </a:endParaRPr>
          </a:p>
        </p:txBody>
      </p:sp>
      <p:cxnSp>
        <p:nvCxnSpPr>
          <p:cNvPr id="52" name="Ευθεία γραμμή σύνδεσης 51"/>
          <p:cNvCxnSpPr/>
          <p:nvPr/>
        </p:nvCxnSpPr>
        <p:spPr>
          <a:xfrm flipH="1" flipV="1">
            <a:off x="1286635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H="1" flipV="1">
            <a:off x="1618260" y="18396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εία γραμμή σύνδεσης 53"/>
          <p:cNvCxnSpPr/>
          <p:nvPr/>
        </p:nvCxnSpPr>
        <p:spPr>
          <a:xfrm flipH="1">
            <a:off x="942082" y="3261805"/>
            <a:ext cx="974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/>
          <p:cNvCxnSpPr/>
          <p:nvPr/>
        </p:nvCxnSpPr>
        <p:spPr>
          <a:xfrm flipH="1">
            <a:off x="943323" y="3308214"/>
            <a:ext cx="973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/>
          <p:cNvCxnSpPr/>
          <p:nvPr/>
        </p:nvCxnSpPr>
        <p:spPr>
          <a:xfrm flipH="1" flipV="1">
            <a:off x="942082" y="31931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Ευθεία γραμμή σύνδεσης 56"/>
          <p:cNvCxnSpPr/>
          <p:nvPr/>
        </p:nvCxnSpPr>
        <p:spPr>
          <a:xfrm flipH="1" flipV="1">
            <a:off x="1289117" y="31931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 flipH="1" flipV="1">
            <a:off x="1620742" y="32039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Ομάδα 59"/>
          <p:cNvGrpSpPr/>
          <p:nvPr/>
        </p:nvGrpSpPr>
        <p:grpSpPr>
          <a:xfrm>
            <a:off x="7154187" y="4950652"/>
            <a:ext cx="253128" cy="239325"/>
            <a:chOff x="7154187" y="4950652"/>
            <a:chExt cx="253128" cy="239325"/>
          </a:xfrm>
        </p:grpSpPr>
        <p:sp>
          <p:nvSpPr>
            <p:cNvPr id="66" name="Έλλειψη 65"/>
            <p:cNvSpPr/>
            <p:nvPr/>
          </p:nvSpPr>
          <p:spPr>
            <a:xfrm>
              <a:off x="7154187" y="4950652"/>
              <a:ext cx="253128" cy="23932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7" name="Ευθεία γραμμή σύνδεσης 66"/>
            <p:cNvCxnSpPr>
              <a:stCxn id="66" idx="7"/>
              <a:endCxn id="66" idx="3"/>
            </p:cNvCxnSpPr>
            <p:nvPr/>
          </p:nvCxnSpPr>
          <p:spPr>
            <a:xfrm flipH="1"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/>
              <a:t>5</a:t>
            </a:fld>
            <a:endParaRPr lang="el-GR"/>
          </a:p>
        </p:txBody>
      </p:sp>
      <p:sp>
        <p:nvSpPr>
          <p:cNvPr id="71" name="Ορθογώνιο 70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62601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088372" y="3679788"/>
            <a:ext cx="180636" cy="253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77901" y="3654025"/>
            <a:ext cx="174419" cy="25070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Ομάδα 36"/>
          <p:cNvGrpSpPr/>
          <p:nvPr/>
        </p:nvGrpSpPr>
        <p:grpSpPr>
          <a:xfrm>
            <a:off x="5636423" y="1980000"/>
            <a:ext cx="1714914" cy="353338"/>
            <a:chOff x="6729487" y="3099189"/>
            <a:chExt cx="1714914" cy="353338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7092280" y="3423423"/>
              <a:ext cx="1352121" cy="210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Ομάδα 4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46" name="Βέλος προς τα κάτω 45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Ευθεία γραμμή σύνδεσης 4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Ευθεία γραμμή σύνδεσης 49"/>
          <p:cNvCxnSpPr/>
          <p:nvPr/>
        </p:nvCxnSpPr>
        <p:spPr>
          <a:xfrm flipH="1">
            <a:off x="7295360" y="2213865"/>
            <a:ext cx="111955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260704" y="2207338"/>
            <a:ext cx="0" cy="235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127208" y="2933945"/>
            <a:ext cx="133496" cy="22502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27030" y="3043221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27030" y="3072521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17598" y="3001373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23845" y="3072781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23753" y="3012327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39600" y="189743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H="1">
            <a:off x="940841" y="1943839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H="1" flipV="1">
            <a:off x="939600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Ομάδα 2"/>
          <p:cNvGrpSpPr/>
          <p:nvPr/>
        </p:nvGrpSpPr>
        <p:grpSpPr>
          <a:xfrm>
            <a:off x="5923753" y="3765080"/>
            <a:ext cx="267498" cy="108870"/>
            <a:chOff x="5995497" y="3760456"/>
            <a:chExt cx="267498" cy="108870"/>
          </a:xfrm>
        </p:grpSpPr>
        <p:cxnSp>
          <p:nvCxnSpPr>
            <p:cNvPr id="123" name="Ευθεία γραμμή σύνδεσης 122"/>
            <p:cNvCxnSpPr/>
            <p:nvPr/>
          </p:nvCxnSpPr>
          <p:spPr>
            <a:xfrm>
              <a:off x="6004617" y="3790831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Ευθεία γραμμή σύνδεσης 123"/>
            <p:cNvCxnSpPr/>
            <p:nvPr/>
          </p:nvCxnSpPr>
          <p:spPr>
            <a:xfrm>
              <a:off x="5998774" y="3831604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Ευθεία γραμμή σύνδεσης 124"/>
            <p:cNvCxnSpPr/>
            <p:nvPr/>
          </p:nvCxnSpPr>
          <p:spPr>
            <a:xfrm flipV="1">
              <a:off x="6089342" y="3760456"/>
              <a:ext cx="103363" cy="418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Ευθεία γραμμή σύνδεσης 125"/>
            <p:cNvCxnSpPr/>
            <p:nvPr/>
          </p:nvCxnSpPr>
          <p:spPr>
            <a:xfrm>
              <a:off x="6095589" y="3831864"/>
              <a:ext cx="103363" cy="37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Ευθεία γραμμή σύνδεσης 126"/>
            <p:cNvCxnSpPr/>
            <p:nvPr/>
          </p:nvCxnSpPr>
          <p:spPr>
            <a:xfrm>
              <a:off x="5995497" y="3771410"/>
              <a:ext cx="0" cy="835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041830" y="1448780"/>
            <a:ext cx="1440160" cy="3847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b="1" dirty="0">
                <a:solidFill>
                  <a:prstClr val="white"/>
                </a:solidFill>
              </a:rPr>
              <a:t>Κλείνουμε το διακόπτη φορτίου </a:t>
            </a:r>
            <a:r>
              <a:rPr lang="en-US" b="1" dirty="0">
                <a:solidFill>
                  <a:prstClr val="white"/>
                </a:solidFill>
              </a:rPr>
              <a:t>Q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Πατάμε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</a:rPr>
              <a:t>S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Αφήνουμε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</a:p>
          <a:p>
            <a:r>
              <a:rPr lang="el-GR" b="1" dirty="0" err="1" smtClean="0">
                <a:solidFill>
                  <a:prstClr val="white"/>
                </a:solidFill>
              </a:rPr>
              <a:t>Παταμε</a:t>
            </a:r>
            <a:r>
              <a:rPr lang="el-GR" b="1" dirty="0" smtClean="0">
                <a:solidFill>
                  <a:prstClr val="white"/>
                </a:solidFill>
              </a:rPr>
              <a:t> το </a:t>
            </a:r>
            <a:r>
              <a:rPr lang="el-GR" b="1" dirty="0" err="1" smtClean="0">
                <a:solidFill>
                  <a:prstClr val="white"/>
                </a:solidFill>
              </a:rPr>
              <a:t>μπουτό</a:t>
            </a:r>
            <a:r>
              <a:rPr lang="el-GR" b="1" dirty="0" err="1">
                <a:solidFill>
                  <a:prstClr val="white"/>
                </a:solidFill>
              </a:rPr>
              <a:t>ν</a:t>
            </a:r>
            <a:r>
              <a:rPr lang="el-GR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>
                <a:solidFill>
                  <a:prstClr val="white"/>
                </a:solidFill>
              </a:rPr>
              <a:t>2</a:t>
            </a:r>
          </a:p>
          <a:p>
            <a:endParaRPr lang="el-GR" b="1" dirty="0">
              <a:solidFill>
                <a:prstClr val="white"/>
              </a:solidFill>
            </a:endParaRPr>
          </a:p>
          <a:p>
            <a:endParaRPr lang="el-GR" b="1" dirty="0">
              <a:solidFill>
                <a:prstClr val="white"/>
              </a:solidFill>
            </a:endParaRPr>
          </a:p>
        </p:txBody>
      </p:sp>
      <p:cxnSp>
        <p:nvCxnSpPr>
          <p:cNvPr id="52" name="Ευθεία γραμμή σύνδεσης 51"/>
          <p:cNvCxnSpPr/>
          <p:nvPr/>
        </p:nvCxnSpPr>
        <p:spPr>
          <a:xfrm flipH="1" flipV="1">
            <a:off x="1286635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H="1" flipV="1">
            <a:off x="1618260" y="18396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εία γραμμή σύνδεσης 53"/>
          <p:cNvCxnSpPr/>
          <p:nvPr/>
        </p:nvCxnSpPr>
        <p:spPr>
          <a:xfrm flipH="1">
            <a:off x="1003087" y="3261805"/>
            <a:ext cx="913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/>
          <p:cNvCxnSpPr/>
          <p:nvPr/>
        </p:nvCxnSpPr>
        <p:spPr>
          <a:xfrm flipH="1">
            <a:off x="971600" y="3308214"/>
            <a:ext cx="9451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/>
          <p:cNvCxnSpPr/>
          <p:nvPr/>
        </p:nvCxnSpPr>
        <p:spPr>
          <a:xfrm flipV="1">
            <a:off x="944564" y="3203975"/>
            <a:ext cx="117046" cy="1692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Ευθεία γραμμή σύνδεσης 56"/>
          <p:cNvCxnSpPr/>
          <p:nvPr/>
        </p:nvCxnSpPr>
        <p:spPr>
          <a:xfrm flipV="1">
            <a:off x="1291599" y="3193175"/>
            <a:ext cx="130051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 flipV="1">
            <a:off x="1623224" y="3203975"/>
            <a:ext cx="113461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Ορθογώνιο 59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25899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088372" y="3679788"/>
            <a:ext cx="180636" cy="253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77901" y="3654025"/>
            <a:ext cx="174419" cy="25070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Ομάδα 36"/>
          <p:cNvGrpSpPr/>
          <p:nvPr/>
        </p:nvGrpSpPr>
        <p:grpSpPr>
          <a:xfrm>
            <a:off x="5636423" y="1980000"/>
            <a:ext cx="1714914" cy="353338"/>
            <a:chOff x="6729487" y="3099189"/>
            <a:chExt cx="1714914" cy="353338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7092280" y="3423423"/>
              <a:ext cx="1352121" cy="210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Ομάδα 4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46" name="Βέλος προς τα κάτω 45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Ευθεία γραμμή σύνδεσης 4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Ευθεία γραμμή σύνδεσης 49"/>
          <p:cNvCxnSpPr/>
          <p:nvPr/>
        </p:nvCxnSpPr>
        <p:spPr>
          <a:xfrm flipH="1">
            <a:off x="7295360" y="2213865"/>
            <a:ext cx="111955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260704" y="2207338"/>
            <a:ext cx="0" cy="235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254457" y="2888940"/>
            <a:ext cx="0" cy="2700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81064" y="3024812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81064" y="3054112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71632" y="2982964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77879" y="3054372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77787" y="2993918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39600" y="189743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H="1">
            <a:off x="940841" y="1943839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H="1" flipV="1">
            <a:off x="939600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Ομάδα 2"/>
          <p:cNvGrpSpPr/>
          <p:nvPr/>
        </p:nvGrpSpPr>
        <p:grpSpPr>
          <a:xfrm>
            <a:off x="5923753" y="3765080"/>
            <a:ext cx="267498" cy="108870"/>
            <a:chOff x="5995497" y="3760456"/>
            <a:chExt cx="267498" cy="108870"/>
          </a:xfrm>
        </p:grpSpPr>
        <p:cxnSp>
          <p:nvCxnSpPr>
            <p:cNvPr id="123" name="Ευθεία γραμμή σύνδεσης 122"/>
            <p:cNvCxnSpPr/>
            <p:nvPr/>
          </p:nvCxnSpPr>
          <p:spPr>
            <a:xfrm>
              <a:off x="6004617" y="3790831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Ευθεία γραμμή σύνδεσης 123"/>
            <p:cNvCxnSpPr/>
            <p:nvPr/>
          </p:nvCxnSpPr>
          <p:spPr>
            <a:xfrm>
              <a:off x="5998774" y="3831604"/>
              <a:ext cx="2583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Ευθεία γραμμή σύνδεσης 124"/>
            <p:cNvCxnSpPr/>
            <p:nvPr/>
          </p:nvCxnSpPr>
          <p:spPr>
            <a:xfrm flipV="1">
              <a:off x="6089342" y="3760456"/>
              <a:ext cx="103363" cy="418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Ευθεία γραμμή σύνδεσης 125"/>
            <p:cNvCxnSpPr/>
            <p:nvPr/>
          </p:nvCxnSpPr>
          <p:spPr>
            <a:xfrm>
              <a:off x="6095589" y="3831864"/>
              <a:ext cx="103363" cy="37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Ευθεία γραμμή σύνδεσης 126"/>
            <p:cNvCxnSpPr/>
            <p:nvPr/>
          </p:nvCxnSpPr>
          <p:spPr>
            <a:xfrm>
              <a:off x="5995497" y="3771410"/>
              <a:ext cx="0" cy="835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997560" y="1448780"/>
            <a:ext cx="1440160" cy="427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b="1" dirty="0">
                <a:solidFill>
                  <a:prstClr val="white"/>
                </a:solidFill>
              </a:rPr>
              <a:t>Κλείνουμε το διακόπτη φορτίου </a:t>
            </a:r>
            <a:r>
              <a:rPr lang="en-US" b="1" dirty="0">
                <a:solidFill>
                  <a:prstClr val="white"/>
                </a:solidFill>
              </a:rPr>
              <a:t>Q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Πατάμε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</a:rPr>
              <a:t>S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Αφήνουμε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</a:p>
          <a:p>
            <a:r>
              <a:rPr lang="el-GR" b="1" dirty="0" err="1" smtClean="0">
                <a:solidFill>
                  <a:prstClr val="white"/>
                </a:solidFill>
              </a:rPr>
              <a:t>Παταμε</a:t>
            </a:r>
            <a:r>
              <a:rPr lang="el-GR" b="1" dirty="0" smtClean="0">
                <a:solidFill>
                  <a:prstClr val="white"/>
                </a:solidFill>
              </a:rPr>
              <a:t> το </a:t>
            </a:r>
            <a:r>
              <a:rPr lang="el-GR" b="1" dirty="0" err="1" smtClean="0">
                <a:solidFill>
                  <a:prstClr val="white"/>
                </a:solidFill>
              </a:rPr>
              <a:t>μπουτό</a:t>
            </a:r>
            <a:r>
              <a:rPr lang="el-GR" b="1" dirty="0" err="1">
                <a:solidFill>
                  <a:prstClr val="white"/>
                </a:solidFill>
              </a:rPr>
              <a:t>ν</a:t>
            </a:r>
            <a:r>
              <a:rPr lang="el-GR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2</a:t>
            </a:r>
            <a:r>
              <a:rPr lang="el-GR" sz="1400" b="1" dirty="0" smtClean="0">
                <a:solidFill>
                  <a:prstClr val="white"/>
                </a:solidFill>
              </a:rPr>
              <a:t> ο κινητήρας σταματά</a:t>
            </a:r>
            <a:endParaRPr lang="en-US" sz="1400" b="1" dirty="0">
              <a:solidFill>
                <a:prstClr val="white"/>
              </a:solidFill>
            </a:endParaRPr>
          </a:p>
          <a:p>
            <a:endParaRPr lang="el-GR" b="1" dirty="0">
              <a:solidFill>
                <a:prstClr val="white"/>
              </a:solidFill>
            </a:endParaRPr>
          </a:p>
          <a:p>
            <a:endParaRPr lang="el-GR" b="1" dirty="0">
              <a:solidFill>
                <a:prstClr val="white"/>
              </a:solidFill>
            </a:endParaRPr>
          </a:p>
        </p:txBody>
      </p:sp>
      <p:cxnSp>
        <p:nvCxnSpPr>
          <p:cNvPr id="52" name="Ευθεία γραμμή σύνδεσης 51"/>
          <p:cNvCxnSpPr/>
          <p:nvPr/>
        </p:nvCxnSpPr>
        <p:spPr>
          <a:xfrm flipH="1" flipV="1">
            <a:off x="1286635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H="1" flipV="1">
            <a:off x="1618260" y="18396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εία γραμμή σύνδεσης 53"/>
          <p:cNvCxnSpPr/>
          <p:nvPr/>
        </p:nvCxnSpPr>
        <p:spPr>
          <a:xfrm flipH="1">
            <a:off x="1003087" y="3261805"/>
            <a:ext cx="913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/>
          <p:cNvCxnSpPr/>
          <p:nvPr/>
        </p:nvCxnSpPr>
        <p:spPr>
          <a:xfrm flipH="1">
            <a:off x="971600" y="3308214"/>
            <a:ext cx="9451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/>
          <p:cNvCxnSpPr/>
          <p:nvPr/>
        </p:nvCxnSpPr>
        <p:spPr>
          <a:xfrm flipV="1">
            <a:off x="944564" y="3203975"/>
            <a:ext cx="117046" cy="1692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Ευθεία γραμμή σύνδεσης 56"/>
          <p:cNvCxnSpPr/>
          <p:nvPr/>
        </p:nvCxnSpPr>
        <p:spPr>
          <a:xfrm flipV="1">
            <a:off x="1291599" y="3193175"/>
            <a:ext cx="130051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 flipV="1">
            <a:off x="1623224" y="3203975"/>
            <a:ext cx="113461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Ορθογώνιο 59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937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118320" y="3654025"/>
            <a:ext cx="135222" cy="27849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95360" y="3699030"/>
            <a:ext cx="156960" cy="20855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Ομάδα 36"/>
          <p:cNvGrpSpPr/>
          <p:nvPr/>
        </p:nvGrpSpPr>
        <p:grpSpPr>
          <a:xfrm>
            <a:off x="5636423" y="1980000"/>
            <a:ext cx="1714914" cy="353338"/>
            <a:chOff x="6729487" y="3099189"/>
            <a:chExt cx="1714914" cy="353338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7092280" y="3423423"/>
              <a:ext cx="1352121" cy="210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Ομάδα 4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46" name="Βέλος προς τα κάτω 45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Ευθεία γραμμή σύνδεσης 4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Ευθεία γραμμή σύνδεσης 49"/>
          <p:cNvCxnSpPr/>
          <p:nvPr/>
        </p:nvCxnSpPr>
        <p:spPr>
          <a:xfrm flipH="1">
            <a:off x="7295360" y="2213865"/>
            <a:ext cx="111955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260704" y="2207338"/>
            <a:ext cx="0" cy="235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260704" y="2888940"/>
            <a:ext cx="0" cy="2700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91557" y="29946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91557" y="30239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82125" y="295280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88372" y="302421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88280" y="296376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39600" y="189743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H="1">
            <a:off x="940841" y="1943839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H="1" flipV="1">
            <a:off x="939600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Ομάδα 87"/>
          <p:cNvGrpSpPr/>
          <p:nvPr/>
        </p:nvGrpSpPr>
        <p:grpSpPr>
          <a:xfrm>
            <a:off x="946404" y="3172076"/>
            <a:ext cx="970302" cy="225026"/>
            <a:chOff x="1529910" y="3381506"/>
            <a:chExt cx="970302" cy="230172"/>
          </a:xfrm>
        </p:grpSpPr>
        <p:cxnSp>
          <p:nvCxnSpPr>
            <p:cNvPr id="89" name="Ευθεία γραμμή σύνδεσης 88"/>
            <p:cNvCxnSpPr/>
            <p:nvPr/>
          </p:nvCxnSpPr>
          <p:spPr>
            <a:xfrm flipV="1">
              <a:off x="2195616" y="3414134"/>
              <a:ext cx="169580" cy="19754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Ευθεία γραμμή σύνδεσης 89"/>
            <p:cNvCxnSpPr/>
            <p:nvPr/>
          </p:nvCxnSpPr>
          <p:spPr>
            <a:xfrm flipH="1">
              <a:off x="1610015" y="3473574"/>
              <a:ext cx="8901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Ευθεία γραμμή σύνδεσης 90"/>
            <p:cNvCxnSpPr/>
            <p:nvPr/>
          </p:nvCxnSpPr>
          <p:spPr>
            <a:xfrm flipH="1">
              <a:off x="1577394" y="3519609"/>
              <a:ext cx="92281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Ευθεία γραμμή σύνδεσης 91"/>
            <p:cNvCxnSpPr/>
            <p:nvPr/>
          </p:nvCxnSpPr>
          <p:spPr>
            <a:xfrm flipV="1">
              <a:off x="1849200" y="3414134"/>
              <a:ext cx="155956" cy="19754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Ευθεία γραμμή σύνδεσης 92"/>
            <p:cNvCxnSpPr/>
            <p:nvPr/>
          </p:nvCxnSpPr>
          <p:spPr>
            <a:xfrm flipV="1">
              <a:off x="1529910" y="3381506"/>
              <a:ext cx="160211" cy="221938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Ευθεία γραμμή σύνδεσης 122"/>
          <p:cNvCxnSpPr/>
          <p:nvPr/>
        </p:nvCxnSpPr>
        <p:spPr>
          <a:xfrm>
            <a:off x="5931400" y="3793272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123"/>
          <p:cNvCxnSpPr/>
          <p:nvPr/>
        </p:nvCxnSpPr>
        <p:spPr>
          <a:xfrm>
            <a:off x="5925557" y="383404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Ευθεία γραμμή σύνδεσης 124"/>
          <p:cNvCxnSpPr/>
          <p:nvPr/>
        </p:nvCxnSpPr>
        <p:spPr>
          <a:xfrm flipV="1">
            <a:off x="6016125" y="376289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Ευθεία γραμμή σύνδεσης 125"/>
          <p:cNvCxnSpPr/>
          <p:nvPr/>
        </p:nvCxnSpPr>
        <p:spPr>
          <a:xfrm>
            <a:off x="6022372" y="383430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Ευθεία γραμμή σύνδεσης 126"/>
          <p:cNvCxnSpPr/>
          <p:nvPr/>
        </p:nvCxnSpPr>
        <p:spPr>
          <a:xfrm>
            <a:off x="5922280" y="377385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εία γραμμή σύνδεσης 51"/>
          <p:cNvCxnSpPr/>
          <p:nvPr/>
        </p:nvCxnSpPr>
        <p:spPr>
          <a:xfrm flipH="1" flipV="1">
            <a:off x="1286635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H="1" flipV="1">
            <a:off x="1618260" y="18396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97559" y="1448780"/>
            <a:ext cx="1889475" cy="41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b="1" dirty="0">
                <a:solidFill>
                  <a:prstClr val="white"/>
                </a:solidFill>
              </a:rPr>
              <a:t>Κλείνουμε το διακόπτη φορτίου </a:t>
            </a:r>
            <a:r>
              <a:rPr lang="en-US" b="1" dirty="0">
                <a:solidFill>
                  <a:prstClr val="white"/>
                </a:solidFill>
              </a:rPr>
              <a:t>Q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Πατάμε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</a:rPr>
              <a:t>S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Αφήνουμε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</a:p>
          <a:p>
            <a:r>
              <a:rPr lang="el-GR" b="1" dirty="0" err="1" smtClean="0">
                <a:solidFill>
                  <a:prstClr val="white"/>
                </a:solidFill>
              </a:rPr>
              <a:t>Παταμε</a:t>
            </a:r>
            <a:r>
              <a:rPr lang="el-GR" b="1" dirty="0" smtClean="0">
                <a:solidFill>
                  <a:prstClr val="white"/>
                </a:solidFill>
              </a:rPr>
              <a:t> το </a:t>
            </a:r>
            <a:r>
              <a:rPr lang="el-GR" b="1" dirty="0" err="1" smtClean="0">
                <a:solidFill>
                  <a:prstClr val="white"/>
                </a:solidFill>
              </a:rPr>
              <a:t>μπουτό</a:t>
            </a:r>
            <a:r>
              <a:rPr lang="el-GR" b="1" dirty="0" err="1">
                <a:solidFill>
                  <a:prstClr val="white"/>
                </a:solidFill>
              </a:rPr>
              <a:t>ν</a:t>
            </a:r>
            <a:r>
              <a:rPr lang="el-GR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2</a:t>
            </a:r>
            <a:r>
              <a:rPr lang="el-GR" sz="1400" b="1" dirty="0" smtClean="0">
                <a:solidFill>
                  <a:prstClr val="white"/>
                </a:solidFill>
              </a:rPr>
              <a:t> ο </a:t>
            </a:r>
            <a:r>
              <a:rPr lang="el-GR" b="1" dirty="0" smtClean="0">
                <a:solidFill>
                  <a:prstClr val="white"/>
                </a:solidFill>
              </a:rPr>
              <a:t>κινητήρας σταματά και μένει σταματημένος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5" name="Ορθογώνιο 54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28426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" y="561116"/>
            <a:ext cx="2758963" cy="588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0" y="683695"/>
            <a:ext cx="4347930" cy="512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6269008" y="3679788"/>
            <a:ext cx="0" cy="253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>
            <a:off x="7277901" y="3676933"/>
            <a:ext cx="0" cy="22779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Ομάδα 36"/>
          <p:cNvGrpSpPr/>
          <p:nvPr/>
        </p:nvGrpSpPr>
        <p:grpSpPr>
          <a:xfrm>
            <a:off x="5636423" y="1980000"/>
            <a:ext cx="1714914" cy="353338"/>
            <a:chOff x="6729487" y="3099189"/>
            <a:chExt cx="1714914" cy="353338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7092280" y="3423423"/>
              <a:ext cx="1352121" cy="210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Ομάδα 4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46" name="Βέλος προς τα κάτω 45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Ευθεία γραμμή σύνδεσης 4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Ευθεία γραμμή σύνδεσης 49"/>
          <p:cNvCxnSpPr/>
          <p:nvPr/>
        </p:nvCxnSpPr>
        <p:spPr>
          <a:xfrm flipH="1">
            <a:off x="7295360" y="2213865"/>
            <a:ext cx="111955" cy="22903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>
            <a:off x="6260704" y="2207338"/>
            <a:ext cx="0" cy="23555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>
            <a:off x="6260704" y="2888940"/>
            <a:ext cx="0" cy="2700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5991557" y="29946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5991557" y="3023955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6082125" y="2952807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6088372" y="3024215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5988280" y="2963761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39600" y="189743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H="1">
            <a:off x="940841" y="1943839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H="1" flipV="1">
            <a:off x="939600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Ευθεία γραμμή σύνδεσης 122"/>
          <p:cNvCxnSpPr/>
          <p:nvPr/>
        </p:nvCxnSpPr>
        <p:spPr>
          <a:xfrm>
            <a:off x="6004617" y="3790831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123"/>
          <p:cNvCxnSpPr/>
          <p:nvPr/>
        </p:nvCxnSpPr>
        <p:spPr>
          <a:xfrm>
            <a:off x="5998774" y="3831604"/>
            <a:ext cx="258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Ευθεία γραμμή σύνδεσης 124"/>
          <p:cNvCxnSpPr/>
          <p:nvPr/>
        </p:nvCxnSpPr>
        <p:spPr>
          <a:xfrm flipV="1">
            <a:off x="6089342" y="3760456"/>
            <a:ext cx="103363" cy="41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Ευθεία γραμμή σύνδεσης 125"/>
          <p:cNvCxnSpPr/>
          <p:nvPr/>
        </p:nvCxnSpPr>
        <p:spPr>
          <a:xfrm>
            <a:off x="6095589" y="3831864"/>
            <a:ext cx="103363" cy="3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Ευθεία γραμμή σύνδεσης 126"/>
          <p:cNvCxnSpPr/>
          <p:nvPr/>
        </p:nvCxnSpPr>
        <p:spPr>
          <a:xfrm>
            <a:off x="5995497" y="3771410"/>
            <a:ext cx="0" cy="835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εία γραμμή σύνδεσης 51"/>
          <p:cNvCxnSpPr/>
          <p:nvPr/>
        </p:nvCxnSpPr>
        <p:spPr>
          <a:xfrm flipH="1" flipV="1">
            <a:off x="1286635" y="18288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H="1" flipV="1">
            <a:off x="1618260" y="1839600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εία γραμμή σύνδεσης 53"/>
          <p:cNvCxnSpPr/>
          <p:nvPr/>
        </p:nvCxnSpPr>
        <p:spPr>
          <a:xfrm flipH="1">
            <a:off x="942082" y="3261805"/>
            <a:ext cx="974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/>
          <p:cNvCxnSpPr/>
          <p:nvPr/>
        </p:nvCxnSpPr>
        <p:spPr>
          <a:xfrm flipH="1">
            <a:off x="943323" y="3308214"/>
            <a:ext cx="973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/>
          <p:cNvCxnSpPr/>
          <p:nvPr/>
        </p:nvCxnSpPr>
        <p:spPr>
          <a:xfrm flipH="1" flipV="1">
            <a:off x="942082" y="31931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Ευθεία γραμμή σύνδεσης 56"/>
          <p:cNvCxnSpPr/>
          <p:nvPr/>
        </p:nvCxnSpPr>
        <p:spPr>
          <a:xfrm flipH="1" flipV="1">
            <a:off x="1289117" y="31931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 flipH="1" flipV="1">
            <a:off x="1620742" y="3203975"/>
            <a:ext cx="2482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Έλλειψη 8"/>
          <p:cNvSpPr/>
          <p:nvPr/>
        </p:nvSpPr>
        <p:spPr>
          <a:xfrm>
            <a:off x="7154187" y="4950652"/>
            <a:ext cx="253128" cy="2393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cxnSp>
        <p:nvCxnSpPr>
          <p:cNvPr id="11" name="Ευθεία γραμμή σύνδεσης 10"/>
          <p:cNvCxnSpPr>
            <a:stCxn id="9" idx="7"/>
            <a:endCxn id="9" idx="3"/>
          </p:cNvCxnSpPr>
          <p:nvPr/>
        </p:nvCxnSpPr>
        <p:spPr>
          <a:xfrm flipH="1">
            <a:off x="7191257" y="4985700"/>
            <a:ext cx="178988" cy="169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>
            <a:off x="7191257" y="4985700"/>
            <a:ext cx="178988" cy="169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Θέση αριθμού διαφάνειας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30462" y="1337831"/>
            <a:ext cx="1889475" cy="4678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b="1" dirty="0">
                <a:solidFill>
                  <a:prstClr val="white"/>
                </a:solidFill>
              </a:rPr>
              <a:t>Κλείνουμε το διακόπτη φορτίου </a:t>
            </a:r>
            <a:r>
              <a:rPr lang="en-US" b="1" dirty="0">
                <a:solidFill>
                  <a:prstClr val="white"/>
                </a:solidFill>
              </a:rPr>
              <a:t>Q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Πατάμε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</a:rPr>
              <a:t>S</a:t>
            </a:r>
            <a:r>
              <a:rPr lang="en-US" sz="1400" b="1" dirty="0">
                <a:solidFill>
                  <a:prstClr val="white"/>
                </a:solidFill>
              </a:rPr>
              <a:t>1</a:t>
            </a:r>
          </a:p>
          <a:p>
            <a:endParaRPr lang="en-US" sz="1400" b="1" dirty="0">
              <a:solidFill>
                <a:prstClr val="white"/>
              </a:solidFill>
            </a:endParaRPr>
          </a:p>
          <a:p>
            <a:r>
              <a:rPr lang="el-GR" b="1" dirty="0">
                <a:solidFill>
                  <a:prstClr val="white"/>
                </a:solidFill>
              </a:rPr>
              <a:t>Αφήνουμε το </a:t>
            </a:r>
            <a:r>
              <a:rPr lang="el-GR" b="1" dirty="0" err="1">
                <a:solidFill>
                  <a:prstClr val="white"/>
                </a:solidFill>
              </a:rPr>
              <a:t>μπουτόν</a:t>
            </a:r>
            <a:r>
              <a:rPr lang="el-GR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1</a:t>
            </a:r>
          </a:p>
          <a:p>
            <a:r>
              <a:rPr lang="el-GR" b="1" dirty="0" err="1" smtClean="0">
                <a:solidFill>
                  <a:prstClr val="white"/>
                </a:solidFill>
              </a:rPr>
              <a:t>Παταμε</a:t>
            </a:r>
            <a:r>
              <a:rPr lang="el-GR" b="1" dirty="0" smtClean="0">
                <a:solidFill>
                  <a:prstClr val="white"/>
                </a:solidFill>
              </a:rPr>
              <a:t> το </a:t>
            </a:r>
            <a:r>
              <a:rPr lang="el-GR" b="1" dirty="0" err="1" smtClean="0">
                <a:solidFill>
                  <a:prstClr val="white"/>
                </a:solidFill>
              </a:rPr>
              <a:t>μπουτό</a:t>
            </a:r>
            <a:r>
              <a:rPr lang="el-GR" b="1" dirty="0" err="1">
                <a:solidFill>
                  <a:prstClr val="white"/>
                </a:solidFill>
              </a:rPr>
              <a:t>ν</a:t>
            </a:r>
            <a:r>
              <a:rPr lang="el-GR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S</a:t>
            </a:r>
            <a:r>
              <a:rPr lang="en-US" sz="1400" b="1" dirty="0" smtClean="0">
                <a:solidFill>
                  <a:prstClr val="white"/>
                </a:solidFill>
              </a:rPr>
              <a:t>2</a:t>
            </a:r>
            <a:r>
              <a:rPr lang="el-GR" sz="1400" b="1" dirty="0" smtClean="0">
                <a:solidFill>
                  <a:prstClr val="white"/>
                </a:solidFill>
              </a:rPr>
              <a:t> ο </a:t>
            </a:r>
            <a:r>
              <a:rPr lang="el-GR" b="1" dirty="0" smtClean="0">
                <a:solidFill>
                  <a:prstClr val="white"/>
                </a:solidFill>
              </a:rPr>
              <a:t>κινητήρας σταματά και μένει σταματημένος</a:t>
            </a:r>
          </a:p>
          <a:p>
            <a:r>
              <a:rPr lang="el-GR" b="1" dirty="0" smtClean="0">
                <a:solidFill>
                  <a:prstClr val="white"/>
                </a:solidFill>
              </a:rPr>
              <a:t>Ξανά το </a:t>
            </a:r>
            <a:r>
              <a:rPr lang="en-US" b="1" dirty="0">
                <a:solidFill>
                  <a:prstClr val="white"/>
                </a:solidFill>
              </a:rPr>
              <a:t>S1</a:t>
            </a:r>
          </a:p>
          <a:p>
            <a:r>
              <a:rPr lang="el-GR" b="1" dirty="0" smtClean="0">
                <a:solidFill>
                  <a:prstClr val="white"/>
                </a:solidFill>
              </a:rPr>
              <a:t>ξεκινά 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67" name="Ορθογώνιο 66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latin typeface="CIDFont+F3"/>
              </a:rPr>
              <a:t>Αυτόματη εκκίνηση ασύγχρονου τριφασικού κινητήρα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0421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243</Words>
  <Application>Microsoft Office PowerPoint</Application>
  <PresentationFormat>Προβολή στην οθόνη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22</cp:revision>
  <dcterms:created xsi:type="dcterms:W3CDTF">2021-01-03T07:39:16Z</dcterms:created>
  <dcterms:modified xsi:type="dcterms:W3CDTF">2021-01-03T16:13:41Z</dcterms:modified>
</cp:coreProperties>
</file>