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8" r:id="rId2"/>
    <p:sldId id="259" r:id="rId3"/>
    <p:sldId id="260" r:id="rId4"/>
    <p:sldId id="278" r:id="rId5"/>
    <p:sldId id="279" r:id="rId6"/>
    <p:sldId id="281" r:id="rId7"/>
    <p:sldId id="282" r:id="rId8"/>
    <p:sldId id="283" r:id="rId9"/>
    <p:sldId id="284" r:id="rId10"/>
    <p:sldId id="285" r:id="rId11"/>
    <p:sldId id="280" r:id="rId12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Objects="1" showGuides="1">
      <p:cViewPr varScale="1">
        <p:scale>
          <a:sx n="83" d="100"/>
          <a:sy n="83" d="100"/>
        </p:scale>
        <p:origin x="-1500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45005" cy="450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8E6B7B-57A8-48D3-901F-0FCCF0FECA1A}" type="datetimeFigureOut">
              <a:rPr lang="el-GR" smtClean="0"/>
              <a:t>3/1/2021</a:t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7DAFF1-92F3-4D85-8E29-AD568658D49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2495522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Στυλ κύριου υπότιτλου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80DB7-50D4-4519-8A26-BF071262C208}" type="datetime1">
              <a:rPr lang="el-GR" smtClean="0"/>
              <a:t>3/1/2021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5010D-D441-43FF-9DCD-A270A7D4726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044945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366090-491F-45FA-BC91-DA1ED7FDB7F2}" type="datetime1">
              <a:rPr lang="el-GR" smtClean="0"/>
              <a:t>3/1/2021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5010D-D441-43FF-9DCD-A270A7D4726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7594266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C9F97F-D526-47CF-BF00-529765A11E65}" type="datetime1">
              <a:rPr lang="el-GR" smtClean="0"/>
              <a:t>3/1/2021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5010D-D441-43FF-9DCD-A270A7D4726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0815067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9BF93-6123-4B2A-8E34-E9BC179D2F89}" type="datetime1">
              <a:rPr lang="el-GR" smtClean="0"/>
              <a:t>3/1/2021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5010D-D441-43FF-9DCD-A270A7D4726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379097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6DACF-EFAE-4BF2-9447-AA759D8D76AD}" type="datetime1">
              <a:rPr lang="el-GR" smtClean="0"/>
              <a:t>3/1/2021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5010D-D441-43FF-9DCD-A270A7D4726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5584696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638F1-2038-46F0-B662-1F05551E7D85}" type="datetime1">
              <a:rPr lang="el-GR" smtClean="0"/>
              <a:t>3/1/2021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5010D-D441-43FF-9DCD-A270A7D4726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620649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A04044-BD13-434B-A5CB-4CD2591FF545}" type="datetime1">
              <a:rPr lang="el-GR" smtClean="0"/>
              <a:t>3/1/2021</a:t>
            </a:fld>
            <a:endParaRPr lang="el-GR"/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5010D-D441-43FF-9DCD-A270A7D4726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3982032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62EA3-367D-4874-8906-9653F7C94D7A}" type="datetime1">
              <a:rPr lang="el-GR" smtClean="0"/>
              <a:t>3/1/2021</a:t>
            </a:fld>
            <a:endParaRPr lang="el-GR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5010D-D441-43FF-9DCD-A270A7D4726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6268541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AB6CF-F311-4B28-A0AA-39CFD586783A}" type="datetime1">
              <a:rPr lang="el-GR" smtClean="0"/>
              <a:t>3/1/2021</a:t>
            </a:fld>
            <a:endParaRPr lang="el-GR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5010D-D441-43FF-9DCD-A270A7D4726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115967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2DF42B-C546-40D1-B5BB-0D0F16B5B45B}" type="datetime1">
              <a:rPr lang="el-GR" smtClean="0"/>
              <a:t>3/1/2021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5010D-D441-43FF-9DCD-A270A7D4726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426115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43CD1-3B70-416B-A38C-2BA98BA25753}" type="datetime1">
              <a:rPr lang="el-GR" smtClean="0"/>
              <a:t>3/1/2021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5010D-D441-43FF-9DCD-A270A7D4726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4441085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15D892-C776-4C5B-8F34-8A04A3D9BDB1}" type="datetime1">
              <a:rPr lang="el-GR" smtClean="0"/>
              <a:t>3/1/2021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15010D-D441-43FF-9DCD-A270A7D4726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496105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176" y="2348879"/>
            <a:ext cx="2424836" cy="5657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45" name="Ομάδα 44"/>
          <p:cNvGrpSpPr/>
          <p:nvPr/>
        </p:nvGrpSpPr>
        <p:grpSpPr>
          <a:xfrm>
            <a:off x="6729487" y="3099189"/>
            <a:ext cx="1658937" cy="353338"/>
            <a:chOff x="6729487" y="3099189"/>
            <a:chExt cx="1658937" cy="353338"/>
          </a:xfrm>
        </p:grpSpPr>
        <p:cxnSp>
          <p:nvCxnSpPr>
            <p:cNvPr id="6" name="Ευθεία γραμμή σύνδεσης 5"/>
            <p:cNvCxnSpPr/>
            <p:nvPr/>
          </p:nvCxnSpPr>
          <p:spPr>
            <a:xfrm flipH="1">
              <a:off x="7092280" y="3425527"/>
              <a:ext cx="1296144" cy="0"/>
            </a:xfrm>
            <a:prstGeom prst="line">
              <a:avLst/>
            </a:prstGeom>
            <a:ln w="476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Ευθεία γραμμή σύνδεσης 6"/>
            <p:cNvCxnSpPr/>
            <p:nvPr/>
          </p:nvCxnSpPr>
          <p:spPr>
            <a:xfrm flipV="1">
              <a:off x="7092280" y="3301327"/>
              <a:ext cx="0" cy="144000"/>
            </a:xfrm>
            <a:prstGeom prst="line">
              <a:avLst/>
            </a:prstGeom>
            <a:ln w="476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Ευθεία γραμμή σύνδεσης 13"/>
            <p:cNvCxnSpPr/>
            <p:nvPr/>
          </p:nvCxnSpPr>
          <p:spPr>
            <a:xfrm flipV="1">
              <a:off x="6948264" y="3301327"/>
              <a:ext cx="0" cy="144000"/>
            </a:xfrm>
            <a:prstGeom prst="line">
              <a:avLst/>
            </a:prstGeom>
            <a:ln w="476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Ευθεία γραμμή σύνδεσης 14"/>
            <p:cNvCxnSpPr/>
            <p:nvPr/>
          </p:nvCxnSpPr>
          <p:spPr>
            <a:xfrm flipH="1">
              <a:off x="6948264" y="3326527"/>
              <a:ext cx="152400" cy="0"/>
            </a:xfrm>
            <a:prstGeom prst="line">
              <a:avLst/>
            </a:prstGeom>
            <a:ln w="476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Ευθεία γραμμή σύνδεσης 17"/>
            <p:cNvCxnSpPr/>
            <p:nvPr/>
          </p:nvCxnSpPr>
          <p:spPr>
            <a:xfrm flipH="1">
              <a:off x="6729487" y="3425527"/>
              <a:ext cx="216024" cy="1369"/>
            </a:xfrm>
            <a:prstGeom prst="line">
              <a:avLst/>
            </a:prstGeom>
            <a:ln w="476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Ευθεία γραμμή σύνδεσης 20"/>
            <p:cNvCxnSpPr/>
            <p:nvPr/>
          </p:nvCxnSpPr>
          <p:spPr>
            <a:xfrm flipV="1">
              <a:off x="6732344" y="3308527"/>
              <a:ext cx="0" cy="144000"/>
            </a:xfrm>
            <a:prstGeom prst="line">
              <a:avLst/>
            </a:prstGeom>
            <a:ln w="476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Ευθεία γραμμή σύνδεσης 21"/>
            <p:cNvCxnSpPr/>
            <p:nvPr/>
          </p:nvCxnSpPr>
          <p:spPr>
            <a:xfrm flipH="1" flipV="1">
              <a:off x="6732344" y="3323231"/>
              <a:ext cx="144016" cy="100192"/>
            </a:xfrm>
            <a:prstGeom prst="line">
              <a:avLst/>
            </a:prstGeom>
            <a:ln w="349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35" name="Ομάδα 34"/>
            <p:cNvGrpSpPr/>
            <p:nvPr/>
          </p:nvGrpSpPr>
          <p:grpSpPr>
            <a:xfrm>
              <a:off x="6732342" y="3099189"/>
              <a:ext cx="144016" cy="196580"/>
              <a:chOff x="3597139" y="2949204"/>
              <a:chExt cx="144016" cy="196580"/>
            </a:xfrm>
          </p:grpSpPr>
          <p:sp>
            <p:nvSpPr>
              <p:cNvPr id="25" name="Βέλος προς τα κάτω 24"/>
              <p:cNvSpPr/>
              <p:nvPr/>
            </p:nvSpPr>
            <p:spPr>
              <a:xfrm>
                <a:off x="3628495" y="3023392"/>
                <a:ext cx="79511" cy="57434"/>
              </a:xfrm>
              <a:prstGeom prst="downArrow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cxnSp>
            <p:nvCxnSpPr>
              <p:cNvPr id="27" name="Ευθεία γραμμή σύνδεσης 26"/>
              <p:cNvCxnSpPr/>
              <p:nvPr/>
            </p:nvCxnSpPr>
            <p:spPr>
              <a:xfrm flipV="1">
                <a:off x="3647737" y="2958434"/>
                <a:ext cx="0" cy="187350"/>
              </a:xfrm>
              <a:prstGeom prst="line">
                <a:avLst/>
              </a:prstGeom>
              <a:ln w="2222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Ευθεία γραμμή σύνδεσης 29"/>
              <p:cNvCxnSpPr/>
              <p:nvPr/>
            </p:nvCxnSpPr>
            <p:spPr>
              <a:xfrm flipV="1">
                <a:off x="3700800" y="2958434"/>
                <a:ext cx="0" cy="187350"/>
              </a:xfrm>
              <a:prstGeom prst="line">
                <a:avLst/>
              </a:prstGeom>
              <a:ln w="2222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Ευθεία γραμμή σύνδεσης 30"/>
              <p:cNvCxnSpPr/>
              <p:nvPr/>
            </p:nvCxnSpPr>
            <p:spPr>
              <a:xfrm flipH="1">
                <a:off x="3597139" y="2949204"/>
                <a:ext cx="144016" cy="0"/>
              </a:xfrm>
              <a:prstGeom prst="line">
                <a:avLst/>
              </a:prstGeom>
              <a:ln w="2222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744" y="692696"/>
            <a:ext cx="990600" cy="409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43" name="Ομάδα 42"/>
          <p:cNvGrpSpPr/>
          <p:nvPr/>
        </p:nvGrpSpPr>
        <p:grpSpPr>
          <a:xfrm>
            <a:off x="2412000" y="1608066"/>
            <a:ext cx="719840" cy="360040"/>
            <a:chOff x="2412000" y="1608066"/>
            <a:chExt cx="719840" cy="360040"/>
          </a:xfrm>
        </p:grpSpPr>
        <p:cxnSp>
          <p:nvCxnSpPr>
            <p:cNvPr id="37" name="Ευθεία γραμμή σύνδεσης 36"/>
            <p:cNvCxnSpPr/>
            <p:nvPr/>
          </p:nvCxnSpPr>
          <p:spPr>
            <a:xfrm flipV="1">
              <a:off x="2423220" y="1608066"/>
              <a:ext cx="0" cy="360040"/>
            </a:xfrm>
            <a:prstGeom prst="line">
              <a:avLst/>
            </a:prstGeom>
            <a:ln w="476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Ευθεία γραμμή σύνδεσης 38"/>
            <p:cNvCxnSpPr/>
            <p:nvPr/>
          </p:nvCxnSpPr>
          <p:spPr>
            <a:xfrm flipV="1">
              <a:off x="2763044" y="1608066"/>
              <a:ext cx="0" cy="360040"/>
            </a:xfrm>
            <a:prstGeom prst="line">
              <a:avLst/>
            </a:prstGeom>
            <a:ln w="476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Ευθεία γραμμή σύνδεσης 39"/>
            <p:cNvCxnSpPr/>
            <p:nvPr/>
          </p:nvCxnSpPr>
          <p:spPr>
            <a:xfrm flipV="1">
              <a:off x="3131840" y="1608066"/>
              <a:ext cx="0" cy="360040"/>
            </a:xfrm>
            <a:prstGeom prst="line">
              <a:avLst/>
            </a:prstGeom>
            <a:ln w="476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Ευθεία γραμμή σύνδεσης 40"/>
            <p:cNvCxnSpPr/>
            <p:nvPr/>
          </p:nvCxnSpPr>
          <p:spPr>
            <a:xfrm flipH="1">
              <a:off x="2439008" y="1781662"/>
              <a:ext cx="692832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Ευθεία γραμμή σύνδεσης 43"/>
            <p:cNvCxnSpPr/>
            <p:nvPr/>
          </p:nvCxnSpPr>
          <p:spPr>
            <a:xfrm flipH="1">
              <a:off x="2412000" y="1836000"/>
              <a:ext cx="692832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47" name="Ευθεία γραμμή σύνδεσης 46"/>
          <p:cNvCxnSpPr/>
          <p:nvPr/>
        </p:nvCxnSpPr>
        <p:spPr>
          <a:xfrm>
            <a:off x="4352118" y="1905376"/>
            <a:ext cx="0" cy="396000"/>
          </a:xfrm>
          <a:prstGeom prst="line">
            <a:avLst/>
          </a:prstGeom>
          <a:ln w="476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8" name="Ομάδα 47"/>
          <p:cNvGrpSpPr/>
          <p:nvPr/>
        </p:nvGrpSpPr>
        <p:grpSpPr>
          <a:xfrm>
            <a:off x="3961631" y="1996086"/>
            <a:ext cx="396124" cy="144016"/>
            <a:chOff x="7143760" y="5696926"/>
            <a:chExt cx="617484" cy="180209"/>
          </a:xfrm>
        </p:grpSpPr>
        <p:cxnSp>
          <p:nvCxnSpPr>
            <p:cNvPr id="49" name="Ευθεία γραμμή σύνδεσης 48"/>
            <p:cNvCxnSpPr/>
            <p:nvPr/>
          </p:nvCxnSpPr>
          <p:spPr>
            <a:xfrm>
              <a:off x="7151494" y="5763630"/>
              <a:ext cx="60975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Ευθεία γραμμή σύνδεσης 49"/>
            <p:cNvCxnSpPr/>
            <p:nvPr/>
          </p:nvCxnSpPr>
          <p:spPr>
            <a:xfrm>
              <a:off x="7151494" y="5814001"/>
              <a:ext cx="60975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Ευθεία γραμμή σύνδεσης 50"/>
            <p:cNvCxnSpPr/>
            <p:nvPr/>
          </p:nvCxnSpPr>
          <p:spPr>
            <a:xfrm flipV="1">
              <a:off x="7365227" y="5696926"/>
              <a:ext cx="243927" cy="9017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Ευθεία γραμμή σύνδεσης 51"/>
            <p:cNvCxnSpPr/>
            <p:nvPr/>
          </p:nvCxnSpPr>
          <p:spPr>
            <a:xfrm>
              <a:off x="7365227" y="5787098"/>
              <a:ext cx="243927" cy="80721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Ευθεία γραμμή σύνδεσης 52"/>
            <p:cNvCxnSpPr/>
            <p:nvPr/>
          </p:nvCxnSpPr>
          <p:spPr>
            <a:xfrm>
              <a:off x="7143760" y="5697062"/>
              <a:ext cx="1" cy="180073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54" name="Ευθεία γραμμή σύνδεσης 53"/>
          <p:cNvCxnSpPr/>
          <p:nvPr/>
        </p:nvCxnSpPr>
        <p:spPr>
          <a:xfrm>
            <a:off x="4116239" y="3356992"/>
            <a:ext cx="216576" cy="429862"/>
          </a:xfrm>
          <a:prstGeom prst="line">
            <a:avLst/>
          </a:prstGeom>
          <a:ln w="476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5" name="Ομάδα 54"/>
          <p:cNvGrpSpPr/>
          <p:nvPr/>
        </p:nvGrpSpPr>
        <p:grpSpPr>
          <a:xfrm>
            <a:off x="3836986" y="3507361"/>
            <a:ext cx="396124" cy="144016"/>
            <a:chOff x="7143760" y="5696926"/>
            <a:chExt cx="617484" cy="180209"/>
          </a:xfrm>
        </p:grpSpPr>
        <p:cxnSp>
          <p:nvCxnSpPr>
            <p:cNvPr id="56" name="Ευθεία γραμμή σύνδεσης 55"/>
            <p:cNvCxnSpPr/>
            <p:nvPr/>
          </p:nvCxnSpPr>
          <p:spPr>
            <a:xfrm>
              <a:off x="7151494" y="5763630"/>
              <a:ext cx="60975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Ευθεία γραμμή σύνδεσης 56"/>
            <p:cNvCxnSpPr/>
            <p:nvPr/>
          </p:nvCxnSpPr>
          <p:spPr>
            <a:xfrm>
              <a:off x="7151494" y="5814001"/>
              <a:ext cx="60975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Ευθεία γραμμή σύνδεσης 57"/>
            <p:cNvCxnSpPr/>
            <p:nvPr/>
          </p:nvCxnSpPr>
          <p:spPr>
            <a:xfrm flipV="1">
              <a:off x="7365227" y="5696926"/>
              <a:ext cx="243927" cy="9017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Ευθεία γραμμή σύνδεσης 58"/>
            <p:cNvCxnSpPr/>
            <p:nvPr/>
          </p:nvCxnSpPr>
          <p:spPr>
            <a:xfrm>
              <a:off x="7365227" y="5787098"/>
              <a:ext cx="243927" cy="80721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Ευθεία γραμμή σύνδεσης 59"/>
            <p:cNvCxnSpPr/>
            <p:nvPr/>
          </p:nvCxnSpPr>
          <p:spPr>
            <a:xfrm>
              <a:off x="7143760" y="5697062"/>
              <a:ext cx="1" cy="180073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6" name="Ομάδα 75"/>
          <p:cNvGrpSpPr/>
          <p:nvPr/>
        </p:nvGrpSpPr>
        <p:grpSpPr>
          <a:xfrm>
            <a:off x="1529910" y="3243403"/>
            <a:ext cx="809962" cy="368274"/>
            <a:chOff x="1529910" y="3243403"/>
            <a:chExt cx="809962" cy="368274"/>
          </a:xfrm>
        </p:grpSpPr>
        <p:cxnSp>
          <p:nvCxnSpPr>
            <p:cNvPr id="64" name="Ευθεία γραμμή σύνδεσης 63"/>
            <p:cNvCxnSpPr/>
            <p:nvPr/>
          </p:nvCxnSpPr>
          <p:spPr>
            <a:xfrm flipV="1">
              <a:off x="2195616" y="3251637"/>
              <a:ext cx="144256" cy="360040"/>
            </a:xfrm>
            <a:prstGeom prst="line">
              <a:avLst/>
            </a:prstGeom>
            <a:ln w="476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Ευθεία γραμμή σύνδεσης 64"/>
            <p:cNvCxnSpPr/>
            <p:nvPr/>
          </p:nvCxnSpPr>
          <p:spPr>
            <a:xfrm flipH="1">
              <a:off x="1574912" y="3404407"/>
              <a:ext cx="692832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Ευθεία γραμμή σύνδεσης 65"/>
            <p:cNvCxnSpPr/>
            <p:nvPr/>
          </p:nvCxnSpPr>
          <p:spPr>
            <a:xfrm flipH="1">
              <a:off x="1547904" y="3458745"/>
              <a:ext cx="692832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Ευθεία γραμμή σύνδεσης 76"/>
            <p:cNvCxnSpPr/>
            <p:nvPr/>
          </p:nvCxnSpPr>
          <p:spPr>
            <a:xfrm flipV="1">
              <a:off x="1849200" y="3251637"/>
              <a:ext cx="144256" cy="360040"/>
            </a:xfrm>
            <a:prstGeom prst="line">
              <a:avLst/>
            </a:prstGeom>
            <a:ln w="476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Ευθεία γραμμή σύνδεσης 77"/>
            <p:cNvCxnSpPr/>
            <p:nvPr/>
          </p:nvCxnSpPr>
          <p:spPr>
            <a:xfrm flipV="1">
              <a:off x="1529910" y="3243403"/>
              <a:ext cx="144256" cy="360040"/>
            </a:xfrm>
            <a:prstGeom prst="line">
              <a:avLst/>
            </a:prstGeom>
            <a:ln w="476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9" name="Ομάδα 78"/>
          <p:cNvGrpSpPr/>
          <p:nvPr/>
        </p:nvGrpSpPr>
        <p:grpSpPr>
          <a:xfrm>
            <a:off x="7154187" y="4950652"/>
            <a:ext cx="253128" cy="239325"/>
            <a:chOff x="7154187" y="4950652"/>
            <a:chExt cx="253128" cy="239325"/>
          </a:xfrm>
        </p:grpSpPr>
        <p:sp>
          <p:nvSpPr>
            <p:cNvPr id="80" name="Έλλειψη 79"/>
            <p:cNvSpPr/>
            <p:nvPr/>
          </p:nvSpPr>
          <p:spPr>
            <a:xfrm>
              <a:off x="7154187" y="4950652"/>
              <a:ext cx="253128" cy="239325"/>
            </a:xfrm>
            <a:prstGeom prst="ellipse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cxnSp>
          <p:nvCxnSpPr>
            <p:cNvPr id="81" name="Ευθεία γραμμή σύνδεσης 80"/>
            <p:cNvCxnSpPr>
              <a:stCxn id="80" idx="7"/>
              <a:endCxn id="80" idx="3"/>
            </p:cNvCxnSpPr>
            <p:nvPr/>
          </p:nvCxnSpPr>
          <p:spPr>
            <a:xfrm flipH="1">
              <a:off x="7191257" y="4985700"/>
              <a:ext cx="178988" cy="169229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Ευθεία γραμμή σύνδεσης 81"/>
            <p:cNvCxnSpPr/>
            <p:nvPr/>
          </p:nvCxnSpPr>
          <p:spPr>
            <a:xfrm>
              <a:off x="7191257" y="4985700"/>
              <a:ext cx="178988" cy="169229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3" name="Θέση αριθμού διαφάνειας 8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5010D-D441-43FF-9DCD-A270A7D4726C}" type="slidenum">
              <a:rPr lang="el-GR" smtClean="0"/>
              <a:t>1</a:t>
            </a:fld>
            <a:endParaRPr lang="el-GR"/>
          </a:p>
        </p:txBody>
      </p:sp>
      <p:sp>
        <p:nvSpPr>
          <p:cNvPr id="2" name="Ορθογώνιο 1"/>
          <p:cNvSpPr/>
          <p:nvPr/>
        </p:nvSpPr>
        <p:spPr>
          <a:xfrm>
            <a:off x="785427" y="143635"/>
            <a:ext cx="760941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l-GR" sz="2000" b="1" dirty="0">
                <a:latin typeface="CIDFont+F3"/>
              </a:rPr>
              <a:t>Αυτόματη εκκίνηση ασύγχρονου τριφασικού κινητήρα</a:t>
            </a:r>
            <a:endParaRPr lang="el-GR" sz="2000" b="1" dirty="0"/>
          </a:p>
        </p:txBody>
      </p:sp>
    </p:spTree>
    <p:extLst>
      <p:ext uri="{BB962C8B-B14F-4D97-AF65-F5344CB8AC3E}">
        <p14:creationId xmlns:p14="http://schemas.microsoft.com/office/powerpoint/2010/main" val="1632900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99" y="561116"/>
            <a:ext cx="2758963" cy="58830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81990" y="683695"/>
            <a:ext cx="4347930" cy="5123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24" name="Ευθεία γραμμή σύνδεσης 23"/>
          <p:cNvCxnSpPr/>
          <p:nvPr/>
        </p:nvCxnSpPr>
        <p:spPr>
          <a:xfrm>
            <a:off x="6088372" y="3679788"/>
            <a:ext cx="180636" cy="253558"/>
          </a:xfrm>
          <a:prstGeom prst="line">
            <a:avLst/>
          </a:prstGeom>
          <a:ln w="476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Ευθεία γραμμή σύνδεσης 31"/>
          <p:cNvCxnSpPr/>
          <p:nvPr/>
        </p:nvCxnSpPr>
        <p:spPr>
          <a:xfrm>
            <a:off x="7277901" y="3676933"/>
            <a:ext cx="0" cy="227795"/>
          </a:xfrm>
          <a:prstGeom prst="line">
            <a:avLst/>
          </a:prstGeom>
          <a:ln w="476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7" name="Ομάδα 36"/>
          <p:cNvGrpSpPr/>
          <p:nvPr/>
        </p:nvGrpSpPr>
        <p:grpSpPr>
          <a:xfrm>
            <a:off x="5636423" y="1980000"/>
            <a:ext cx="1714914" cy="353338"/>
            <a:chOff x="6729487" y="3099189"/>
            <a:chExt cx="1714914" cy="353338"/>
          </a:xfrm>
        </p:grpSpPr>
        <p:cxnSp>
          <p:nvCxnSpPr>
            <p:cNvPr id="38" name="Ευθεία γραμμή σύνδεσης 37"/>
            <p:cNvCxnSpPr/>
            <p:nvPr/>
          </p:nvCxnSpPr>
          <p:spPr>
            <a:xfrm flipH="1">
              <a:off x="7092280" y="3423423"/>
              <a:ext cx="1352121" cy="2104"/>
            </a:xfrm>
            <a:prstGeom prst="line">
              <a:avLst/>
            </a:prstGeom>
            <a:ln w="476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Ευθεία γραμμή σύνδεσης 38"/>
            <p:cNvCxnSpPr/>
            <p:nvPr/>
          </p:nvCxnSpPr>
          <p:spPr>
            <a:xfrm flipV="1">
              <a:off x="7092280" y="3301327"/>
              <a:ext cx="0" cy="144000"/>
            </a:xfrm>
            <a:prstGeom prst="line">
              <a:avLst/>
            </a:prstGeom>
            <a:ln w="476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Ευθεία γραμμή σύνδεσης 39"/>
            <p:cNvCxnSpPr/>
            <p:nvPr/>
          </p:nvCxnSpPr>
          <p:spPr>
            <a:xfrm flipV="1">
              <a:off x="6948264" y="3301327"/>
              <a:ext cx="0" cy="144000"/>
            </a:xfrm>
            <a:prstGeom prst="line">
              <a:avLst/>
            </a:prstGeom>
            <a:ln w="476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Ευθεία γραμμή σύνδεσης 40"/>
            <p:cNvCxnSpPr/>
            <p:nvPr/>
          </p:nvCxnSpPr>
          <p:spPr>
            <a:xfrm flipH="1">
              <a:off x="6948264" y="3326527"/>
              <a:ext cx="152400" cy="0"/>
            </a:xfrm>
            <a:prstGeom prst="line">
              <a:avLst/>
            </a:prstGeom>
            <a:ln w="476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Ευθεία γραμμή σύνδεσης 41"/>
            <p:cNvCxnSpPr/>
            <p:nvPr/>
          </p:nvCxnSpPr>
          <p:spPr>
            <a:xfrm flipH="1">
              <a:off x="6729487" y="3425527"/>
              <a:ext cx="216024" cy="1369"/>
            </a:xfrm>
            <a:prstGeom prst="line">
              <a:avLst/>
            </a:prstGeom>
            <a:ln w="476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Ευθεία γραμμή σύνδεσης 42"/>
            <p:cNvCxnSpPr/>
            <p:nvPr/>
          </p:nvCxnSpPr>
          <p:spPr>
            <a:xfrm flipV="1">
              <a:off x="6732344" y="3308527"/>
              <a:ext cx="0" cy="144000"/>
            </a:xfrm>
            <a:prstGeom prst="line">
              <a:avLst/>
            </a:prstGeom>
            <a:ln w="476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Ευθεία γραμμή σύνδεσης 43"/>
            <p:cNvCxnSpPr/>
            <p:nvPr/>
          </p:nvCxnSpPr>
          <p:spPr>
            <a:xfrm flipH="1" flipV="1">
              <a:off x="6732344" y="3323231"/>
              <a:ext cx="144016" cy="100192"/>
            </a:xfrm>
            <a:prstGeom prst="line">
              <a:avLst/>
            </a:prstGeom>
            <a:ln w="349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45" name="Ομάδα 44"/>
            <p:cNvGrpSpPr/>
            <p:nvPr/>
          </p:nvGrpSpPr>
          <p:grpSpPr>
            <a:xfrm>
              <a:off x="6732342" y="3099189"/>
              <a:ext cx="144016" cy="196580"/>
              <a:chOff x="3597139" y="2949204"/>
              <a:chExt cx="144016" cy="196580"/>
            </a:xfrm>
          </p:grpSpPr>
          <p:sp>
            <p:nvSpPr>
              <p:cNvPr id="46" name="Βέλος προς τα κάτω 45"/>
              <p:cNvSpPr/>
              <p:nvPr/>
            </p:nvSpPr>
            <p:spPr>
              <a:xfrm>
                <a:off x="3628495" y="3023392"/>
                <a:ext cx="79511" cy="57434"/>
              </a:xfrm>
              <a:prstGeom prst="downArrow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>
                  <a:solidFill>
                    <a:prstClr val="white"/>
                  </a:solidFill>
                </a:endParaRPr>
              </a:p>
            </p:txBody>
          </p:sp>
          <p:cxnSp>
            <p:nvCxnSpPr>
              <p:cNvPr id="47" name="Ευθεία γραμμή σύνδεσης 46"/>
              <p:cNvCxnSpPr/>
              <p:nvPr/>
            </p:nvCxnSpPr>
            <p:spPr>
              <a:xfrm flipV="1">
                <a:off x="3647737" y="2958434"/>
                <a:ext cx="0" cy="187350"/>
              </a:xfrm>
              <a:prstGeom prst="line">
                <a:avLst/>
              </a:prstGeom>
              <a:ln w="2222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" name="Ευθεία γραμμή σύνδεσης 47"/>
              <p:cNvCxnSpPr/>
              <p:nvPr/>
            </p:nvCxnSpPr>
            <p:spPr>
              <a:xfrm flipV="1">
                <a:off x="3700800" y="2958434"/>
                <a:ext cx="0" cy="187350"/>
              </a:xfrm>
              <a:prstGeom prst="line">
                <a:avLst/>
              </a:prstGeom>
              <a:ln w="2222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" name="Ευθεία γραμμή σύνδεσης 48"/>
              <p:cNvCxnSpPr/>
              <p:nvPr/>
            </p:nvCxnSpPr>
            <p:spPr>
              <a:xfrm flipH="1">
                <a:off x="3597139" y="2949204"/>
                <a:ext cx="144016" cy="0"/>
              </a:xfrm>
              <a:prstGeom prst="line">
                <a:avLst/>
              </a:prstGeom>
              <a:ln w="2222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cxnSp>
        <p:nvCxnSpPr>
          <p:cNvPr id="50" name="Ευθεία γραμμή σύνδεσης 49"/>
          <p:cNvCxnSpPr/>
          <p:nvPr/>
        </p:nvCxnSpPr>
        <p:spPr>
          <a:xfrm flipH="1">
            <a:off x="7295360" y="2213865"/>
            <a:ext cx="111955" cy="229031"/>
          </a:xfrm>
          <a:prstGeom prst="line">
            <a:avLst/>
          </a:prstGeom>
          <a:ln w="476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Ευθεία γραμμή σύνδεσης 50"/>
          <p:cNvCxnSpPr/>
          <p:nvPr/>
        </p:nvCxnSpPr>
        <p:spPr>
          <a:xfrm>
            <a:off x="6260704" y="2207338"/>
            <a:ext cx="0" cy="235558"/>
          </a:xfrm>
          <a:prstGeom prst="line">
            <a:avLst/>
          </a:prstGeom>
          <a:ln w="476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Ευθεία γραμμή σύνδεσης 58"/>
          <p:cNvCxnSpPr/>
          <p:nvPr/>
        </p:nvCxnSpPr>
        <p:spPr>
          <a:xfrm>
            <a:off x="6260704" y="2888940"/>
            <a:ext cx="0" cy="270030"/>
          </a:xfrm>
          <a:prstGeom prst="line">
            <a:avLst/>
          </a:prstGeom>
          <a:ln w="476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Ευθεία γραμμή σύνδεσης 60"/>
          <p:cNvCxnSpPr/>
          <p:nvPr/>
        </p:nvCxnSpPr>
        <p:spPr>
          <a:xfrm>
            <a:off x="5991557" y="2994655"/>
            <a:ext cx="258378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Ευθεία γραμμή σύνδεσης 61"/>
          <p:cNvCxnSpPr/>
          <p:nvPr/>
        </p:nvCxnSpPr>
        <p:spPr>
          <a:xfrm>
            <a:off x="5991557" y="3023955"/>
            <a:ext cx="258378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Ευθεία γραμμή σύνδεσης 62"/>
          <p:cNvCxnSpPr/>
          <p:nvPr/>
        </p:nvCxnSpPr>
        <p:spPr>
          <a:xfrm flipV="1">
            <a:off x="6082125" y="2952807"/>
            <a:ext cx="103363" cy="4184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Ευθεία γραμμή σύνδεσης 63"/>
          <p:cNvCxnSpPr/>
          <p:nvPr/>
        </p:nvCxnSpPr>
        <p:spPr>
          <a:xfrm>
            <a:off x="6088372" y="3024215"/>
            <a:ext cx="103363" cy="3746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Ευθεία γραμμή σύνδεσης 64"/>
          <p:cNvCxnSpPr/>
          <p:nvPr/>
        </p:nvCxnSpPr>
        <p:spPr>
          <a:xfrm>
            <a:off x="5988280" y="2963761"/>
            <a:ext cx="0" cy="83571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Ευθεία γραμμή σύνδεσης 68"/>
          <p:cNvCxnSpPr/>
          <p:nvPr/>
        </p:nvCxnSpPr>
        <p:spPr>
          <a:xfrm flipH="1">
            <a:off x="939600" y="1897430"/>
            <a:ext cx="692832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Ευθεία γραμμή σύνδεσης 69"/>
          <p:cNvCxnSpPr/>
          <p:nvPr/>
        </p:nvCxnSpPr>
        <p:spPr>
          <a:xfrm flipH="1">
            <a:off x="940841" y="1943839"/>
            <a:ext cx="692832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Ευθεία γραμμή σύνδεσης 71"/>
          <p:cNvCxnSpPr/>
          <p:nvPr/>
        </p:nvCxnSpPr>
        <p:spPr>
          <a:xfrm flipH="1" flipV="1">
            <a:off x="939600" y="1828800"/>
            <a:ext cx="2482" cy="180000"/>
          </a:xfrm>
          <a:prstGeom prst="line">
            <a:avLst/>
          </a:prstGeom>
          <a:ln w="476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" name="Ομάδα 2"/>
          <p:cNvGrpSpPr/>
          <p:nvPr/>
        </p:nvGrpSpPr>
        <p:grpSpPr>
          <a:xfrm>
            <a:off x="5923753" y="3765080"/>
            <a:ext cx="267498" cy="108870"/>
            <a:chOff x="5995497" y="3760456"/>
            <a:chExt cx="267498" cy="108870"/>
          </a:xfrm>
        </p:grpSpPr>
        <p:cxnSp>
          <p:nvCxnSpPr>
            <p:cNvPr id="123" name="Ευθεία γραμμή σύνδεσης 122"/>
            <p:cNvCxnSpPr/>
            <p:nvPr/>
          </p:nvCxnSpPr>
          <p:spPr>
            <a:xfrm>
              <a:off x="6004617" y="3790831"/>
              <a:ext cx="258378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4" name="Ευθεία γραμμή σύνδεσης 123"/>
            <p:cNvCxnSpPr/>
            <p:nvPr/>
          </p:nvCxnSpPr>
          <p:spPr>
            <a:xfrm>
              <a:off x="5998774" y="3831604"/>
              <a:ext cx="258378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5" name="Ευθεία γραμμή σύνδεσης 124"/>
            <p:cNvCxnSpPr/>
            <p:nvPr/>
          </p:nvCxnSpPr>
          <p:spPr>
            <a:xfrm flipV="1">
              <a:off x="6089342" y="3760456"/>
              <a:ext cx="103363" cy="4184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6" name="Ευθεία γραμμή σύνδεσης 125"/>
            <p:cNvCxnSpPr/>
            <p:nvPr/>
          </p:nvCxnSpPr>
          <p:spPr>
            <a:xfrm>
              <a:off x="6095589" y="3831864"/>
              <a:ext cx="103363" cy="3746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7" name="Ευθεία γραμμή σύνδεσης 126"/>
            <p:cNvCxnSpPr/>
            <p:nvPr/>
          </p:nvCxnSpPr>
          <p:spPr>
            <a:xfrm>
              <a:off x="5995497" y="3771410"/>
              <a:ext cx="0" cy="83571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52" name="Ευθεία γραμμή σύνδεσης 51"/>
          <p:cNvCxnSpPr/>
          <p:nvPr/>
        </p:nvCxnSpPr>
        <p:spPr>
          <a:xfrm flipH="1" flipV="1">
            <a:off x="1286635" y="1828800"/>
            <a:ext cx="2482" cy="180000"/>
          </a:xfrm>
          <a:prstGeom prst="line">
            <a:avLst/>
          </a:prstGeom>
          <a:ln w="476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Ευθεία γραμμή σύνδεσης 52"/>
          <p:cNvCxnSpPr/>
          <p:nvPr/>
        </p:nvCxnSpPr>
        <p:spPr>
          <a:xfrm flipH="1" flipV="1">
            <a:off x="1618260" y="1839600"/>
            <a:ext cx="2482" cy="180000"/>
          </a:xfrm>
          <a:prstGeom prst="line">
            <a:avLst/>
          </a:prstGeom>
          <a:ln w="476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Ευθεία γραμμή σύνδεσης 53"/>
          <p:cNvCxnSpPr/>
          <p:nvPr/>
        </p:nvCxnSpPr>
        <p:spPr>
          <a:xfrm flipH="1">
            <a:off x="942082" y="3261805"/>
            <a:ext cx="974623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Ευθεία γραμμή σύνδεσης 54"/>
          <p:cNvCxnSpPr/>
          <p:nvPr/>
        </p:nvCxnSpPr>
        <p:spPr>
          <a:xfrm flipH="1">
            <a:off x="943323" y="3308214"/>
            <a:ext cx="973382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Ευθεία γραμμή σύνδεσης 55"/>
          <p:cNvCxnSpPr/>
          <p:nvPr/>
        </p:nvCxnSpPr>
        <p:spPr>
          <a:xfrm flipH="1" flipV="1">
            <a:off x="942082" y="3193175"/>
            <a:ext cx="2482" cy="180000"/>
          </a:xfrm>
          <a:prstGeom prst="line">
            <a:avLst/>
          </a:prstGeom>
          <a:ln w="476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Ευθεία γραμμή σύνδεσης 56"/>
          <p:cNvCxnSpPr/>
          <p:nvPr/>
        </p:nvCxnSpPr>
        <p:spPr>
          <a:xfrm flipH="1" flipV="1">
            <a:off x="1289117" y="3193175"/>
            <a:ext cx="2482" cy="180000"/>
          </a:xfrm>
          <a:prstGeom prst="line">
            <a:avLst/>
          </a:prstGeom>
          <a:ln w="476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Ευθεία γραμμή σύνδεσης 57"/>
          <p:cNvCxnSpPr/>
          <p:nvPr/>
        </p:nvCxnSpPr>
        <p:spPr>
          <a:xfrm flipH="1" flipV="1">
            <a:off x="1620742" y="3203975"/>
            <a:ext cx="2482" cy="180000"/>
          </a:xfrm>
          <a:prstGeom prst="line">
            <a:avLst/>
          </a:prstGeom>
          <a:ln w="476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0" name="Ομάδα 59"/>
          <p:cNvGrpSpPr/>
          <p:nvPr/>
        </p:nvGrpSpPr>
        <p:grpSpPr>
          <a:xfrm>
            <a:off x="7154187" y="4950652"/>
            <a:ext cx="253128" cy="239325"/>
            <a:chOff x="7154187" y="4950652"/>
            <a:chExt cx="253128" cy="239325"/>
          </a:xfrm>
        </p:grpSpPr>
        <p:sp>
          <p:nvSpPr>
            <p:cNvPr id="66" name="Έλλειψη 65"/>
            <p:cNvSpPr/>
            <p:nvPr/>
          </p:nvSpPr>
          <p:spPr>
            <a:xfrm>
              <a:off x="7154187" y="4950652"/>
              <a:ext cx="253128" cy="239325"/>
            </a:xfrm>
            <a:prstGeom prst="ellipse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>
                <a:solidFill>
                  <a:prstClr val="white"/>
                </a:solidFill>
              </a:endParaRPr>
            </a:p>
          </p:txBody>
        </p:sp>
        <p:cxnSp>
          <p:nvCxnSpPr>
            <p:cNvPr id="67" name="Ευθεία γραμμή σύνδεσης 66"/>
            <p:cNvCxnSpPr>
              <a:stCxn id="66" idx="7"/>
              <a:endCxn id="66" idx="3"/>
            </p:cNvCxnSpPr>
            <p:nvPr/>
          </p:nvCxnSpPr>
          <p:spPr>
            <a:xfrm flipH="1">
              <a:off x="7191257" y="4985700"/>
              <a:ext cx="178988" cy="169229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Ευθεία γραμμή σύνδεσης 67"/>
            <p:cNvCxnSpPr/>
            <p:nvPr/>
          </p:nvCxnSpPr>
          <p:spPr>
            <a:xfrm>
              <a:off x="7191257" y="4985700"/>
              <a:ext cx="178988" cy="169229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5010D-D441-43FF-9DCD-A270A7D4726C}" type="slidenum">
              <a:rPr lang="el-GR">
                <a:solidFill>
                  <a:prstClr val="black">
                    <a:tint val="75000"/>
                  </a:prstClr>
                </a:solidFill>
              </a:rPr>
              <a:pPr/>
              <a:t>10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1" name="TextBox 70"/>
          <p:cNvSpPr txBox="1"/>
          <p:nvPr/>
        </p:nvSpPr>
        <p:spPr>
          <a:xfrm>
            <a:off x="2830462" y="1034073"/>
            <a:ext cx="1889475" cy="46782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l-GR" b="1" dirty="0">
                <a:solidFill>
                  <a:prstClr val="white"/>
                </a:solidFill>
              </a:rPr>
              <a:t>Κλείνουμε το διακόπτη φορτίου </a:t>
            </a:r>
            <a:r>
              <a:rPr lang="en-US" b="1" dirty="0">
                <a:solidFill>
                  <a:prstClr val="white"/>
                </a:solidFill>
              </a:rPr>
              <a:t>Q</a:t>
            </a:r>
            <a:r>
              <a:rPr lang="en-US" sz="1400" b="1" dirty="0">
                <a:solidFill>
                  <a:prstClr val="white"/>
                </a:solidFill>
              </a:rPr>
              <a:t>1</a:t>
            </a:r>
          </a:p>
          <a:p>
            <a:endParaRPr lang="en-US" sz="1400" b="1" dirty="0">
              <a:solidFill>
                <a:prstClr val="white"/>
              </a:solidFill>
            </a:endParaRPr>
          </a:p>
          <a:p>
            <a:r>
              <a:rPr lang="el-GR" b="1" dirty="0">
                <a:solidFill>
                  <a:prstClr val="white"/>
                </a:solidFill>
              </a:rPr>
              <a:t>Πατάμε το </a:t>
            </a:r>
            <a:r>
              <a:rPr lang="el-GR" b="1" dirty="0" err="1">
                <a:solidFill>
                  <a:prstClr val="white"/>
                </a:solidFill>
              </a:rPr>
              <a:t>μπουτόν</a:t>
            </a:r>
            <a:r>
              <a:rPr lang="el-GR" b="1" dirty="0">
                <a:solidFill>
                  <a:prstClr val="white"/>
                </a:solidFill>
              </a:rPr>
              <a:t> </a:t>
            </a:r>
            <a:r>
              <a:rPr lang="en-US" b="1" dirty="0">
                <a:solidFill>
                  <a:prstClr val="white"/>
                </a:solidFill>
              </a:rPr>
              <a:t>S</a:t>
            </a:r>
            <a:r>
              <a:rPr lang="en-US" sz="1400" b="1" dirty="0">
                <a:solidFill>
                  <a:prstClr val="white"/>
                </a:solidFill>
              </a:rPr>
              <a:t>1</a:t>
            </a:r>
          </a:p>
          <a:p>
            <a:endParaRPr lang="en-US" sz="1400" b="1" dirty="0">
              <a:solidFill>
                <a:prstClr val="white"/>
              </a:solidFill>
            </a:endParaRPr>
          </a:p>
          <a:p>
            <a:r>
              <a:rPr lang="el-GR" b="1" dirty="0">
                <a:solidFill>
                  <a:prstClr val="white"/>
                </a:solidFill>
              </a:rPr>
              <a:t>Αφήνουμε το </a:t>
            </a:r>
            <a:r>
              <a:rPr lang="el-GR" b="1" dirty="0" err="1">
                <a:solidFill>
                  <a:prstClr val="white"/>
                </a:solidFill>
              </a:rPr>
              <a:t>μπουτόν</a:t>
            </a:r>
            <a:r>
              <a:rPr lang="el-GR" b="1" dirty="0">
                <a:solidFill>
                  <a:prstClr val="white"/>
                </a:solidFill>
              </a:rPr>
              <a:t> </a:t>
            </a:r>
            <a:r>
              <a:rPr lang="en-US" b="1" dirty="0" smtClean="0">
                <a:solidFill>
                  <a:prstClr val="white"/>
                </a:solidFill>
              </a:rPr>
              <a:t>S</a:t>
            </a:r>
            <a:r>
              <a:rPr lang="en-US" sz="1400" b="1" dirty="0" smtClean="0">
                <a:solidFill>
                  <a:prstClr val="white"/>
                </a:solidFill>
              </a:rPr>
              <a:t>1</a:t>
            </a:r>
          </a:p>
          <a:p>
            <a:r>
              <a:rPr lang="el-GR" b="1" dirty="0" err="1" smtClean="0">
                <a:solidFill>
                  <a:prstClr val="white"/>
                </a:solidFill>
              </a:rPr>
              <a:t>Παταμε</a:t>
            </a:r>
            <a:r>
              <a:rPr lang="el-GR" b="1" dirty="0" smtClean="0">
                <a:solidFill>
                  <a:prstClr val="white"/>
                </a:solidFill>
              </a:rPr>
              <a:t> το </a:t>
            </a:r>
            <a:r>
              <a:rPr lang="el-GR" b="1" dirty="0" err="1" smtClean="0">
                <a:solidFill>
                  <a:prstClr val="white"/>
                </a:solidFill>
              </a:rPr>
              <a:t>μπουτό</a:t>
            </a:r>
            <a:r>
              <a:rPr lang="el-GR" b="1" dirty="0" err="1">
                <a:solidFill>
                  <a:prstClr val="white"/>
                </a:solidFill>
              </a:rPr>
              <a:t>ν</a:t>
            </a:r>
            <a:r>
              <a:rPr lang="el-GR" b="1" dirty="0" smtClean="0">
                <a:solidFill>
                  <a:prstClr val="white"/>
                </a:solidFill>
              </a:rPr>
              <a:t> </a:t>
            </a:r>
            <a:r>
              <a:rPr lang="en-US" b="1" dirty="0" smtClean="0">
                <a:solidFill>
                  <a:prstClr val="white"/>
                </a:solidFill>
              </a:rPr>
              <a:t>S</a:t>
            </a:r>
            <a:r>
              <a:rPr lang="en-US" sz="1400" b="1" dirty="0" smtClean="0">
                <a:solidFill>
                  <a:prstClr val="white"/>
                </a:solidFill>
              </a:rPr>
              <a:t>2</a:t>
            </a:r>
            <a:r>
              <a:rPr lang="el-GR" sz="1400" b="1" dirty="0" smtClean="0">
                <a:solidFill>
                  <a:prstClr val="white"/>
                </a:solidFill>
              </a:rPr>
              <a:t> ο </a:t>
            </a:r>
            <a:r>
              <a:rPr lang="el-GR" b="1" dirty="0" smtClean="0">
                <a:solidFill>
                  <a:prstClr val="white"/>
                </a:solidFill>
              </a:rPr>
              <a:t>κινητήρας σταματά και μένει σταματημένος</a:t>
            </a:r>
          </a:p>
          <a:p>
            <a:r>
              <a:rPr lang="el-GR" b="1" dirty="0" smtClean="0">
                <a:solidFill>
                  <a:prstClr val="white"/>
                </a:solidFill>
              </a:rPr>
              <a:t>Ξανά το </a:t>
            </a:r>
            <a:r>
              <a:rPr lang="en-US" b="1" dirty="0">
                <a:solidFill>
                  <a:prstClr val="white"/>
                </a:solidFill>
              </a:rPr>
              <a:t>S1</a:t>
            </a:r>
          </a:p>
          <a:p>
            <a:r>
              <a:rPr lang="el-GR" b="1" dirty="0" smtClean="0">
                <a:solidFill>
                  <a:prstClr val="white"/>
                </a:solidFill>
              </a:rPr>
              <a:t>ξεκινά </a:t>
            </a:r>
            <a:endParaRPr lang="en-US" b="1" dirty="0">
              <a:solidFill>
                <a:prstClr val="white"/>
              </a:solidFill>
            </a:endParaRPr>
          </a:p>
        </p:txBody>
      </p:sp>
      <p:sp>
        <p:nvSpPr>
          <p:cNvPr id="73" name="Ορθογώνιο 72"/>
          <p:cNvSpPr/>
          <p:nvPr/>
        </p:nvSpPr>
        <p:spPr>
          <a:xfrm>
            <a:off x="785427" y="143635"/>
            <a:ext cx="760941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l-GR" sz="2000" b="1" dirty="0">
                <a:latin typeface="CIDFont+F3"/>
              </a:rPr>
              <a:t>Αυτόματη εκκίνηση ασύγχρονου τριφασικού κινητήρα</a:t>
            </a:r>
            <a:endParaRPr lang="el-GR" sz="2000" b="1" dirty="0"/>
          </a:p>
        </p:txBody>
      </p:sp>
    </p:spTree>
    <p:extLst>
      <p:ext uri="{BB962C8B-B14F-4D97-AF65-F5344CB8AC3E}">
        <p14:creationId xmlns:p14="http://schemas.microsoft.com/office/powerpoint/2010/main" val="1644287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99" y="561116"/>
            <a:ext cx="2758963" cy="58830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81990" y="683695"/>
            <a:ext cx="4347930" cy="5123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24" name="Ευθεία γραμμή σύνδεσης 23"/>
          <p:cNvCxnSpPr/>
          <p:nvPr/>
        </p:nvCxnSpPr>
        <p:spPr>
          <a:xfrm>
            <a:off x="6088372" y="3679788"/>
            <a:ext cx="180636" cy="253558"/>
          </a:xfrm>
          <a:prstGeom prst="line">
            <a:avLst/>
          </a:prstGeom>
          <a:ln w="476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Ευθεία γραμμή σύνδεσης 31"/>
          <p:cNvCxnSpPr/>
          <p:nvPr/>
        </p:nvCxnSpPr>
        <p:spPr>
          <a:xfrm flipH="1">
            <a:off x="7277901" y="3679788"/>
            <a:ext cx="129414" cy="224940"/>
          </a:xfrm>
          <a:prstGeom prst="line">
            <a:avLst/>
          </a:prstGeom>
          <a:ln w="476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Ευθεία γραμμή σύνδεσης 37"/>
          <p:cNvCxnSpPr/>
          <p:nvPr/>
        </p:nvCxnSpPr>
        <p:spPr>
          <a:xfrm flipH="1" flipV="1">
            <a:off x="5999217" y="2306339"/>
            <a:ext cx="1278684" cy="1368"/>
          </a:xfrm>
          <a:prstGeom prst="line">
            <a:avLst/>
          </a:prstGeom>
          <a:ln w="476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Ευθεία γραμμή σύνδεσης 38"/>
          <p:cNvCxnSpPr/>
          <p:nvPr/>
        </p:nvCxnSpPr>
        <p:spPr>
          <a:xfrm flipV="1">
            <a:off x="5999216" y="2182138"/>
            <a:ext cx="0" cy="144000"/>
          </a:xfrm>
          <a:prstGeom prst="line">
            <a:avLst/>
          </a:prstGeom>
          <a:ln w="476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Ευθεία γραμμή σύνδεσης 39"/>
          <p:cNvCxnSpPr/>
          <p:nvPr/>
        </p:nvCxnSpPr>
        <p:spPr>
          <a:xfrm flipV="1">
            <a:off x="5855200" y="2182138"/>
            <a:ext cx="0" cy="144000"/>
          </a:xfrm>
          <a:prstGeom prst="line">
            <a:avLst/>
          </a:prstGeom>
          <a:ln w="476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Ευθεία γραμμή σύνδεσης 40"/>
          <p:cNvCxnSpPr/>
          <p:nvPr/>
        </p:nvCxnSpPr>
        <p:spPr>
          <a:xfrm flipH="1">
            <a:off x="5855200" y="2207338"/>
            <a:ext cx="152400" cy="0"/>
          </a:xfrm>
          <a:prstGeom prst="line">
            <a:avLst/>
          </a:prstGeom>
          <a:ln w="476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Ευθεία γραμμή σύνδεσης 41"/>
          <p:cNvCxnSpPr/>
          <p:nvPr/>
        </p:nvCxnSpPr>
        <p:spPr>
          <a:xfrm flipH="1">
            <a:off x="5636423" y="2306338"/>
            <a:ext cx="216024" cy="1369"/>
          </a:xfrm>
          <a:prstGeom prst="line">
            <a:avLst/>
          </a:prstGeom>
          <a:ln w="476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Ευθεία γραμμή σύνδεσης 42"/>
          <p:cNvCxnSpPr/>
          <p:nvPr/>
        </p:nvCxnSpPr>
        <p:spPr>
          <a:xfrm flipV="1">
            <a:off x="5639280" y="2189338"/>
            <a:ext cx="0" cy="144000"/>
          </a:xfrm>
          <a:prstGeom prst="line">
            <a:avLst/>
          </a:prstGeom>
          <a:ln w="476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Ευθεία γραμμή σύνδεσης 43"/>
          <p:cNvCxnSpPr/>
          <p:nvPr/>
        </p:nvCxnSpPr>
        <p:spPr>
          <a:xfrm flipH="1" flipV="1">
            <a:off x="5639280" y="2204042"/>
            <a:ext cx="144016" cy="100192"/>
          </a:xfrm>
          <a:prstGeom prst="line">
            <a:avLst/>
          </a:prstGeom>
          <a:ln w="349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5" name="Ομάδα 44"/>
          <p:cNvGrpSpPr/>
          <p:nvPr/>
        </p:nvGrpSpPr>
        <p:grpSpPr>
          <a:xfrm>
            <a:off x="5639278" y="1980000"/>
            <a:ext cx="144016" cy="196580"/>
            <a:chOff x="3597139" y="2949204"/>
            <a:chExt cx="144016" cy="196580"/>
          </a:xfrm>
        </p:grpSpPr>
        <p:sp>
          <p:nvSpPr>
            <p:cNvPr id="46" name="Βέλος προς τα κάτω 45"/>
            <p:cNvSpPr/>
            <p:nvPr/>
          </p:nvSpPr>
          <p:spPr>
            <a:xfrm>
              <a:off x="3628495" y="3023392"/>
              <a:ext cx="79511" cy="57434"/>
            </a:xfrm>
            <a:prstGeom prst="downArrow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>
                <a:solidFill>
                  <a:prstClr val="white"/>
                </a:solidFill>
              </a:endParaRPr>
            </a:p>
          </p:txBody>
        </p:sp>
        <p:cxnSp>
          <p:nvCxnSpPr>
            <p:cNvPr id="47" name="Ευθεία γραμμή σύνδεσης 46"/>
            <p:cNvCxnSpPr/>
            <p:nvPr/>
          </p:nvCxnSpPr>
          <p:spPr>
            <a:xfrm flipV="1">
              <a:off x="3647737" y="2958434"/>
              <a:ext cx="0" cy="187350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Ευθεία γραμμή σύνδεσης 47"/>
            <p:cNvCxnSpPr/>
            <p:nvPr/>
          </p:nvCxnSpPr>
          <p:spPr>
            <a:xfrm flipV="1">
              <a:off x="3700800" y="2958434"/>
              <a:ext cx="0" cy="187350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Ευθεία γραμμή σύνδεσης 48"/>
            <p:cNvCxnSpPr/>
            <p:nvPr/>
          </p:nvCxnSpPr>
          <p:spPr>
            <a:xfrm flipH="1">
              <a:off x="3597139" y="2949204"/>
              <a:ext cx="144016" cy="0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50" name="Ευθεία γραμμή σύνδεσης 49"/>
          <p:cNvCxnSpPr/>
          <p:nvPr/>
        </p:nvCxnSpPr>
        <p:spPr>
          <a:xfrm>
            <a:off x="7280751" y="2204042"/>
            <a:ext cx="1" cy="238854"/>
          </a:xfrm>
          <a:prstGeom prst="line">
            <a:avLst/>
          </a:prstGeom>
          <a:ln w="476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Ευθεία γραμμή σύνδεσης 50"/>
          <p:cNvCxnSpPr/>
          <p:nvPr/>
        </p:nvCxnSpPr>
        <p:spPr>
          <a:xfrm>
            <a:off x="6088372" y="2213865"/>
            <a:ext cx="172332" cy="229031"/>
          </a:xfrm>
          <a:prstGeom prst="line">
            <a:avLst/>
          </a:prstGeom>
          <a:ln w="476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Ευθεία γραμμή σύνδεσης 58"/>
          <p:cNvCxnSpPr/>
          <p:nvPr/>
        </p:nvCxnSpPr>
        <p:spPr>
          <a:xfrm>
            <a:off x="6260704" y="2888940"/>
            <a:ext cx="0" cy="270030"/>
          </a:xfrm>
          <a:prstGeom prst="line">
            <a:avLst/>
          </a:prstGeom>
          <a:ln w="476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Ευθεία γραμμή σύνδεσης 60"/>
          <p:cNvCxnSpPr/>
          <p:nvPr/>
        </p:nvCxnSpPr>
        <p:spPr>
          <a:xfrm>
            <a:off x="5991557" y="2994655"/>
            <a:ext cx="258378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Ευθεία γραμμή σύνδεσης 61"/>
          <p:cNvCxnSpPr/>
          <p:nvPr/>
        </p:nvCxnSpPr>
        <p:spPr>
          <a:xfrm>
            <a:off x="5991557" y="3023955"/>
            <a:ext cx="258378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Ευθεία γραμμή σύνδεσης 62"/>
          <p:cNvCxnSpPr/>
          <p:nvPr/>
        </p:nvCxnSpPr>
        <p:spPr>
          <a:xfrm flipV="1">
            <a:off x="6082125" y="2952807"/>
            <a:ext cx="103363" cy="4184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Ευθεία γραμμή σύνδεσης 63"/>
          <p:cNvCxnSpPr/>
          <p:nvPr/>
        </p:nvCxnSpPr>
        <p:spPr>
          <a:xfrm>
            <a:off x="6088372" y="3024215"/>
            <a:ext cx="103363" cy="3746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Ευθεία γραμμή σύνδεσης 64"/>
          <p:cNvCxnSpPr/>
          <p:nvPr/>
        </p:nvCxnSpPr>
        <p:spPr>
          <a:xfrm>
            <a:off x="5988280" y="2963761"/>
            <a:ext cx="0" cy="83571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Ευθεία γραμμή σύνδεσης 68"/>
          <p:cNvCxnSpPr/>
          <p:nvPr/>
        </p:nvCxnSpPr>
        <p:spPr>
          <a:xfrm flipH="1">
            <a:off x="939600" y="1897430"/>
            <a:ext cx="692832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Ευθεία γραμμή σύνδεσης 69"/>
          <p:cNvCxnSpPr/>
          <p:nvPr/>
        </p:nvCxnSpPr>
        <p:spPr>
          <a:xfrm flipH="1">
            <a:off x="940841" y="1943839"/>
            <a:ext cx="692832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Ευθεία γραμμή σύνδεσης 71"/>
          <p:cNvCxnSpPr/>
          <p:nvPr/>
        </p:nvCxnSpPr>
        <p:spPr>
          <a:xfrm flipH="1" flipV="1">
            <a:off x="939600" y="1828800"/>
            <a:ext cx="2482" cy="180000"/>
          </a:xfrm>
          <a:prstGeom prst="line">
            <a:avLst/>
          </a:prstGeom>
          <a:ln w="476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" name="Ομάδα 2"/>
          <p:cNvGrpSpPr/>
          <p:nvPr/>
        </p:nvGrpSpPr>
        <p:grpSpPr>
          <a:xfrm>
            <a:off x="5923753" y="3765080"/>
            <a:ext cx="267498" cy="108870"/>
            <a:chOff x="5995497" y="3760456"/>
            <a:chExt cx="267498" cy="108870"/>
          </a:xfrm>
        </p:grpSpPr>
        <p:cxnSp>
          <p:nvCxnSpPr>
            <p:cNvPr id="123" name="Ευθεία γραμμή σύνδεσης 122"/>
            <p:cNvCxnSpPr/>
            <p:nvPr/>
          </p:nvCxnSpPr>
          <p:spPr>
            <a:xfrm>
              <a:off x="6004617" y="3790831"/>
              <a:ext cx="258378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4" name="Ευθεία γραμμή σύνδεσης 123"/>
            <p:cNvCxnSpPr/>
            <p:nvPr/>
          </p:nvCxnSpPr>
          <p:spPr>
            <a:xfrm>
              <a:off x="5998774" y="3831604"/>
              <a:ext cx="258378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5" name="Ευθεία γραμμή σύνδεσης 124"/>
            <p:cNvCxnSpPr/>
            <p:nvPr/>
          </p:nvCxnSpPr>
          <p:spPr>
            <a:xfrm flipV="1">
              <a:off x="6089342" y="3760456"/>
              <a:ext cx="103363" cy="4184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6" name="Ευθεία γραμμή σύνδεσης 125"/>
            <p:cNvCxnSpPr/>
            <p:nvPr/>
          </p:nvCxnSpPr>
          <p:spPr>
            <a:xfrm>
              <a:off x="6095589" y="3831864"/>
              <a:ext cx="103363" cy="3746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7" name="Ευθεία γραμμή σύνδεσης 126"/>
            <p:cNvCxnSpPr/>
            <p:nvPr/>
          </p:nvCxnSpPr>
          <p:spPr>
            <a:xfrm>
              <a:off x="5995497" y="3771410"/>
              <a:ext cx="0" cy="83571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52" name="Ευθεία γραμμή σύνδεσης 51"/>
          <p:cNvCxnSpPr/>
          <p:nvPr/>
        </p:nvCxnSpPr>
        <p:spPr>
          <a:xfrm flipH="1" flipV="1">
            <a:off x="1286635" y="1828800"/>
            <a:ext cx="2482" cy="180000"/>
          </a:xfrm>
          <a:prstGeom prst="line">
            <a:avLst/>
          </a:prstGeom>
          <a:ln w="476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Ευθεία γραμμή σύνδεσης 52"/>
          <p:cNvCxnSpPr/>
          <p:nvPr/>
        </p:nvCxnSpPr>
        <p:spPr>
          <a:xfrm flipH="1" flipV="1">
            <a:off x="1618260" y="1839600"/>
            <a:ext cx="2482" cy="180000"/>
          </a:xfrm>
          <a:prstGeom prst="line">
            <a:avLst/>
          </a:prstGeom>
          <a:ln w="476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Ευθεία γραμμή σύνδεσης 53"/>
          <p:cNvCxnSpPr/>
          <p:nvPr/>
        </p:nvCxnSpPr>
        <p:spPr>
          <a:xfrm flipH="1">
            <a:off x="942082" y="3261805"/>
            <a:ext cx="974623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Ευθεία γραμμή σύνδεσης 54"/>
          <p:cNvCxnSpPr/>
          <p:nvPr/>
        </p:nvCxnSpPr>
        <p:spPr>
          <a:xfrm flipH="1">
            <a:off x="943323" y="3308214"/>
            <a:ext cx="973382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Ευθεία γραμμή σύνδεσης 55"/>
          <p:cNvCxnSpPr/>
          <p:nvPr/>
        </p:nvCxnSpPr>
        <p:spPr>
          <a:xfrm flipV="1">
            <a:off x="944564" y="3203975"/>
            <a:ext cx="162051" cy="169200"/>
          </a:xfrm>
          <a:prstGeom prst="line">
            <a:avLst/>
          </a:prstGeom>
          <a:ln w="476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Ευθεία γραμμή σύνδεσης 56"/>
          <p:cNvCxnSpPr/>
          <p:nvPr/>
        </p:nvCxnSpPr>
        <p:spPr>
          <a:xfrm flipV="1">
            <a:off x="1270633" y="3214775"/>
            <a:ext cx="159381" cy="169200"/>
          </a:xfrm>
          <a:prstGeom prst="line">
            <a:avLst/>
          </a:prstGeom>
          <a:ln w="476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Ευθεία γραμμή σύνδεσης 57"/>
          <p:cNvCxnSpPr/>
          <p:nvPr/>
        </p:nvCxnSpPr>
        <p:spPr>
          <a:xfrm flipV="1">
            <a:off x="1623224" y="3203975"/>
            <a:ext cx="158466" cy="180000"/>
          </a:xfrm>
          <a:prstGeom prst="line">
            <a:avLst/>
          </a:prstGeom>
          <a:ln w="476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0" name="Ομάδα 59"/>
          <p:cNvGrpSpPr/>
          <p:nvPr/>
        </p:nvGrpSpPr>
        <p:grpSpPr>
          <a:xfrm>
            <a:off x="8209470" y="4950650"/>
            <a:ext cx="253128" cy="239325"/>
            <a:chOff x="7154187" y="4950652"/>
            <a:chExt cx="253128" cy="239325"/>
          </a:xfrm>
        </p:grpSpPr>
        <p:sp>
          <p:nvSpPr>
            <p:cNvPr id="66" name="Έλλειψη 65"/>
            <p:cNvSpPr/>
            <p:nvPr/>
          </p:nvSpPr>
          <p:spPr>
            <a:xfrm>
              <a:off x="7154187" y="4950652"/>
              <a:ext cx="253128" cy="239325"/>
            </a:xfrm>
            <a:prstGeom prst="ellipse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>
                <a:solidFill>
                  <a:prstClr val="white"/>
                </a:solidFill>
              </a:endParaRPr>
            </a:p>
          </p:txBody>
        </p:sp>
        <p:cxnSp>
          <p:nvCxnSpPr>
            <p:cNvPr id="67" name="Ευθεία γραμμή σύνδεσης 66"/>
            <p:cNvCxnSpPr>
              <a:stCxn id="66" idx="7"/>
              <a:endCxn id="66" idx="3"/>
            </p:cNvCxnSpPr>
            <p:nvPr/>
          </p:nvCxnSpPr>
          <p:spPr>
            <a:xfrm flipH="1">
              <a:off x="7191257" y="4985700"/>
              <a:ext cx="178988" cy="169229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Ευθεία γραμμή σύνδεσης 67"/>
            <p:cNvCxnSpPr/>
            <p:nvPr/>
          </p:nvCxnSpPr>
          <p:spPr>
            <a:xfrm>
              <a:off x="7191257" y="4985700"/>
              <a:ext cx="178988" cy="169229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5010D-D441-43FF-9DCD-A270A7D4726C}" type="slidenum">
              <a:rPr lang="el-GR">
                <a:solidFill>
                  <a:prstClr val="black">
                    <a:tint val="75000"/>
                  </a:prstClr>
                </a:solidFill>
              </a:rPr>
              <a:pPr/>
              <a:t>11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1" name="TextBox 70"/>
          <p:cNvSpPr txBox="1"/>
          <p:nvPr/>
        </p:nvSpPr>
        <p:spPr>
          <a:xfrm>
            <a:off x="2681790" y="1202186"/>
            <a:ext cx="2402579" cy="495520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l-GR" b="1" dirty="0">
                <a:solidFill>
                  <a:prstClr val="white"/>
                </a:solidFill>
              </a:rPr>
              <a:t>Κλείνουμε το διακόπτη φορτίου </a:t>
            </a:r>
            <a:r>
              <a:rPr lang="en-US" b="1" dirty="0">
                <a:solidFill>
                  <a:prstClr val="white"/>
                </a:solidFill>
              </a:rPr>
              <a:t>Q</a:t>
            </a:r>
            <a:r>
              <a:rPr lang="en-US" sz="1400" b="1" dirty="0">
                <a:solidFill>
                  <a:prstClr val="white"/>
                </a:solidFill>
              </a:rPr>
              <a:t>1</a:t>
            </a:r>
          </a:p>
          <a:p>
            <a:endParaRPr lang="en-US" sz="1400" b="1" dirty="0">
              <a:solidFill>
                <a:prstClr val="white"/>
              </a:solidFill>
            </a:endParaRPr>
          </a:p>
          <a:p>
            <a:r>
              <a:rPr lang="el-GR" b="1" dirty="0">
                <a:solidFill>
                  <a:prstClr val="white"/>
                </a:solidFill>
              </a:rPr>
              <a:t>Πατάμε το </a:t>
            </a:r>
            <a:r>
              <a:rPr lang="el-GR" b="1" dirty="0" err="1">
                <a:solidFill>
                  <a:prstClr val="white"/>
                </a:solidFill>
              </a:rPr>
              <a:t>μπουτόν</a:t>
            </a:r>
            <a:r>
              <a:rPr lang="el-GR" b="1" dirty="0">
                <a:solidFill>
                  <a:prstClr val="white"/>
                </a:solidFill>
              </a:rPr>
              <a:t> </a:t>
            </a:r>
            <a:r>
              <a:rPr lang="en-US" b="1" dirty="0">
                <a:solidFill>
                  <a:prstClr val="white"/>
                </a:solidFill>
              </a:rPr>
              <a:t>S</a:t>
            </a:r>
            <a:r>
              <a:rPr lang="en-US" sz="1400" b="1" dirty="0">
                <a:solidFill>
                  <a:prstClr val="white"/>
                </a:solidFill>
              </a:rPr>
              <a:t>1</a:t>
            </a:r>
          </a:p>
          <a:p>
            <a:endParaRPr lang="en-US" sz="1400" b="1" dirty="0">
              <a:solidFill>
                <a:prstClr val="white"/>
              </a:solidFill>
            </a:endParaRPr>
          </a:p>
          <a:p>
            <a:r>
              <a:rPr lang="el-GR" b="1" dirty="0">
                <a:solidFill>
                  <a:prstClr val="white"/>
                </a:solidFill>
              </a:rPr>
              <a:t>Αφήνουμε το </a:t>
            </a:r>
            <a:r>
              <a:rPr lang="el-GR" b="1" dirty="0" err="1">
                <a:solidFill>
                  <a:prstClr val="white"/>
                </a:solidFill>
              </a:rPr>
              <a:t>μπουτόν</a:t>
            </a:r>
            <a:r>
              <a:rPr lang="el-GR" b="1" dirty="0">
                <a:solidFill>
                  <a:prstClr val="white"/>
                </a:solidFill>
              </a:rPr>
              <a:t> </a:t>
            </a:r>
            <a:r>
              <a:rPr lang="en-US" b="1" dirty="0" smtClean="0">
                <a:solidFill>
                  <a:prstClr val="white"/>
                </a:solidFill>
              </a:rPr>
              <a:t>S</a:t>
            </a:r>
            <a:r>
              <a:rPr lang="en-US" sz="1400" b="1" dirty="0" smtClean="0">
                <a:solidFill>
                  <a:prstClr val="white"/>
                </a:solidFill>
              </a:rPr>
              <a:t>1</a:t>
            </a:r>
          </a:p>
          <a:p>
            <a:r>
              <a:rPr lang="el-GR" b="1" dirty="0" err="1" smtClean="0">
                <a:solidFill>
                  <a:prstClr val="white"/>
                </a:solidFill>
              </a:rPr>
              <a:t>Παταμε</a:t>
            </a:r>
            <a:r>
              <a:rPr lang="el-GR" b="1" dirty="0" smtClean="0">
                <a:solidFill>
                  <a:prstClr val="white"/>
                </a:solidFill>
              </a:rPr>
              <a:t> το </a:t>
            </a:r>
            <a:r>
              <a:rPr lang="el-GR" b="1" dirty="0" err="1" smtClean="0">
                <a:solidFill>
                  <a:prstClr val="white"/>
                </a:solidFill>
              </a:rPr>
              <a:t>μπουτό</a:t>
            </a:r>
            <a:r>
              <a:rPr lang="el-GR" b="1" dirty="0" err="1">
                <a:solidFill>
                  <a:prstClr val="white"/>
                </a:solidFill>
              </a:rPr>
              <a:t>ν</a:t>
            </a:r>
            <a:r>
              <a:rPr lang="el-GR" b="1" dirty="0" smtClean="0">
                <a:solidFill>
                  <a:prstClr val="white"/>
                </a:solidFill>
              </a:rPr>
              <a:t> </a:t>
            </a:r>
            <a:r>
              <a:rPr lang="en-US" b="1" dirty="0" smtClean="0">
                <a:solidFill>
                  <a:prstClr val="white"/>
                </a:solidFill>
              </a:rPr>
              <a:t>S</a:t>
            </a:r>
            <a:r>
              <a:rPr lang="en-US" sz="1400" b="1" dirty="0" smtClean="0">
                <a:solidFill>
                  <a:prstClr val="white"/>
                </a:solidFill>
              </a:rPr>
              <a:t>2</a:t>
            </a:r>
            <a:r>
              <a:rPr lang="el-GR" sz="1400" b="1" dirty="0" smtClean="0">
                <a:solidFill>
                  <a:prstClr val="white"/>
                </a:solidFill>
              </a:rPr>
              <a:t> ο </a:t>
            </a:r>
            <a:r>
              <a:rPr lang="el-GR" b="1" dirty="0" smtClean="0">
                <a:solidFill>
                  <a:prstClr val="white"/>
                </a:solidFill>
              </a:rPr>
              <a:t>κινητήρας σταματά και μένει σταματημένος</a:t>
            </a:r>
          </a:p>
          <a:p>
            <a:r>
              <a:rPr lang="el-GR" b="1" dirty="0" smtClean="0">
                <a:solidFill>
                  <a:prstClr val="white"/>
                </a:solidFill>
              </a:rPr>
              <a:t>Ξανά το </a:t>
            </a:r>
            <a:r>
              <a:rPr lang="en-US" b="1" dirty="0">
                <a:solidFill>
                  <a:prstClr val="white"/>
                </a:solidFill>
              </a:rPr>
              <a:t>S1</a:t>
            </a:r>
          </a:p>
          <a:p>
            <a:r>
              <a:rPr lang="el-GR" b="1" dirty="0" smtClean="0">
                <a:solidFill>
                  <a:prstClr val="white"/>
                </a:solidFill>
              </a:rPr>
              <a:t>ξεκινά </a:t>
            </a:r>
          </a:p>
          <a:p>
            <a:endParaRPr lang="el-GR" b="1" dirty="0" smtClean="0">
              <a:solidFill>
                <a:prstClr val="white"/>
              </a:solidFill>
            </a:endParaRPr>
          </a:p>
          <a:p>
            <a:r>
              <a:rPr lang="el-GR" b="1" dirty="0">
                <a:solidFill>
                  <a:prstClr val="white"/>
                </a:solidFill>
              </a:rPr>
              <a:t>Υπερφόρτιση</a:t>
            </a:r>
            <a:r>
              <a:rPr lang="en-US" b="1" dirty="0">
                <a:solidFill>
                  <a:prstClr val="white"/>
                </a:solidFill>
              </a:rPr>
              <a:t>: </a:t>
            </a:r>
            <a:r>
              <a:rPr lang="el-GR" b="1" dirty="0">
                <a:solidFill>
                  <a:prstClr val="white"/>
                </a:solidFill>
              </a:rPr>
              <a:t>τότε ανοίγει το </a:t>
            </a:r>
            <a:r>
              <a:rPr lang="el-GR" b="1" dirty="0" smtClean="0">
                <a:solidFill>
                  <a:prstClr val="white"/>
                </a:solidFill>
              </a:rPr>
              <a:t>θερμικό ο κινητήρας σταματά</a:t>
            </a:r>
            <a:endParaRPr lang="el-GR" b="1" dirty="0">
              <a:solidFill>
                <a:prstClr val="white"/>
              </a:solidFill>
            </a:endParaRPr>
          </a:p>
          <a:p>
            <a:endParaRPr lang="en-US" b="1" dirty="0">
              <a:solidFill>
                <a:prstClr val="white"/>
              </a:solidFill>
            </a:endParaRPr>
          </a:p>
        </p:txBody>
      </p:sp>
      <p:sp>
        <p:nvSpPr>
          <p:cNvPr id="73" name="Ορθογώνιο 72"/>
          <p:cNvSpPr/>
          <p:nvPr/>
        </p:nvSpPr>
        <p:spPr>
          <a:xfrm>
            <a:off x="785427" y="143635"/>
            <a:ext cx="760941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l-GR" sz="2000" b="1" dirty="0">
                <a:latin typeface="CIDFont+F3"/>
              </a:rPr>
              <a:t>Αυτόματη εκκίνηση ασύγχρονου τριφασικού κινητήρα</a:t>
            </a:r>
            <a:endParaRPr lang="el-GR" sz="2000" b="1" dirty="0"/>
          </a:p>
        </p:txBody>
      </p:sp>
    </p:spTree>
    <p:extLst>
      <p:ext uri="{BB962C8B-B14F-4D97-AF65-F5344CB8AC3E}">
        <p14:creationId xmlns:p14="http://schemas.microsoft.com/office/powerpoint/2010/main" val="1106173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99" y="561116"/>
            <a:ext cx="2758963" cy="58830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81990" y="683695"/>
            <a:ext cx="4347930" cy="5123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24" name="Ευθεία γραμμή σύνδεσης 23"/>
          <p:cNvCxnSpPr/>
          <p:nvPr/>
        </p:nvCxnSpPr>
        <p:spPr>
          <a:xfrm>
            <a:off x="6118320" y="3654025"/>
            <a:ext cx="135222" cy="278495"/>
          </a:xfrm>
          <a:prstGeom prst="line">
            <a:avLst/>
          </a:prstGeom>
          <a:ln w="476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Ευθεία γραμμή σύνδεσης 31"/>
          <p:cNvCxnSpPr/>
          <p:nvPr/>
        </p:nvCxnSpPr>
        <p:spPr>
          <a:xfrm flipH="1">
            <a:off x="7295360" y="3699030"/>
            <a:ext cx="156960" cy="208553"/>
          </a:xfrm>
          <a:prstGeom prst="line">
            <a:avLst/>
          </a:prstGeom>
          <a:ln w="476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7" name="Ομάδα 36"/>
          <p:cNvGrpSpPr/>
          <p:nvPr/>
        </p:nvGrpSpPr>
        <p:grpSpPr>
          <a:xfrm>
            <a:off x="5636423" y="1980000"/>
            <a:ext cx="1714914" cy="353338"/>
            <a:chOff x="6729487" y="3099189"/>
            <a:chExt cx="1714914" cy="353338"/>
          </a:xfrm>
        </p:grpSpPr>
        <p:cxnSp>
          <p:nvCxnSpPr>
            <p:cNvPr id="38" name="Ευθεία γραμμή σύνδεσης 37"/>
            <p:cNvCxnSpPr/>
            <p:nvPr/>
          </p:nvCxnSpPr>
          <p:spPr>
            <a:xfrm flipH="1">
              <a:off x="7092280" y="3423423"/>
              <a:ext cx="1352121" cy="2104"/>
            </a:xfrm>
            <a:prstGeom prst="line">
              <a:avLst/>
            </a:prstGeom>
            <a:ln w="476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Ευθεία γραμμή σύνδεσης 38"/>
            <p:cNvCxnSpPr/>
            <p:nvPr/>
          </p:nvCxnSpPr>
          <p:spPr>
            <a:xfrm flipV="1">
              <a:off x="7092280" y="3301327"/>
              <a:ext cx="0" cy="144000"/>
            </a:xfrm>
            <a:prstGeom prst="line">
              <a:avLst/>
            </a:prstGeom>
            <a:ln w="476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Ευθεία γραμμή σύνδεσης 39"/>
            <p:cNvCxnSpPr/>
            <p:nvPr/>
          </p:nvCxnSpPr>
          <p:spPr>
            <a:xfrm flipV="1">
              <a:off x="6948264" y="3301327"/>
              <a:ext cx="0" cy="144000"/>
            </a:xfrm>
            <a:prstGeom prst="line">
              <a:avLst/>
            </a:prstGeom>
            <a:ln w="476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Ευθεία γραμμή σύνδεσης 40"/>
            <p:cNvCxnSpPr/>
            <p:nvPr/>
          </p:nvCxnSpPr>
          <p:spPr>
            <a:xfrm flipH="1">
              <a:off x="6948264" y="3326527"/>
              <a:ext cx="152400" cy="0"/>
            </a:xfrm>
            <a:prstGeom prst="line">
              <a:avLst/>
            </a:prstGeom>
            <a:ln w="476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Ευθεία γραμμή σύνδεσης 41"/>
            <p:cNvCxnSpPr/>
            <p:nvPr/>
          </p:nvCxnSpPr>
          <p:spPr>
            <a:xfrm flipH="1">
              <a:off x="6729487" y="3425527"/>
              <a:ext cx="216024" cy="1369"/>
            </a:xfrm>
            <a:prstGeom prst="line">
              <a:avLst/>
            </a:prstGeom>
            <a:ln w="476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Ευθεία γραμμή σύνδεσης 42"/>
            <p:cNvCxnSpPr/>
            <p:nvPr/>
          </p:nvCxnSpPr>
          <p:spPr>
            <a:xfrm flipV="1">
              <a:off x="6732344" y="3308527"/>
              <a:ext cx="0" cy="144000"/>
            </a:xfrm>
            <a:prstGeom prst="line">
              <a:avLst/>
            </a:prstGeom>
            <a:ln w="476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Ευθεία γραμμή σύνδεσης 43"/>
            <p:cNvCxnSpPr/>
            <p:nvPr/>
          </p:nvCxnSpPr>
          <p:spPr>
            <a:xfrm flipH="1" flipV="1">
              <a:off x="6732344" y="3323231"/>
              <a:ext cx="144016" cy="100192"/>
            </a:xfrm>
            <a:prstGeom prst="line">
              <a:avLst/>
            </a:prstGeom>
            <a:ln w="349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45" name="Ομάδα 44"/>
            <p:cNvGrpSpPr/>
            <p:nvPr/>
          </p:nvGrpSpPr>
          <p:grpSpPr>
            <a:xfrm>
              <a:off x="6732342" y="3099189"/>
              <a:ext cx="144016" cy="196580"/>
              <a:chOff x="3597139" y="2949204"/>
              <a:chExt cx="144016" cy="196580"/>
            </a:xfrm>
          </p:grpSpPr>
          <p:sp>
            <p:nvSpPr>
              <p:cNvPr id="46" name="Βέλος προς τα κάτω 45"/>
              <p:cNvSpPr/>
              <p:nvPr/>
            </p:nvSpPr>
            <p:spPr>
              <a:xfrm>
                <a:off x="3628495" y="3023392"/>
                <a:ext cx="79511" cy="57434"/>
              </a:xfrm>
              <a:prstGeom prst="downArrow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cxnSp>
            <p:nvCxnSpPr>
              <p:cNvPr id="47" name="Ευθεία γραμμή σύνδεσης 46"/>
              <p:cNvCxnSpPr/>
              <p:nvPr/>
            </p:nvCxnSpPr>
            <p:spPr>
              <a:xfrm flipV="1">
                <a:off x="3647737" y="2958434"/>
                <a:ext cx="0" cy="187350"/>
              </a:xfrm>
              <a:prstGeom prst="line">
                <a:avLst/>
              </a:prstGeom>
              <a:ln w="2222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" name="Ευθεία γραμμή σύνδεσης 47"/>
              <p:cNvCxnSpPr/>
              <p:nvPr/>
            </p:nvCxnSpPr>
            <p:spPr>
              <a:xfrm flipV="1">
                <a:off x="3700800" y="2958434"/>
                <a:ext cx="0" cy="187350"/>
              </a:xfrm>
              <a:prstGeom prst="line">
                <a:avLst/>
              </a:prstGeom>
              <a:ln w="2222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" name="Ευθεία γραμμή σύνδεσης 48"/>
              <p:cNvCxnSpPr/>
              <p:nvPr/>
            </p:nvCxnSpPr>
            <p:spPr>
              <a:xfrm flipH="1">
                <a:off x="3597139" y="2949204"/>
                <a:ext cx="144016" cy="0"/>
              </a:xfrm>
              <a:prstGeom prst="line">
                <a:avLst/>
              </a:prstGeom>
              <a:ln w="2222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cxnSp>
        <p:nvCxnSpPr>
          <p:cNvPr id="50" name="Ευθεία γραμμή σύνδεσης 49"/>
          <p:cNvCxnSpPr/>
          <p:nvPr/>
        </p:nvCxnSpPr>
        <p:spPr>
          <a:xfrm flipH="1">
            <a:off x="7295360" y="2213865"/>
            <a:ext cx="111955" cy="229031"/>
          </a:xfrm>
          <a:prstGeom prst="line">
            <a:avLst/>
          </a:prstGeom>
          <a:ln w="476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Ευθεία γραμμή σύνδεσης 50"/>
          <p:cNvCxnSpPr/>
          <p:nvPr/>
        </p:nvCxnSpPr>
        <p:spPr>
          <a:xfrm>
            <a:off x="6260704" y="2207338"/>
            <a:ext cx="0" cy="235558"/>
          </a:xfrm>
          <a:prstGeom prst="line">
            <a:avLst/>
          </a:prstGeom>
          <a:ln w="476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Ευθεία γραμμή σύνδεσης 58"/>
          <p:cNvCxnSpPr/>
          <p:nvPr/>
        </p:nvCxnSpPr>
        <p:spPr>
          <a:xfrm>
            <a:off x="6260704" y="2888940"/>
            <a:ext cx="0" cy="270030"/>
          </a:xfrm>
          <a:prstGeom prst="line">
            <a:avLst/>
          </a:prstGeom>
          <a:ln w="476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Ευθεία γραμμή σύνδεσης 60"/>
          <p:cNvCxnSpPr/>
          <p:nvPr/>
        </p:nvCxnSpPr>
        <p:spPr>
          <a:xfrm>
            <a:off x="5991557" y="2994655"/>
            <a:ext cx="258378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Ευθεία γραμμή σύνδεσης 61"/>
          <p:cNvCxnSpPr/>
          <p:nvPr/>
        </p:nvCxnSpPr>
        <p:spPr>
          <a:xfrm>
            <a:off x="5991557" y="3023955"/>
            <a:ext cx="258378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Ευθεία γραμμή σύνδεσης 62"/>
          <p:cNvCxnSpPr/>
          <p:nvPr/>
        </p:nvCxnSpPr>
        <p:spPr>
          <a:xfrm flipV="1">
            <a:off x="6082125" y="2952807"/>
            <a:ext cx="103363" cy="4184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Ευθεία γραμμή σύνδεσης 63"/>
          <p:cNvCxnSpPr/>
          <p:nvPr/>
        </p:nvCxnSpPr>
        <p:spPr>
          <a:xfrm>
            <a:off x="6088372" y="3024215"/>
            <a:ext cx="103363" cy="3746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Ευθεία γραμμή σύνδεσης 64"/>
          <p:cNvCxnSpPr/>
          <p:nvPr/>
        </p:nvCxnSpPr>
        <p:spPr>
          <a:xfrm>
            <a:off x="5988280" y="2963761"/>
            <a:ext cx="0" cy="83571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7" name="Ομάδα 66"/>
          <p:cNvGrpSpPr/>
          <p:nvPr/>
        </p:nvGrpSpPr>
        <p:grpSpPr>
          <a:xfrm>
            <a:off x="948886" y="1808824"/>
            <a:ext cx="832804" cy="225026"/>
            <a:chOff x="1529910" y="3381506"/>
            <a:chExt cx="832804" cy="230172"/>
          </a:xfrm>
        </p:grpSpPr>
        <p:cxnSp>
          <p:nvCxnSpPr>
            <p:cNvPr id="68" name="Ευθεία γραμμή σύνδεσης 67"/>
            <p:cNvCxnSpPr/>
            <p:nvPr/>
          </p:nvCxnSpPr>
          <p:spPr>
            <a:xfrm flipV="1">
              <a:off x="2195616" y="3381506"/>
              <a:ext cx="167098" cy="230172"/>
            </a:xfrm>
            <a:prstGeom prst="line">
              <a:avLst/>
            </a:prstGeom>
            <a:ln w="476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Ευθεία γραμμή σύνδεσης 68"/>
            <p:cNvCxnSpPr/>
            <p:nvPr/>
          </p:nvCxnSpPr>
          <p:spPr>
            <a:xfrm flipH="1">
              <a:off x="1574912" y="3473574"/>
              <a:ext cx="692832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Ευθεία γραμμή σύνδεσης 69"/>
            <p:cNvCxnSpPr/>
            <p:nvPr/>
          </p:nvCxnSpPr>
          <p:spPr>
            <a:xfrm flipH="1">
              <a:off x="1547904" y="3519609"/>
              <a:ext cx="692832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Ευθεία γραμμή σύνδεσης 70"/>
            <p:cNvCxnSpPr/>
            <p:nvPr/>
          </p:nvCxnSpPr>
          <p:spPr>
            <a:xfrm flipV="1">
              <a:off x="1849200" y="3381506"/>
              <a:ext cx="153474" cy="230172"/>
            </a:xfrm>
            <a:prstGeom prst="line">
              <a:avLst/>
            </a:prstGeom>
            <a:ln w="476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Ευθεία γραμμή σύνδεσης 71"/>
            <p:cNvCxnSpPr/>
            <p:nvPr/>
          </p:nvCxnSpPr>
          <p:spPr>
            <a:xfrm flipV="1">
              <a:off x="1529910" y="3381506"/>
              <a:ext cx="157729" cy="221938"/>
            </a:xfrm>
            <a:prstGeom prst="line">
              <a:avLst/>
            </a:prstGeom>
            <a:ln w="476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8" name="Ομάδα 87"/>
          <p:cNvGrpSpPr/>
          <p:nvPr/>
        </p:nvGrpSpPr>
        <p:grpSpPr>
          <a:xfrm>
            <a:off x="946404" y="3172076"/>
            <a:ext cx="970302" cy="225026"/>
            <a:chOff x="1529910" y="3381506"/>
            <a:chExt cx="970302" cy="230172"/>
          </a:xfrm>
        </p:grpSpPr>
        <p:cxnSp>
          <p:nvCxnSpPr>
            <p:cNvPr id="89" name="Ευθεία γραμμή σύνδεσης 88"/>
            <p:cNvCxnSpPr/>
            <p:nvPr/>
          </p:nvCxnSpPr>
          <p:spPr>
            <a:xfrm flipV="1">
              <a:off x="2195616" y="3414134"/>
              <a:ext cx="169580" cy="197544"/>
            </a:xfrm>
            <a:prstGeom prst="line">
              <a:avLst/>
            </a:prstGeom>
            <a:ln w="476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Ευθεία γραμμή σύνδεσης 89"/>
            <p:cNvCxnSpPr/>
            <p:nvPr/>
          </p:nvCxnSpPr>
          <p:spPr>
            <a:xfrm flipH="1">
              <a:off x="1610015" y="3473574"/>
              <a:ext cx="890197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Ευθεία γραμμή σύνδεσης 90"/>
            <p:cNvCxnSpPr/>
            <p:nvPr/>
          </p:nvCxnSpPr>
          <p:spPr>
            <a:xfrm flipH="1">
              <a:off x="1577394" y="3519609"/>
              <a:ext cx="922818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Ευθεία γραμμή σύνδεσης 91"/>
            <p:cNvCxnSpPr/>
            <p:nvPr/>
          </p:nvCxnSpPr>
          <p:spPr>
            <a:xfrm flipV="1">
              <a:off x="1849200" y="3414134"/>
              <a:ext cx="155956" cy="197544"/>
            </a:xfrm>
            <a:prstGeom prst="line">
              <a:avLst/>
            </a:prstGeom>
            <a:ln w="476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Ευθεία γραμμή σύνδεσης 92"/>
            <p:cNvCxnSpPr/>
            <p:nvPr/>
          </p:nvCxnSpPr>
          <p:spPr>
            <a:xfrm flipV="1">
              <a:off x="1529910" y="3381506"/>
              <a:ext cx="160211" cy="221938"/>
            </a:xfrm>
            <a:prstGeom prst="line">
              <a:avLst/>
            </a:prstGeom>
            <a:ln w="476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23" name="Ευθεία γραμμή σύνδεσης 122"/>
          <p:cNvCxnSpPr/>
          <p:nvPr/>
        </p:nvCxnSpPr>
        <p:spPr>
          <a:xfrm>
            <a:off x="5931400" y="3793272"/>
            <a:ext cx="258378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Ευθεία γραμμή σύνδεσης 123"/>
          <p:cNvCxnSpPr/>
          <p:nvPr/>
        </p:nvCxnSpPr>
        <p:spPr>
          <a:xfrm>
            <a:off x="5925557" y="3834045"/>
            <a:ext cx="258378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Ευθεία γραμμή σύνδεσης 124"/>
          <p:cNvCxnSpPr/>
          <p:nvPr/>
        </p:nvCxnSpPr>
        <p:spPr>
          <a:xfrm flipV="1">
            <a:off x="6016125" y="3762897"/>
            <a:ext cx="103363" cy="4184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Ευθεία γραμμή σύνδεσης 125"/>
          <p:cNvCxnSpPr/>
          <p:nvPr/>
        </p:nvCxnSpPr>
        <p:spPr>
          <a:xfrm>
            <a:off x="6022372" y="3834305"/>
            <a:ext cx="103363" cy="3746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Ευθεία γραμμή σύνδεσης 126"/>
          <p:cNvCxnSpPr/>
          <p:nvPr/>
        </p:nvCxnSpPr>
        <p:spPr>
          <a:xfrm>
            <a:off x="5922280" y="3773851"/>
            <a:ext cx="0" cy="83571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54" name="Θέση αριθμού διαφάνειας 615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5010D-D441-43FF-9DCD-A270A7D4726C}" type="slidenum">
              <a:rPr lang="el-GR" smtClean="0"/>
              <a:t>2</a:t>
            </a:fld>
            <a:endParaRPr lang="el-GR"/>
          </a:p>
        </p:txBody>
      </p:sp>
      <p:sp>
        <p:nvSpPr>
          <p:cNvPr id="52" name="Ορθογώνιο 51"/>
          <p:cNvSpPr/>
          <p:nvPr/>
        </p:nvSpPr>
        <p:spPr>
          <a:xfrm>
            <a:off x="785427" y="143635"/>
            <a:ext cx="760941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l-GR" sz="2000" b="1" dirty="0">
                <a:latin typeface="CIDFont+F3"/>
              </a:rPr>
              <a:t>Αυτόματη εκκίνηση ασύγχρονου τριφασικού κινητήρα</a:t>
            </a:r>
            <a:endParaRPr lang="el-GR" sz="2000" b="1" dirty="0"/>
          </a:p>
        </p:txBody>
      </p:sp>
    </p:spTree>
    <p:extLst>
      <p:ext uri="{BB962C8B-B14F-4D97-AF65-F5344CB8AC3E}">
        <p14:creationId xmlns:p14="http://schemas.microsoft.com/office/powerpoint/2010/main" val="2654706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99" y="561116"/>
            <a:ext cx="2758963" cy="58830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81990" y="683695"/>
            <a:ext cx="4347930" cy="5123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24" name="Ευθεία γραμμή σύνδεσης 23"/>
          <p:cNvCxnSpPr/>
          <p:nvPr/>
        </p:nvCxnSpPr>
        <p:spPr>
          <a:xfrm>
            <a:off x="6118320" y="3654025"/>
            <a:ext cx="135222" cy="278495"/>
          </a:xfrm>
          <a:prstGeom prst="line">
            <a:avLst/>
          </a:prstGeom>
          <a:ln w="476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Ευθεία γραμμή σύνδεσης 31"/>
          <p:cNvCxnSpPr/>
          <p:nvPr/>
        </p:nvCxnSpPr>
        <p:spPr>
          <a:xfrm flipH="1">
            <a:off x="7295360" y="3699030"/>
            <a:ext cx="156960" cy="208553"/>
          </a:xfrm>
          <a:prstGeom prst="line">
            <a:avLst/>
          </a:prstGeom>
          <a:ln w="476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7" name="Ομάδα 36"/>
          <p:cNvGrpSpPr/>
          <p:nvPr/>
        </p:nvGrpSpPr>
        <p:grpSpPr>
          <a:xfrm>
            <a:off x="5636423" y="1980000"/>
            <a:ext cx="1714914" cy="353338"/>
            <a:chOff x="6729487" y="3099189"/>
            <a:chExt cx="1714914" cy="353338"/>
          </a:xfrm>
        </p:grpSpPr>
        <p:cxnSp>
          <p:nvCxnSpPr>
            <p:cNvPr id="38" name="Ευθεία γραμμή σύνδεσης 37"/>
            <p:cNvCxnSpPr/>
            <p:nvPr/>
          </p:nvCxnSpPr>
          <p:spPr>
            <a:xfrm flipH="1">
              <a:off x="7092280" y="3423423"/>
              <a:ext cx="1352121" cy="2104"/>
            </a:xfrm>
            <a:prstGeom prst="line">
              <a:avLst/>
            </a:prstGeom>
            <a:ln w="476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Ευθεία γραμμή σύνδεσης 38"/>
            <p:cNvCxnSpPr/>
            <p:nvPr/>
          </p:nvCxnSpPr>
          <p:spPr>
            <a:xfrm flipV="1">
              <a:off x="7092280" y="3301327"/>
              <a:ext cx="0" cy="144000"/>
            </a:xfrm>
            <a:prstGeom prst="line">
              <a:avLst/>
            </a:prstGeom>
            <a:ln w="476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Ευθεία γραμμή σύνδεσης 39"/>
            <p:cNvCxnSpPr/>
            <p:nvPr/>
          </p:nvCxnSpPr>
          <p:spPr>
            <a:xfrm flipV="1">
              <a:off x="6948264" y="3301327"/>
              <a:ext cx="0" cy="144000"/>
            </a:xfrm>
            <a:prstGeom prst="line">
              <a:avLst/>
            </a:prstGeom>
            <a:ln w="476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Ευθεία γραμμή σύνδεσης 40"/>
            <p:cNvCxnSpPr/>
            <p:nvPr/>
          </p:nvCxnSpPr>
          <p:spPr>
            <a:xfrm flipH="1">
              <a:off x="6948264" y="3326527"/>
              <a:ext cx="152400" cy="0"/>
            </a:xfrm>
            <a:prstGeom prst="line">
              <a:avLst/>
            </a:prstGeom>
            <a:ln w="476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Ευθεία γραμμή σύνδεσης 41"/>
            <p:cNvCxnSpPr/>
            <p:nvPr/>
          </p:nvCxnSpPr>
          <p:spPr>
            <a:xfrm flipH="1">
              <a:off x="6729487" y="3425527"/>
              <a:ext cx="216024" cy="1369"/>
            </a:xfrm>
            <a:prstGeom prst="line">
              <a:avLst/>
            </a:prstGeom>
            <a:ln w="476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Ευθεία γραμμή σύνδεσης 42"/>
            <p:cNvCxnSpPr/>
            <p:nvPr/>
          </p:nvCxnSpPr>
          <p:spPr>
            <a:xfrm flipV="1">
              <a:off x="6732344" y="3308527"/>
              <a:ext cx="0" cy="144000"/>
            </a:xfrm>
            <a:prstGeom prst="line">
              <a:avLst/>
            </a:prstGeom>
            <a:ln w="476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Ευθεία γραμμή σύνδεσης 43"/>
            <p:cNvCxnSpPr/>
            <p:nvPr/>
          </p:nvCxnSpPr>
          <p:spPr>
            <a:xfrm flipH="1" flipV="1">
              <a:off x="6732344" y="3323231"/>
              <a:ext cx="144016" cy="100192"/>
            </a:xfrm>
            <a:prstGeom prst="line">
              <a:avLst/>
            </a:prstGeom>
            <a:ln w="349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45" name="Ομάδα 44"/>
            <p:cNvGrpSpPr/>
            <p:nvPr/>
          </p:nvGrpSpPr>
          <p:grpSpPr>
            <a:xfrm>
              <a:off x="6732342" y="3099189"/>
              <a:ext cx="144016" cy="196580"/>
              <a:chOff x="3597139" y="2949204"/>
              <a:chExt cx="144016" cy="196580"/>
            </a:xfrm>
          </p:grpSpPr>
          <p:sp>
            <p:nvSpPr>
              <p:cNvPr id="46" name="Βέλος προς τα κάτω 45"/>
              <p:cNvSpPr/>
              <p:nvPr/>
            </p:nvSpPr>
            <p:spPr>
              <a:xfrm>
                <a:off x="3628495" y="3023392"/>
                <a:ext cx="79511" cy="57434"/>
              </a:xfrm>
              <a:prstGeom prst="downArrow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cxnSp>
            <p:nvCxnSpPr>
              <p:cNvPr id="47" name="Ευθεία γραμμή σύνδεσης 46"/>
              <p:cNvCxnSpPr/>
              <p:nvPr/>
            </p:nvCxnSpPr>
            <p:spPr>
              <a:xfrm flipV="1">
                <a:off x="3647737" y="2958434"/>
                <a:ext cx="0" cy="187350"/>
              </a:xfrm>
              <a:prstGeom prst="line">
                <a:avLst/>
              </a:prstGeom>
              <a:ln w="2222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" name="Ευθεία γραμμή σύνδεσης 47"/>
              <p:cNvCxnSpPr/>
              <p:nvPr/>
            </p:nvCxnSpPr>
            <p:spPr>
              <a:xfrm flipV="1">
                <a:off x="3700800" y="2958434"/>
                <a:ext cx="0" cy="187350"/>
              </a:xfrm>
              <a:prstGeom prst="line">
                <a:avLst/>
              </a:prstGeom>
              <a:ln w="2222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" name="Ευθεία γραμμή σύνδεσης 48"/>
              <p:cNvCxnSpPr/>
              <p:nvPr/>
            </p:nvCxnSpPr>
            <p:spPr>
              <a:xfrm flipH="1">
                <a:off x="3597139" y="2949204"/>
                <a:ext cx="144016" cy="0"/>
              </a:xfrm>
              <a:prstGeom prst="line">
                <a:avLst/>
              </a:prstGeom>
              <a:ln w="2222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cxnSp>
        <p:nvCxnSpPr>
          <p:cNvPr id="50" name="Ευθεία γραμμή σύνδεσης 49"/>
          <p:cNvCxnSpPr/>
          <p:nvPr/>
        </p:nvCxnSpPr>
        <p:spPr>
          <a:xfrm flipH="1">
            <a:off x="7295360" y="2213865"/>
            <a:ext cx="111955" cy="229031"/>
          </a:xfrm>
          <a:prstGeom prst="line">
            <a:avLst/>
          </a:prstGeom>
          <a:ln w="476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Ευθεία γραμμή σύνδεσης 50"/>
          <p:cNvCxnSpPr/>
          <p:nvPr/>
        </p:nvCxnSpPr>
        <p:spPr>
          <a:xfrm>
            <a:off x="6260704" y="2207338"/>
            <a:ext cx="0" cy="235558"/>
          </a:xfrm>
          <a:prstGeom prst="line">
            <a:avLst/>
          </a:prstGeom>
          <a:ln w="476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Ευθεία γραμμή σύνδεσης 58"/>
          <p:cNvCxnSpPr/>
          <p:nvPr/>
        </p:nvCxnSpPr>
        <p:spPr>
          <a:xfrm>
            <a:off x="6260704" y="2888940"/>
            <a:ext cx="0" cy="270030"/>
          </a:xfrm>
          <a:prstGeom prst="line">
            <a:avLst/>
          </a:prstGeom>
          <a:ln w="476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Ευθεία γραμμή σύνδεσης 60"/>
          <p:cNvCxnSpPr/>
          <p:nvPr/>
        </p:nvCxnSpPr>
        <p:spPr>
          <a:xfrm>
            <a:off x="5991557" y="2994655"/>
            <a:ext cx="258378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Ευθεία γραμμή σύνδεσης 61"/>
          <p:cNvCxnSpPr/>
          <p:nvPr/>
        </p:nvCxnSpPr>
        <p:spPr>
          <a:xfrm>
            <a:off x="5991557" y="3023955"/>
            <a:ext cx="258378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Ευθεία γραμμή σύνδεσης 62"/>
          <p:cNvCxnSpPr/>
          <p:nvPr/>
        </p:nvCxnSpPr>
        <p:spPr>
          <a:xfrm flipV="1">
            <a:off x="6082125" y="2952807"/>
            <a:ext cx="103363" cy="4184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Ευθεία γραμμή σύνδεσης 63"/>
          <p:cNvCxnSpPr/>
          <p:nvPr/>
        </p:nvCxnSpPr>
        <p:spPr>
          <a:xfrm>
            <a:off x="6088372" y="3024215"/>
            <a:ext cx="103363" cy="3746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Ευθεία γραμμή σύνδεσης 64"/>
          <p:cNvCxnSpPr/>
          <p:nvPr/>
        </p:nvCxnSpPr>
        <p:spPr>
          <a:xfrm>
            <a:off x="5988280" y="2963761"/>
            <a:ext cx="0" cy="83571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Ευθεία γραμμή σύνδεσης 68"/>
          <p:cNvCxnSpPr/>
          <p:nvPr/>
        </p:nvCxnSpPr>
        <p:spPr>
          <a:xfrm flipH="1">
            <a:off x="939600" y="1897430"/>
            <a:ext cx="692832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Ευθεία γραμμή σύνδεσης 69"/>
          <p:cNvCxnSpPr/>
          <p:nvPr/>
        </p:nvCxnSpPr>
        <p:spPr>
          <a:xfrm flipH="1">
            <a:off x="940841" y="1943839"/>
            <a:ext cx="692832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Ευθεία γραμμή σύνδεσης 71"/>
          <p:cNvCxnSpPr/>
          <p:nvPr/>
        </p:nvCxnSpPr>
        <p:spPr>
          <a:xfrm flipH="1" flipV="1">
            <a:off x="939600" y="1828800"/>
            <a:ext cx="2482" cy="180000"/>
          </a:xfrm>
          <a:prstGeom prst="line">
            <a:avLst/>
          </a:prstGeom>
          <a:ln w="476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8" name="Ομάδα 87"/>
          <p:cNvGrpSpPr/>
          <p:nvPr/>
        </p:nvGrpSpPr>
        <p:grpSpPr>
          <a:xfrm>
            <a:off x="946404" y="3172076"/>
            <a:ext cx="970302" cy="225026"/>
            <a:chOff x="1529910" y="3381506"/>
            <a:chExt cx="970302" cy="230172"/>
          </a:xfrm>
        </p:grpSpPr>
        <p:cxnSp>
          <p:nvCxnSpPr>
            <p:cNvPr id="89" name="Ευθεία γραμμή σύνδεσης 88"/>
            <p:cNvCxnSpPr/>
            <p:nvPr/>
          </p:nvCxnSpPr>
          <p:spPr>
            <a:xfrm flipV="1">
              <a:off x="2195616" y="3414134"/>
              <a:ext cx="169580" cy="197544"/>
            </a:xfrm>
            <a:prstGeom prst="line">
              <a:avLst/>
            </a:prstGeom>
            <a:ln w="476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Ευθεία γραμμή σύνδεσης 89"/>
            <p:cNvCxnSpPr/>
            <p:nvPr/>
          </p:nvCxnSpPr>
          <p:spPr>
            <a:xfrm flipH="1">
              <a:off x="1610015" y="3473574"/>
              <a:ext cx="890197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Ευθεία γραμμή σύνδεσης 90"/>
            <p:cNvCxnSpPr/>
            <p:nvPr/>
          </p:nvCxnSpPr>
          <p:spPr>
            <a:xfrm flipH="1">
              <a:off x="1577394" y="3519609"/>
              <a:ext cx="922818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Ευθεία γραμμή σύνδεσης 91"/>
            <p:cNvCxnSpPr/>
            <p:nvPr/>
          </p:nvCxnSpPr>
          <p:spPr>
            <a:xfrm flipV="1">
              <a:off x="1849200" y="3414134"/>
              <a:ext cx="155956" cy="197544"/>
            </a:xfrm>
            <a:prstGeom prst="line">
              <a:avLst/>
            </a:prstGeom>
            <a:ln w="476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Ευθεία γραμμή σύνδεσης 92"/>
            <p:cNvCxnSpPr/>
            <p:nvPr/>
          </p:nvCxnSpPr>
          <p:spPr>
            <a:xfrm flipV="1">
              <a:off x="1529910" y="3381506"/>
              <a:ext cx="160211" cy="221938"/>
            </a:xfrm>
            <a:prstGeom prst="line">
              <a:avLst/>
            </a:prstGeom>
            <a:ln w="476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23" name="Ευθεία γραμμή σύνδεσης 122"/>
          <p:cNvCxnSpPr/>
          <p:nvPr/>
        </p:nvCxnSpPr>
        <p:spPr>
          <a:xfrm>
            <a:off x="5931400" y="3793272"/>
            <a:ext cx="258378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Ευθεία γραμμή σύνδεσης 123"/>
          <p:cNvCxnSpPr/>
          <p:nvPr/>
        </p:nvCxnSpPr>
        <p:spPr>
          <a:xfrm>
            <a:off x="5925557" y="3834045"/>
            <a:ext cx="258378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Ευθεία γραμμή σύνδεσης 124"/>
          <p:cNvCxnSpPr/>
          <p:nvPr/>
        </p:nvCxnSpPr>
        <p:spPr>
          <a:xfrm flipV="1">
            <a:off x="6016125" y="3762897"/>
            <a:ext cx="103363" cy="4184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Ευθεία γραμμή σύνδεσης 125"/>
          <p:cNvCxnSpPr/>
          <p:nvPr/>
        </p:nvCxnSpPr>
        <p:spPr>
          <a:xfrm>
            <a:off x="6022372" y="3834305"/>
            <a:ext cx="103363" cy="3746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Ευθεία γραμμή σύνδεσης 126"/>
          <p:cNvCxnSpPr/>
          <p:nvPr/>
        </p:nvCxnSpPr>
        <p:spPr>
          <a:xfrm>
            <a:off x="5922280" y="3773851"/>
            <a:ext cx="0" cy="83571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3041830" y="1448780"/>
            <a:ext cx="1440160" cy="92333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l-GR" b="1" dirty="0" smtClean="0"/>
              <a:t>Κλείνουμε το διακόπτη φορτίου </a:t>
            </a:r>
            <a:r>
              <a:rPr lang="en-US" b="1" dirty="0" smtClean="0"/>
              <a:t>Q</a:t>
            </a:r>
            <a:r>
              <a:rPr lang="en-US" sz="1400" b="1" dirty="0" smtClean="0"/>
              <a:t>1</a:t>
            </a:r>
            <a:endParaRPr lang="el-GR" b="1" dirty="0"/>
          </a:p>
        </p:txBody>
      </p:sp>
      <p:cxnSp>
        <p:nvCxnSpPr>
          <p:cNvPr id="52" name="Ευθεία γραμμή σύνδεσης 51"/>
          <p:cNvCxnSpPr/>
          <p:nvPr/>
        </p:nvCxnSpPr>
        <p:spPr>
          <a:xfrm flipH="1" flipV="1">
            <a:off x="1286635" y="1828800"/>
            <a:ext cx="2482" cy="180000"/>
          </a:xfrm>
          <a:prstGeom prst="line">
            <a:avLst/>
          </a:prstGeom>
          <a:ln w="476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Ευθεία γραμμή σύνδεσης 52"/>
          <p:cNvCxnSpPr/>
          <p:nvPr/>
        </p:nvCxnSpPr>
        <p:spPr>
          <a:xfrm flipH="1" flipV="1">
            <a:off x="1618260" y="1839600"/>
            <a:ext cx="2482" cy="180000"/>
          </a:xfrm>
          <a:prstGeom prst="line">
            <a:avLst/>
          </a:prstGeom>
          <a:ln w="476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Θέση αριθμού διαφάνειας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5010D-D441-43FF-9DCD-A270A7D4726C}" type="slidenum">
              <a:rPr lang="el-GR" smtClean="0"/>
              <a:t>3</a:t>
            </a:fld>
            <a:endParaRPr lang="el-GR"/>
          </a:p>
        </p:txBody>
      </p:sp>
      <p:sp>
        <p:nvSpPr>
          <p:cNvPr id="54" name="Ορθογώνιο 53"/>
          <p:cNvSpPr/>
          <p:nvPr/>
        </p:nvSpPr>
        <p:spPr>
          <a:xfrm>
            <a:off x="785427" y="143635"/>
            <a:ext cx="760941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l-GR" sz="2000" b="1" dirty="0">
                <a:latin typeface="CIDFont+F3"/>
              </a:rPr>
              <a:t>Αυτόματη εκκίνηση ασύγχρονου τριφασικού κινητήρα</a:t>
            </a:r>
            <a:endParaRPr lang="el-GR" sz="2000" b="1" dirty="0"/>
          </a:p>
        </p:txBody>
      </p:sp>
    </p:spTree>
    <p:extLst>
      <p:ext uri="{BB962C8B-B14F-4D97-AF65-F5344CB8AC3E}">
        <p14:creationId xmlns:p14="http://schemas.microsoft.com/office/powerpoint/2010/main" val="482145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99" y="561116"/>
            <a:ext cx="2758963" cy="58830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81990" y="683695"/>
            <a:ext cx="4347930" cy="5123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24" name="Ευθεία γραμμή σύνδεσης 23"/>
          <p:cNvCxnSpPr/>
          <p:nvPr/>
        </p:nvCxnSpPr>
        <p:spPr>
          <a:xfrm>
            <a:off x="6269008" y="3679788"/>
            <a:ext cx="0" cy="253558"/>
          </a:xfrm>
          <a:prstGeom prst="line">
            <a:avLst/>
          </a:prstGeom>
          <a:ln w="476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Ευθεία γραμμή σύνδεσης 31"/>
          <p:cNvCxnSpPr/>
          <p:nvPr/>
        </p:nvCxnSpPr>
        <p:spPr>
          <a:xfrm>
            <a:off x="7277901" y="3676933"/>
            <a:ext cx="0" cy="227795"/>
          </a:xfrm>
          <a:prstGeom prst="line">
            <a:avLst/>
          </a:prstGeom>
          <a:ln w="476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7" name="Ομάδα 36"/>
          <p:cNvGrpSpPr/>
          <p:nvPr/>
        </p:nvGrpSpPr>
        <p:grpSpPr>
          <a:xfrm>
            <a:off x="5636423" y="1980000"/>
            <a:ext cx="1714914" cy="353338"/>
            <a:chOff x="6729487" y="3099189"/>
            <a:chExt cx="1714914" cy="353338"/>
          </a:xfrm>
        </p:grpSpPr>
        <p:cxnSp>
          <p:nvCxnSpPr>
            <p:cNvPr id="38" name="Ευθεία γραμμή σύνδεσης 37"/>
            <p:cNvCxnSpPr/>
            <p:nvPr/>
          </p:nvCxnSpPr>
          <p:spPr>
            <a:xfrm flipH="1">
              <a:off x="7092280" y="3423423"/>
              <a:ext cx="1352121" cy="2104"/>
            </a:xfrm>
            <a:prstGeom prst="line">
              <a:avLst/>
            </a:prstGeom>
            <a:ln w="476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Ευθεία γραμμή σύνδεσης 38"/>
            <p:cNvCxnSpPr/>
            <p:nvPr/>
          </p:nvCxnSpPr>
          <p:spPr>
            <a:xfrm flipV="1">
              <a:off x="7092280" y="3301327"/>
              <a:ext cx="0" cy="144000"/>
            </a:xfrm>
            <a:prstGeom prst="line">
              <a:avLst/>
            </a:prstGeom>
            <a:ln w="476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Ευθεία γραμμή σύνδεσης 39"/>
            <p:cNvCxnSpPr/>
            <p:nvPr/>
          </p:nvCxnSpPr>
          <p:spPr>
            <a:xfrm flipV="1">
              <a:off x="6948264" y="3301327"/>
              <a:ext cx="0" cy="144000"/>
            </a:xfrm>
            <a:prstGeom prst="line">
              <a:avLst/>
            </a:prstGeom>
            <a:ln w="476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Ευθεία γραμμή σύνδεσης 40"/>
            <p:cNvCxnSpPr/>
            <p:nvPr/>
          </p:nvCxnSpPr>
          <p:spPr>
            <a:xfrm flipH="1">
              <a:off x="6948264" y="3326527"/>
              <a:ext cx="152400" cy="0"/>
            </a:xfrm>
            <a:prstGeom prst="line">
              <a:avLst/>
            </a:prstGeom>
            <a:ln w="476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Ευθεία γραμμή σύνδεσης 41"/>
            <p:cNvCxnSpPr/>
            <p:nvPr/>
          </p:nvCxnSpPr>
          <p:spPr>
            <a:xfrm flipH="1">
              <a:off x="6729487" y="3425527"/>
              <a:ext cx="216024" cy="1369"/>
            </a:xfrm>
            <a:prstGeom prst="line">
              <a:avLst/>
            </a:prstGeom>
            <a:ln w="476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Ευθεία γραμμή σύνδεσης 42"/>
            <p:cNvCxnSpPr/>
            <p:nvPr/>
          </p:nvCxnSpPr>
          <p:spPr>
            <a:xfrm flipV="1">
              <a:off x="6732344" y="3308527"/>
              <a:ext cx="0" cy="144000"/>
            </a:xfrm>
            <a:prstGeom prst="line">
              <a:avLst/>
            </a:prstGeom>
            <a:ln w="476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Ευθεία γραμμή σύνδεσης 43"/>
            <p:cNvCxnSpPr/>
            <p:nvPr/>
          </p:nvCxnSpPr>
          <p:spPr>
            <a:xfrm flipH="1" flipV="1">
              <a:off x="6732344" y="3323231"/>
              <a:ext cx="144016" cy="100192"/>
            </a:xfrm>
            <a:prstGeom prst="line">
              <a:avLst/>
            </a:prstGeom>
            <a:ln w="349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45" name="Ομάδα 44"/>
            <p:cNvGrpSpPr/>
            <p:nvPr/>
          </p:nvGrpSpPr>
          <p:grpSpPr>
            <a:xfrm>
              <a:off x="6732342" y="3099189"/>
              <a:ext cx="144016" cy="196580"/>
              <a:chOff x="3597139" y="2949204"/>
              <a:chExt cx="144016" cy="196580"/>
            </a:xfrm>
          </p:grpSpPr>
          <p:sp>
            <p:nvSpPr>
              <p:cNvPr id="46" name="Βέλος προς τα κάτω 45"/>
              <p:cNvSpPr/>
              <p:nvPr/>
            </p:nvSpPr>
            <p:spPr>
              <a:xfrm>
                <a:off x="3628495" y="3023392"/>
                <a:ext cx="79511" cy="57434"/>
              </a:xfrm>
              <a:prstGeom prst="downArrow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>
                  <a:solidFill>
                    <a:prstClr val="white"/>
                  </a:solidFill>
                </a:endParaRPr>
              </a:p>
            </p:txBody>
          </p:sp>
          <p:cxnSp>
            <p:nvCxnSpPr>
              <p:cNvPr id="47" name="Ευθεία γραμμή σύνδεσης 46"/>
              <p:cNvCxnSpPr/>
              <p:nvPr/>
            </p:nvCxnSpPr>
            <p:spPr>
              <a:xfrm flipV="1">
                <a:off x="3647737" y="2958434"/>
                <a:ext cx="0" cy="187350"/>
              </a:xfrm>
              <a:prstGeom prst="line">
                <a:avLst/>
              </a:prstGeom>
              <a:ln w="2222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" name="Ευθεία γραμμή σύνδεσης 47"/>
              <p:cNvCxnSpPr/>
              <p:nvPr/>
            </p:nvCxnSpPr>
            <p:spPr>
              <a:xfrm flipV="1">
                <a:off x="3700800" y="2958434"/>
                <a:ext cx="0" cy="187350"/>
              </a:xfrm>
              <a:prstGeom prst="line">
                <a:avLst/>
              </a:prstGeom>
              <a:ln w="2222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" name="Ευθεία γραμμή σύνδεσης 48"/>
              <p:cNvCxnSpPr/>
              <p:nvPr/>
            </p:nvCxnSpPr>
            <p:spPr>
              <a:xfrm flipH="1">
                <a:off x="3597139" y="2949204"/>
                <a:ext cx="144016" cy="0"/>
              </a:xfrm>
              <a:prstGeom prst="line">
                <a:avLst/>
              </a:prstGeom>
              <a:ln w="2222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cxnSp>
        <p:nvCxnSpPr>
          <p:cNvPr id="50" name="Ευθεία γραμμή σύνδεσης 49"/>
          <p:cNvCxnSpPr/>
          <p:nvPr/>
        </p:nvCxnSpPr>
        <p:spPr>
          <a:xfrm flipH="1">
            <a:off x="7295360" y="2213865"/>
            <a:ext cx="111955" cy="229031"/>
          </a:xfrm>
          <a:prstGeom prst="line">
            <a:avLst/>
          </a:prstGeom>
          <a:ln w="476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Ευθεία γραμμή σύνδεσης 50"/>
          <p:cNvCxnSpPr/>
          <p:nvPr/>
        </p:nvCxnSpPr>
        <p:spPr>
          <a:xfrm>
            <a:off x="6260704" y="2207338"/>
            <a:ext cx="0" cy="235558"/>
          </a:xfrm>
          <a:prstGeom prst="line">
            <a:avLst/>
          </a:prstGeom>
          <a:ln w="476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Ευθεία γραμμή σύνδεσης 58"/>
          <p:cNvCxnSpPr/>
          <p:nvPr/>
        </p:nvCxnSpPr>
        <p:spPr>
          <a:xfrm>
            <a:off x="6260704" y="2888940"/>
            <a:ext cx="0" cy="270030"/>
          </a:xfrm>
          <a:prstGeom prst="line">
            <a:avLst/>
          </a:prstGeom>
          <a:ln w="476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Ευθεία γραμμή σύνδεσης 60"/>
          <p:cNvCxnSpPr/>
          <p:nvPr/>
        </p:nvCxnSpPr>
        <p:spPr>
          <a:xfrm>
            <a:off x="5991557" y="2994655"/>
            <a:ext cx="258378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Ευθεία γραμμή σύνδεσης 61"/>
          <p:cNvCxnSpPr/>
          <p:nvPr/>
        </p:nvCxnSpPr>
        <p:spPr>
          <a:xfrm>
            <a:off x="5991557" y="3023955"/>
            <a:ext cx="258378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Ευθεία γραμμή σύνδεσης 62"/>
          <p:cNvCxnSpPr/>
          <p:nvPr/>
        </p:nvCxnSpPr>
        <p:spPr>
          <a:xfrm flipV="1">
            <a:off x="6082125" y="2952807"/>
            <a:ext cx="103363" cy="4184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Ευθεία γραμμή σύνδεσης 63"/>
          <p:cNvCxnSpPr/>
          <p:nvPr/>
        </p:nvCxnSpPr>
        <p:spPr>
          <a:xfrm>
            <a:off x="6088372" y="3024215"/>
            <a:ext cx="103363" cy="3746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Ευθεία γραμμή σύνδεσης 64"/>
          <p:cNvCxnSpPr/>
          <p:nvPr/>
        </p:nvCxnSpPr>
        <p:spPr>
          <a:xfrm>
            <a:off x="5988280" y="2963761"/>
            <a:ext cx="0" cy="83571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Ευθεία γραμμή σύνδεσης 68"/>
          <p:cNvCxnSpPr/>
          <p:nvPr/>
        </p:nvCxnSpPr>
        <p:spPr>
          <a:xfrm flipH="1">
            <a:off x="939600" y="1897430"/>
            <a:ext cx="692832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Ευθεία γραμμή σύνδεσης 69"/>
          <p:cNvCxnSpPr/>
          <p:nvPr/>
        </p:nvCxnSpPr>
        <p:spPr>
          <a:xfrm flipH="1">
            <a:off x="940841" y="1943839"/>
            <a:ext cx="692832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Ευθεία γραμμή σύνδεσης 71"/>
          <p:cNvCxnSpPr/>
          <p:nvPr/>
        </p:nvCxnSpPr>
        <p:spPr>
          <a:xfrm flipH="1" flipV="1">
            <a:off x="939600" y="1828800"/>
            <a:ext cx="2482" cy="180000"/>
          </a:xfrm>
          <a:prstGeom prst="line">
            <a:avLst/>
          </a:prstGeom>
          <a:ln w="476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Ευθεία γραμμή σύνδεσης 122"/>
          <p:cNvCxnSpPr/>
          <p:nvPr/>
        </p:nvCxnSpPr>
        <p:spPr>
          <a:xfrm>
            <a:off x="6004617" y="3790831"/>
            <a:ext cx="258378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Ευθεία γραμμή σύνδεσης 123"/>
          <p:cNvCxnSpPr/>
          <p:nvPr/>
        </p:nvCxnSpPr>
        <p:spPr>
          <a:xfrm>
            <a:off x="5998774" y="3831604"/>
            <a:ext cx="258378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Ευθεία γραμμή σύνδεσης 124"/>
          <p:cNvCxnSpPr/>
          <p:nvPr/>
        </p:nvCxnSpPr>
        <p:spPr>
          <a:xfrm flipV="1">
            <a:off x="6089342" y="3760456"/>
            <a:ext cx="103363" cy="4184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Ευθεία γραμμή σύνδεσης 125"/>
          <p:cNvCxnSpPr/>
          <p:nvPr/>
        </p:nvCxnSpPr>
        <p:spPr>
          <a:xfrm>
            <a:off x="6095589" y="3831864"/>
            <a:ext cx="103363" cy="3746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Ευθεία γραμμή σύνδεσης 126"/>
          <p:cNvCxnSpPr/>
          <p:nvPr/>
        </p:nvCxnSpPr>
        <p:spPr>
          <a:xfrm>
            <a:off x="5995497" y="3771410"/>
            <a:ext cx="0" cy="83571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3041830" y="1448780"/>
            <a:ext cx="1440160" cy="169277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l-GR" b="1" dirty="0">
                <a:solidFill>
                  <a:prstClr val="white"/>
                </a:solidFill>
              </a:rPr>
              <a:t>Κλείνουμε το διακόπτη φορτίου </a:t>
            </a:r>
            <a:r>
              <a:rPr lang="en-US" b="1" dirty="0" smtClean="0">
                <a:solidFill>
                  <a:prstClr val="white"/>
                </a:solidFill>
              </a:rPr>
              <a:t>Q</a:t>
            </a:r>
            <a:r>
              <a:rPr lang="en-US" sz="1400" b="1" dirty="0" smtClean="0">
                <a:solidFill>
                  <a:prstClr val="white"/>
                </a:solidFill>
              </a:rPr>
              <a:t>1</a:t>
            </a:r>
          </a:p>
          <a:p>
            <a:endParaRPr lang="en-US" sz="1400" b="1" dirty="0">
              <a:solidFill>
                <a:prstClr val="white"/>
              </a:solidFill>
            </a:endParaRPr>
          </a:p>
          <a:p>
            <a:r>
              <a:rPr lang="el-GR" b="1" dirty="0" smtClean="0">
                <a:solidFill>
                  <a:prstClr val="white"/>
                </a:solidFill>
              </a:rPr>
              <a:t>Πατάμε το </a:t>
            </a:r>
            <a:r>
              <a:rPr lang="el-GR" b="1" dirty="0" err="1" smtClean="0">
                <a:solidFill>
                  <a:prstClr val="white"/>
                </a:solidFill>
              </a:rPr>
              <a:t>μπουτόν</a:t>
            </a:r>
            <a:r>
              <a:rPr lang="el-GR" b="1" dirty="0" smtClean="0">
                <a:solidFill>
                  <a:prstClr val="white"/>
                </a:solidFill>
              </a:rPr>
              <a:t> </a:t>
            </a:r>
            <a:r>
              <a:rPr lang="en-US" b="1" dirty="0" smtClean="0">
                <a:solidFill>
                  <a:prstClr val="white"/>
                </a:solidFill>
              </a:rPr>
              <a:t>S</a:t>
            </a:r>
            <a:r>
              <a:rPr lang="en-US" sz="1400" b="1" dirty="0" smtClean="0">
                <a:solidFill>
                  <a:prstClr val="white"/>
                </a:solidFill>
              </a:rPr>
              <a:t>1</a:t>
            </a:r>
            <a:endParaRPr lang="el-GR" b="1" dirty="0">
              <a:solidFill>
                <a:prstClr val="white"/>
              </a:solidFill>
            </a:endParaRPr>
          </a:p>
        </p:txBody>
      </p:sp>
      <p:cxnSp>
        <p:nvCxnSpPr>
          <p:cNvPr id="52" name="Ευθεία γραμμή σύνδεσης 51"/>
          <p:cNvCxnSpPr/>
          <p:nvPr/>
        </p:nvCxnSpPr>
        <p:spPr>
          <a:xfrm flipH="1" flipV="1">
            <a:off x="1286635" y="1828800"/>
            <a:ext cx="2482" cy="180000"/>
          </a:xfrm>
          <a:prstGeom prst="line">
            <a:avLst/>
          </a:prstGeom>
          <a:ln w="476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Ευθεία γραμμή σύνδεσης 52"/>
          <p:cNvCxnSpPr/>
          <p:nvPr/>
        </p:nvCxnSpPr>
        <p:spPr>
          <a:xfrm flipH="1" flipV="1">
            <a:off x="1618260" y="1839600"/>
            <a:ext cx="2482" cy="180000"/>
          </a:xfrm>
          <a:prstGeom prst="line">
            <a:avLst/>
          </a:prstGeom>
          <a:ln w="476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Ευθεία γραμμή σύνδεσης 53"/>
          <p:cNvCxnSpPr/>
          <p:nvPr/>
        </p:nvCxnSpPr>
        <p:spPr>
          <a:xfrm flipH="1">
            <a:off x="942082" y="3261805"/>
            <a:ext cx="974623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Ευθεία γραμμή σύνδεσης 54"/>
          <p:cNvCxnSpPr/>
          <p:nvPr/>
        </p:nvCxnSpPr>
        <p:spPr>
          <a:xfrm flipH="1">
            <a:off x="943323" y="3308214"/>
            <a:ext cx="973382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Ευθεία γραμμή σύνδεσης 55"/>
          <p:cNvCxnSpPr/>
          <p:nvPr/>
        </p:nvCxnSpPr>
        <p:spPr>
          <a:xfrm flipH="1" flipV="1">
            <a:off x="942082" y="3193175"/>
            <a:ext cx="2482" cy="180000"/>
          </a:xfrm>
          <a:prstGeom prst="line">
            <a:avLst/>
          </a:prstGeom>
          <a:ln w="476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Ευθεία γραμμή σύνδεσης 56"/>
          <p:cNvCxnSpPr/>
          <p:nvPr/>
        </p:nvCxnSpPr>
        <p:spPr>
          <a:xfrm flipH="1" flipV="1">
            <a:off x="1289117" y="3193175"/>
            <a:ext cx="2482" cy="180000"/>
          </a:xfrm>
          <a:prstGeom prst="line">
            <a:avLst/>
          </a:prstGeom>
          <a:ln w="476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Ευθεία γραμμή σύνδεσης 57"/>
          <p:cNvCxnSpPr/>
          <p:nvPr/>
        </p:nvCxnSpPr>
        <p:spPr>
          <a:xfrm flipH="1" flipV="1">
            <a:off x="1620742" y="3203975"/>
            <a:ext cx="2482" cy="180000"/>
          </a:xfrm>
          <a:prstGeom prst="line">
            <a:avLst/>
          </a:prstGeom>
          <a:ln w="476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Έλλειψη 8"/>
          <p:cNvSpPr/>
          <p:nvPr/>
        </p:nvSpPr>
        <p:spPr>
          <a:xfrm>
            <a:off x="7154187" y="4950652"/>
            <a:ext cx="253128" cy="239325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cxnSp>
        <p:nvCxnSpPr>
          <p:cNvPr id="11" name="Ευθεία γραμμή σύνδεσης 10"/>
          <p:cNvCxnSpPr>
            <a:stCxn id="9" idx="7"/>
            <a:endCxn id="9" idx="3"/>
          </p:cNvCxnSpPr>
          <p:nvPr/>
        </p:nvCxnSpPr>
        <p:spPr>
          <a:xfrm flipH="1">
            <a:off x="7191257" y="4985700"/>
            <a:ext cx="178988" cy="16922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Ευθεία γραμμή σύνδεσης 59"/>
          <p:cNvCxnSpPr/>
          <p:nvPr/>
        </p:nvCxnSpPr>
        <p:spPr>
          <a:xfrm>
            <a:off x="7191257" y="4985700"/>
            <a:ext cx="178988" cy="16922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Θέση αριθμού διαφάνειας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5010D-D441-43FF-9DCD-A270A7D4726C}" type="slidenum">
              <a:rPr lang="el-GR" smtClean="0"/>
              <a:t>4</a:t>
            </a:fld>
            <a:endParaRPr lang="el-GR"/>
          </a:p>
        </p:txBody>
      </p:sp>
      <p:sp>
        <p:nvSpPr>
          <p:cNvPr id="66" name="Ορθογώνιο 65"/>
          <p:cNvSpPr/>
          <p:nvPr/>
        </p:nvSpPr>
        <p:spPr>
          <a:xfrm>
            <a:off x="785427" y="143635"/>
            <a:ext cx="760941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l-GR" sz="2000" b="1" dirty="0">
                <a:latin typeface="CIDFont+F3"/>
              </a:rPr>
              <a:t>Αυτόματη εκκίνηση ασύγχρονου τριφασικού κινητήρα</a:t>
            </a:r>
            <a:endParaRPr lang="el-GR" sz="2000" b="1" dirty="0"/>
          </a:p>
        </p:txBody>
      </p:sp>
    </p:spTree>
    <p:extLst>
      <p:ext uri="{BB962C8B-B14F-4D97-AF65-F5344CB8AC3E}">
        <p14:creationId xmlns:p14="http://schemas.microsoft.com/office/powerpoint/2010/main" val="959968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99" y="561116"/>
            <a:ext cx="2758963" cy="58830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81990" y="683695"/>
            <a:ext cx="4347930" cy="5123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24" name="Ευθεία γραμμή σύνδεσης 23"/>
          <p:cNvCxnSpPr/>
          <p:nvPr/>
        </p:nvCxnSpPr>
        <p:spPr>
          <a:xfrm>
            <a:off x="6088372" y="3679788"/>
            <a:ext cx="180636" cy="253558"/>
          </a:xfrm>
          <a:prstGeom prst="line">
            <a:avLst/>
          </a:prstGeom>
          <a:ln w="476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Ευθεία γραμμή σύνδεσης 31"/>
          <p:cNvCxnSpPr/>
          <p:nvPr/>
        </p:nvCxnSpPr>
        <p:spPr>
          <a:xfrm>
            <a:off x="7277901" y="3676933"/>
            <a:ext cx="0" cy="227795"/>
          </a:xfrm>
          <a:prstGeom prst="line">
            <a:avLst/>
          </a:prstGeom>
          <a:ln w="476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7" name="Ομάδα 36"/>
          <p:cNvGrpSpPr/>
          <p:nvPr/>
        </p:nvGrpSpPr>
        <p:grpSpPr>
          <a:xfrm>
            <a:off x="5636423" y="1980000"/>
            <a:ext cx="1714914" cy="353338"/>
            <a:chOff x="6729487" y="3099189"/>
            <a:chExt cx="1714914" cy="353338"/>
          </a:xfrm>
        </p:grpSpPr>
        <p:cxnSp>
          <p:nvCxnSpPr>
            <p:cNvPr id="38" name="Ευθεία γραμμή σύνδεσης 37"/>
            <p:cNvCxnSpPr/>
            <p:nvPr/>
          </p:nvCxnSpPr>
          <p:spPr>
            <a:xfrm flipH="1">
              <a:off x="7092280" y="3423423"/>
              <a:ext cx="1352121" cy="2104"/>
            </a:xfrm>
            <a:prstGeom prst="line">
              <a:avLst/>
            </a:prstGeom>
            <a:ln w="476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Ευθεία γραμμή σύνδεσης 38"/>
            <p:cNvCxnSpPr/>
            <p:nvPr/>
          </p:nvCxnSpPr>
          <p:spPr>
            <a:xfrm flipV="1">
              <a:off x="7092280" y="3301327"/>
              <a:ext cx="0" cy="144000"/>
            </a:xfrm>
            <a:prstGeom prst="line">
              <a:avLst/>
            </a:prstGeom>
            <a:ln w="476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Ευθεία γραμμή σύνδεσης 39"/>
            <p:cNvCxnSpPr/>
            <p:nvPr/>
          </p:nvCxnSpPr>
          <p:spPr>
            <a:xfrm flipV="1">
              <a:off x="6948264" y="3301327"/>
              <a:ext cx="0" cy="144000"/>
            </a:xfrm>
            <a:prstGeom prst="line">
              <a:avLst/>
            </a:prstGeom>
            <a:ln w="476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Ευθεία γραμμή σύνδεσης 40"/>
            <p:cNvCxnSpPr/>
            <p:nvPr/>
          </p:nvCxnSpPr>
          <p:spPr>
            <a:xfrm flipH="1">
              <a:off x="6948264" y="3326527"/>
              <a:ext cx="152400" cy="0"/>
            </a:xfrm>
            <a:prstGeom prst="line">
              <a:avLst/>
            </a:prstGeom>
            <a:ln w="476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Ευθεία γραμμή σύνδεσης 41"/>
            <p:cNvCxnSpPr/>
            <p:nvPr/>
          </p:nvCxnSpPr>
          <p:spPr>
            <a:xfrm flipH="1">
              <a:off x="6729487" y="3425527"/>
              <a:ext cx="216024" cy="1369"/>
            </a:xfrm>
            <a:prstGeom prst="line">
              <a:avLst/>
            </a:prstGeom>
            <a:ln w="476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Ευθεία γραμμή σύνδεσης 42"/>
            <p:cNvCxnSpPr/>
            <p:nvPr/>
          </p:nvCxnSpPr>
          <p:spPr>
            <a:xfrm flipV="1">
              <a:off x="6732344" y="3308527"/>
              <a:ext cx="0" cy="144000"/>
            </a:xfrm>
            <a:prstGeom prst="line">
              <a:avLst/>
            </a:prstGeom>
            <a:ln w="476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Ευθεία γραμμή σύνδεσης 43"/>
            <p:cNvCxnSpPr/>
            <p:nvPr/>
          </p:nvCxnSpPr>
          <p:spPr>
            <a:xfrm flipH="1" flipV="1">
              <a:off x="6732344" y="3323231"/>
              <a:ext cx="144016" cy="100192"/>
            </a:xfrm>
            <a:prstGeom prst="line">
              <a:avLst/>
            </a:prstGeom>
            <a:ln w="349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45" name="Ομάδα 44"/>
            <p:cNvGrpSpPr/>
            <p:nvPr/>
          </p:nvGrpSpPr>
          <p:grpSpPr>
            <a:xfrm>
              <a:off x="6732342" y="3099189"/>
              <a:ext cx="144016" cy="196580"/>
              <a:chOff x="3597139" y="2949204"/>
              <a:chExt cx="144016" cy="196580"/>
            </a:xfrm>
          </p:grpSpPr>
          <p:sp>
            <p:nvSpPr>
              <p:cNvPr id="46" name="Βέλος προς τα κάτω 45"/>
              <p:cNvSpPr/>
              <p:nvPr/>
            </p:nvSpPr>
            <p:spPr>
              <a:xfrm>
                <a:off x="3628495" y="3023392"/>
                <a:ext cx="79511" cy="57434"/>
              </a:xfrm>
              <a:prstGeom prst="downArrow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>
                  <a:solidFill>
                    <a:prstClr val="white"/>
                  </a:solidFill>
                </a:endParaRPr>
              </a:p>
            </p:txBody>
          </p:sp>
          <p:cxnSp>
            <p:nvCxnSpPr>
              <p:cNvPr id="47" name="Ευθεία γραμμή σύνδεσης 46"/>
              <p:cNvCxnSpPr/>
              <p:nvPr/>
            </p:nvCxnSpPr>
            <p:spPr>
              <a:xfrm flipV="1">
                <a:off x="3647737" y="2958434"/>
                <a:ext cx="0" cy="187350"/>
              </a:xfrm>
              <a:prstGeom prst="line">
                <a:avLst/>
              </a:prstGeom>
              <a:ln w="2222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" name="Ευθεία γραμμή σύνδεσης 47"/>
              <p:cNvCxnSpPr/>
              <p:nvPr/>
            </p:nvCxnSpPr>
            <p:spPr>
              <a:xfrm flipV="1">
                <a:off x="3700800" y="2958434"/>
                <a:ext cx="0" cy="187350"/>
              </a:xfrm>
              <a:prstGeom prst="line">
                <a:avLst/>
              </a:prstGeom>
              <a:ln w="2222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" name="Ευθεία γραμμή σύνδεσης 48"/>
              <p:cNvCxnSpPr/>
              <p:nvPr/>
            </p:nvCxnSpPr>
            <p:spPr>
              <a:xfrm flipH="1">
                <a:off x="3597139" y="2949204"/>
                <a:ext cx="144016" cy="0"/>
              </a:xfrm>
              <a:prstGeom prst="line">
                <a:avLst/>
              </a:prstGeom>
              <a:ln w="2222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cxnSp>
        <p:nvCxnSpPr>
          <p:cNvPr id="50" name="Ευθεία γραμμή σύνδεσης 49"/>
          <p:cNvCxnSpPr/>
          <p:nvPr/>
        </p:nvCxnSpPr>
        <p:spPr>
          <a:xfrm flipH="1">
            <a:off x="7295360" y="2213865"/>
            <a:ext cx="111955" cy="229031"/>
          </a:xfrm>
          <a:prstGeom prst="line">
            <a:avLst/>
          </a:prstGeom>
          <a:ln w="476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Ευθεία γραμμή σύνδεσης 50"/>
          <p:cNvCxnSpPr/>
          <p:nvPr/>
        </p:nvCxnSpPr>
        <p:spPr>
          <a:xfrm>
            <a:off x="6260704" y="2207338"/>
            <a:ext cx="0" cy="235558"/>
          </a:xfrm>
          <a:prstGeom prst="line">
            <a:avLst/>
          </a:prstGeom>
          <a:ln w="476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Ευθεία γραμμή σύνδεσης 58"/>
          <p:cNvCxnSpPr/>
          <p:nvPr/>
        </p:nvCxnSpPr>
        <p:spPr>
          <a:xfrm>
            <a:off x="6260704" y="2888940"/>
            <a:ext cx="0" cy="270030"/>
          </a:xfrm>
          <a:prstGeom prst="line">
            <a:avLst/>
          </a:prstGeom>
          <a:ln w="476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Ευθεία γραμμή σύνδεσης 60"/>
          <p:cNvCxnSpPr/>
          <p:nvPr/>
        </p:nvCxnSpPr>
        <p:spPr>
          <a:xfrm>
            <a:off x="5991557" y="2994655"/>
            <a:ext cx="258378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Ευθεία γραμμή σύνδεσης 61"/>
          <p:cNvCxnSpPr/>
          <p:nvPr/>
        </p:nvCxnSpPr>
        <p:spPr>
          <a:xfrm>
            <a:off x="5991557" y="3023955"/>
            <a:ext cx="258378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Ευθεία γραμμή σύνδεσης 62"/>
          <p:cNvCxnSpPr/>
          <p:nvPr/>
        </p:nvCxnSpPr>
        <p:spPr>
          <a:xfrm flipV="1">
            <a:off x="6082125" y="2952807"/>
            <a:ext cx="103363" cy="4184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Ευθεία γραμμή σύνδεσης 63"/>
          <p:cNvCxnSpPr/>
          <p:nvPr/>
        </p:nvCxnSpPr>
        <p:spPr>
          <a:xfrm>
            <a:off x="6088372" y="3024215"/>
            <a:ext cx="103363" cy="3746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Ευθεία γραμμή σύνδεσης 64"/>
          <p:cNvCxnSpPr/>
          <p:nvPr/>
        </p:nvCxnSpPr>
        <p:spPr>
          <a:xfrm>
            <a:off x="5988280" y="2963761"/>
            <a:ext cx="0" cy="83571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Ευθεία γραμμή σύνδεσης 68"/>
          <p:cNvCxnSpPr/>
          <p:nvPr/>
        </p:nvCxnSpPr>
        <p:spPr>
          <a:xfrm flipH="1">
            <a:off x="939600" y="1897430"/>
            <a:ext cx="692832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Ευθεία γραμμή σύνδεσης 69"/>
          <p:cNvCxnSpPr/>
          <p:nvPr/>
        </p:nvCxnSpPr>
        <p:spPr>
          <a:xfrm flipH="1">
            <a:off x="940841" y="1943839"/>
            <a:ext cx="692832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Ευθεία γραμμή σύνδεσης 71"/>
          <p:cNvCxnSpPr/>
          <p:nvPr/>
        </p:nvCxnSpPr>
        <p:spPr>
          <a:xfrm flipH="1" flipV="1">
            <a:off x="939600" y="1828800"/>
            <a:ext cx="2482" cy="180000"/>
          </a:xfrm>
          <a:prstGeom prst="line">
            <a:avLst/>
          </a:prstGeom>
          <a:ln w="476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" name="Ομάδα 2"/>
          <p:cNvGrpSpPr/>
          <p:nvPr/>
        </p:nvGrpSpPr>
        <p:grpSpPr>
          <a:xfrm>
            <a:off x="5923753" y="3765080"/>
            <a:ext cx="267498" cy="108870"/>
            <a:chOff x="5995497" y="3760456"/>
            <a:chExt cx="267498" cy="108870"/>
          </a:xfrm>
        </p:grpSpPr>
        <p:cxnSp>
          <p:nvCxnSpPr>
            <p:cNvPr id="123" name="Ευθεία γραμμή σύνδεσης 122"/>
            <p:cNvCxnSpPr/>
            <p:nvPr/>
          </p:nvCxnSpPr>
          <p:spPr>
            <a:xfrm>
              <a:off x="6004617" y="3790831"/>
              <a:ext cx="258378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4" name="Ευθεία γραμμή σύνδεσης 123"/>
            <p:cNvCxnSpPr/>
            <p:nvPr/>
          </p:nvCxnSpPr>
          <p:spPr>
            <a:xfrm>
              <a:off x="5998774" y="3831604"/>
              <a:ext cx="258378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5" name="Ευθεία γραμμή σύνδεσης 124"/>
            <p:cNvCxnSpPr/>
            <p:nvPr/>
          </p:nvCxnSpPr>
          <p:spPr>
            <a:xfrm flipV="1">
              <a:off x="6089342" y="3760456"/>
              <a:ext cx="103363" cy="4184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6" name="Ευθεία γραμμή σύνδεσης 125"/>
            <p:cNvCxnSpPr/>
            <p:nvPr/>
          </p:nvCxnSpPr>
          <p:spPr>
            <a:xfrm>
              <a:off x="6095589" y="3831864"/>
              <a:ext cx="103363" cy="3746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7" name="Ευθεία γραμμή σύνδεσης 126"/>
            <p:cNvCxnSpPr/>
            <p:nvPr/>
          </p:nvCxnSpPr>
          <p:spPr>
            <a:xfrm>
              <a:off x="5995497" y="3771410"/>
              <a:ext cx="0" cy="83571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extBox 1"/>
          <p:cNvSpPr txBox="1"/>
          <p:nvPr/>
        </p:nvSpPr>
        <p:spPr>
          <a:xfrm>
            <a:off x="3041830" y="1448780"/>
            <a:ext cx="1440160" cy="301621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l-GR" b="1" dirty="0">
                <a:solidFill>
                  <a:prstClr val="white"/>
                </a:solidFill>
              </a:rPr>
              <a:t>Κλείνουμε το διακόπτη φορτίου </a:t>
            </a:r>
            <a:r>
              <a:rPr lang="en-US" b="1" dirty="0" smtClean="0">
                <a:solidFill>
                  <a:prstClr val="white"/>
                </a:solidFill>
              </a:rPr>
              <a:t>Q</a:t>
            </a:r>
            <a:r>
              <a:rPr lang="en-US" sz="1400" b="1" dirty="0" smtClean="0">
                <a:solidFill>
                  <a:prstClr val="white"/>
                </a:solidFill>
              </a:rPr>
              <a:t>1</a:t>
            </a:r>
          </a:p>
          <a:p>
            <a:endParaRPr lang="en-US" sz="1400" b="1" dirty="0">
              <a:solidFill>
                <a:prstClr val="white"/>
              </a:solidFill>
            </a:endParaRPr>
          </a:p>
          <a:p>
            <a:r>
              <a:rPr lang="el-GR" b="1" dirty="0" smtClean="0">
                <a:solidFill>
                  <a:prstClr val="white"/>
                </a:solidFill>
              </a:rPr>
              <a:t>Πατάμε το </a:t>
            </a:r>
            <a:r>
              <a:rPr lang="el-GR" b="1" dirty="0" err="1" smtClean="0">
                <a:solidFill>
                  <a:prstClr val="white"/>
                </a:solidFill>
              </a:rPr>
              <a:t>μπουτόν</a:t>
            </a:r>
            <a:r>
              <a:rPr lang="el-GR" b="1" dirty="0" smtClean="0">
                <a:solidFill>
                  <a:prstClr val="white"/>
                </a:solidFill>
              </a:rPr>
              <a:t> </a:t>
            </a:r>
            <a:r>
              <a:rPr lang="en-US" b="1" dirty="0" smtClean="0">
                <a:solidFill>
                  <a:prstClr val="white"/>
                </a:solidFill>
              </a:rPr>
              <a:t>S</a:t>
            </a:r>
            <a:r>
              <a:rPr lang="en-US" sz="1400" b="1" dirty="0" smtClean="0">
                <a:solidFill>
                  <a:prstClr val="white"/>
                </a:solidFill>
              </a:rPr>
              <a:t>1</a:t>
            </a:r>
          </a:p>
          <a:p>
            <a:endParaRPr lang="en-US" sz="1400" b="1" dirty="0">
              <a:solidFill>
                <a:prstClr val="white"/>
              </a:solidFill>
            </a:endParaRPr>
          </a:p>
          <a:p>
            <a:r>
              <a:rPr lang="el-GR" b="1" dirty="0" smtClean="0">
                <a:solidFill>
                  <a:prstClr val="white"/>
                </a:solidFill>
              </a:rPr>
              <a:t>Αφήνουμε το </a:t>
            </a:r>
            <a:r>
              <a:rPr lang="el-GR" b="1" dirty="0" err="1">
                <a:solidFill>
                  <a:prstClr val="white"/>
                </a:solidFill>
              </a:rPr>
              <a:t>μπουτόν</a:t>
            </a:r>
            <a:r>
              <a:rPr lang="el-GR" b="1" dirty="0">
                <a:solidFill>
                  <a:prstClr val="white"/>
                </a:solidFill>
              </a:rPr>
              <a:t> </a:t>
            </a:r>
            <a:r>
              <a:rPr lang="en-US" b="1" dirty="0">
                <a:solidFill>
                  <a:prstClr val="white"/>
                </a:solidFill>
              </a:rPr>
              <a:t>S</a:t>
            </a:r>
            <a:r>
              <a:rPr lang="en-US" sz="1400" b="1" dirty="0">
                <a:solidFill>
                  <a:prstClr val="white"/>
                </a:solidFill>
              </a:rPr>
              <a:t>1</a:t>
            </a:r>
            <a:endParaRPr lang="el-GR" b="1" dirty="0">
              <a:solidFill>
                <a:prstClr val="white"/>
              </a:solidFill>
            </a:endParaRPr>
          </a:p>
          <a:p>
            <a:endParaRPr lang="el-GR" b="1" dirty="0">
              <a:solidFill>
                <a:prstClr val="white"/>
              </a:solidFill>
            </a:endParaRPr>
          </a:p>
        </p:txBody>
      </p:sp>
      <p:cxnSp>
        <p:nvCxnSpPr>
          <p:cNvPr id="52" name="Ευθεία γραμμή σύνδεσης 51"/>
          <p:cNvCxnSpPr/>
          <p:nvPr/>
        </p:nvCxnSpPr>
        <p:spPr>
          <a:xfrm flipH="1" flipV="1">
            <a:off x="1286635" y="1828800"/>
            <a:ext cx="2482" cy="180000"/>
          </a:xfrm>
          <a:prstGeom prst="line">
            <a:avLst/>
          </a:prstGeom>
          <a:ln w="476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Ευθεία γραμμή σύνδεσης 52"/>
          <p:cNvCxnSpPr/>
          <p:nvPr/>
        </p:nvCxnSpPr>
        <p:spPr>
          <a:xfrm flipH="1" flipV="1">
            <a:off x="1618260" y="1839600"/>
            <a:ext cx="2482" cy="180000"/>
          </a:xfrm>
          <a:prstGeom prst="line">
            <a:avLst/>
          </a:prstGeom>
          <a:ln w="476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Ευθεία γραμμή σύνδεσης 53"/>
          <p:cNvCxnSpPr/>
          <p:nvPr/>
        </p:nvCxnSpPr>
        <p:spPr>
          <a:xfrm flipH="1">
            <a:off x="942082" y="3261805"/>
            <a:ext cx="974623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Ευθεία γραμμή σύνδεσης 54"/>
          <p:cNvCxnSpPr/>
          <p:nvPr/>
        </p:nvCxnSpPr>
        <p:spPr>
          <a:xfrm flipH="1">
            <a:off x="943323" y="3308214"/>
            <a:ext cx="973382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Ευθεία γραμμή σύνδεσης 55"/>
          <p:cNvCxnSpPr/>
          <p:nvPr/>
        </p:nvCxnSpPr>
        <p:spPr>
          <a:xfrm flipH="1" flipV="1">
            <a:off x="942082" y="3193175"/>
            <a:ext cx="2482" cy="180000"/>
          </a:xfrm>
          <a:prstGeom prst="line">
            <a:avLst/>
          </a:prstGeom>
          <a:ln w="476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Ευθεία γραμμή σύνδεσης 56"/>
          <p:cNvCxnSpPr/>
          <p:nvPr/>
        </p:nvCxnSpPr>
        <p:spPr>
          <a:xfrm flipH="1" flipV="1">
            <a:off x="1289117" y="3193175"/>
            <a:ext cx="2482" cy="180000"/>
          </a:xfrm>
          <a:prstGeom prst="line">
            <a:avLst/>
          </a:prstGeom>
          <a:ln w="476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Ευθεία γραμμή σύνδεσης 57"/>
          <p:cNvCxnSpPr/>
          <p:nvPr/>
        </p:nvCxnSpPr>
        <p:spPr>
          <a:xfrm flipH="1" flipV="1">
            <a:off x="1620742" y="3203975"/>
            <a:ext cx="2482" cy="180000"/>
          </a:xfrm>
          <a:prstGeom prst="line">
            <a:avLst/>
          </a:prstGeom>
          <a:ln w="476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0" name="Ομάδα 59"/>
          <p:cNvGrpSpPr/>
          <p:nvPr/>
        </p:nvGrpSpPr>
        <p:grpSpPr>
          <a:xfrm>
            <a:off x="7154187" y="4950652"/>
            <a:ext cx="253128" cy="239325"/>
            <a:chOff x="7154187" y="4950652"/>
            <a:chExt cx="253128" cy="239325"/>
          </a:xfrm>
        </p:grpSpPr>
        <p:sp>
          <p:nvSpPr>
            <p:cNvPr id="66" name="Έλλειψη 65"/>
            <p:cNvSpPr/>
            <p:nvPr/>
          </p:nvSpPr>
          <p:spPr>
            <a:xfrm>
              <a:off x="7154187" y="4950652"/>
              <a:ext cx="253128" cy="239325"/>
            </a:xfrm>
            <a:prstGeom prst="ellipse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cxnSp>
          <p:nvCxnSpPr>
            <p:cNvPr id="67" name="Ευθεία γραμμή σύνδεσης 66"/>
            <p:cNvCxnSpPr>
              <a:stCxn id="66" idx="7"/>
              <a:endCxn id="66" idx="3"/>
            </p:cNvCxnSpPr>
            <p:nvPr/>
          </p:nvCxnSpPr>
          <p:spPr>
            <a:xfrm flipH="1">
              <a:off x="7191257" y="4985700"/>
              <a:ext cx="178988" cy="169229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Ευθεία γραμμή σύνδεσης 67"/>
            <p:cNvCxnSpPr/>
            <p:nvPr/>
          </p:nvCxnSpPr>
          <p:spPr>
            <a:xfrm>
              <a:off x="7191257" y="4985700"/>
              <a:ext cx="178988" cy="169229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5010D-D441-43FF-9DCD-A270A7D4726C}" type="slidenum">
              <a:rPr lang="el-GR" smtClean="0"/>
              <a:t>5</a:t>
            </a:fld>
            <a:endParaRPr lang="el-GR"/>
          </a:p>
        </p:txBody>
      </p:sp>
      <p:sp>
        <p:nvSpPr>
          <p:cNvPr id="71" name="Ορθογώνιο 70"/>
          <p:cNvSpPr/>
          <p:nvPr/>
        </p:nvSpPr>
        <p:spPr>
          <a:xfrm>
            <a:off x="785427" y="143635"/>
            <a:ext cx="760941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l-GR" sz="2000" b="1" dirty="0">
                <a:latin typeface="CIDFont+F3"/>
              </a:rPr>
              <a:t>Αυτόματη εκκίνηση ασύγχρονου τριφασικού κινητήρα</a:t>
            </a:r>
            <a:endParaRPr lang="el-GR" sz="2000" b="1" dirty="0"/>
          </a:p>
        </p:txBody>
      </p:sp>
    </p:spTree>
    <p:extLst>
      <p:ext uri="{BB962C8B-B14F-4D97-AF65-F5344CB8AC3E}">
        <p14:creationId xmlns:p14="http://schemas.microsoft.com/office/powerpoint/2010/main" val="1626015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99" y="561116"/>
            <a:ext cx="2758963" cy="58830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81990" y="683695"/>
            <a:ext cx="4347930" cy="5123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24" name="Ευθεία γραμμή σύνδεσης 23"/>
          <p:cNvCxnSpPr/>
          <p:nvPr/>
        </p:nvCxnSpPr>
        <p:spPr>
          <a:xfrm>
            <a:off x="6088372" y="3679788"/>
            <a:ext cx="180636" cy="253558"/>
          </a:xfrm>
          <a:prstGeom prst="line">
            <a:avLst/>
          </a:prstGeom>
          <a:ln w="476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Ευθεία γραμμή σύνδεσης 31"/>
          <p:cNvCxnSpPr/>
          <p:nvPr/>
        </p:nvCxnSpPr>
        <p:spPr>
          <a:xfrm flipH="1">
            <a:off x="7277901" y="3654025"/>
            <a:ext cx="174419" cy="250703"/>
          </a:xfrm>
          <a:prstGeom prst="line">
            <a:avLst/>
          </a:prstGeom>
          <a:ln w="476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7" name="Ομάδα 36"/>
          <p:cNvGrpSpPr/>
          <p:nvPr/>
        </p:nvGrpSpPr>
        <p:grpSpPr>
          <a:xfrm>
            <a:off x="5636423" y="1980000"/>
            <a:ext cx="1714914" cy="353338"/>
            <a:chOff x="6729487" y="3099189"/>
            <a:chExt cx="1714914" cy="353338"/>
          </a:xfrm>
        </p:grpSpPr>
        <p:cxnSp>
          <p:nvCxnSpPr>
            <p:cNvPr id="38" name="Ευθεία γραμμή σύνδεσης 37"/>
            <p:cNvCxnSpPr/>
            <p:nvPr/>
          </p:nvCxnSpPr>
          <p:spPr>
            <a:xfrm flipH="1">
              <a:off x="7092280" y="3423423"/>
              <a:ext cx="1352121" cy="2104"/>
            </a:xfrm>
            <a:prstGeom prst="line">
              <a:avLst/>
            </a:prstGeom>
            <a:ln w="476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Ευθεία γραμμή σύνδεσης 38"/>
            <p:cNvCxnSpPr/>
            <p:nvPr/>
          </p:nvCxnSpPr>
          <p:spPr>
            <a:xfrm flipV="1">
              <a:off x="7092280" y="3301327"/>
              <a:ext cx="0" cy="144000"/>
            </a:xfrm>
            <a:prstGeom prst="line">
              <a:avLst/>
            </a:prstGeom>
            <a:ln w="476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Ευθεία γραμμή σύνδεσης 39"/>
            <p:cNvCxnSpPr/>
            <p:nvPr/>
          </p:nvCxnSpPr>
          <p:spPr>
            <a:xfrm flipV="1">
              <a:off x="6948264" y="3301327"/>
              <a:ext cx="0" cy="144000"/>
            </a:xfrm>
            <a:prstGeom prst="line">
              <a:avLst/>
            </a:prstGeom>
            <a:ln w="476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Ευθεία γραμμή σύνδεσης 40"/>
            <p:cNvCxnSpPr/>
            <p:nvPr/>
          </p:nvCxnSpPr>
          <p:spPr>
            <a:xfrm flipH="1">
              <a:off x="6948264" y="3326527"/>
              <a:ext cx="152400" cy="0"/>
            </a:xfrm>
            <a:prstGeom prst="line">
              <a:avLst/>
            </a:prstGeom>
            <a:ln w="476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Ευθεία γραμμή σύνδεσης 41"/>
            <p:cNvCxnSpPr/>
            <p:nvPr/>
          </p:nvCxnSpPr>
          <p:spPr>
            <a:xfrm flipH="1">
              <a:off x="6729487" y="3425527"/>
              <a:ext cx="216024" cy="1369"/>
            </a:xfrm>
            <a:prstGeom prst="line">
              <a:avLst/>
            </a:prstGeom>
            <a:ln w="476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Ευθεία γραμμή σύνδεσης 42"/>
            <p:cNvCxnSpPr/>
            <p:nvPr/>
          </p:nvCxnSpPr>
          <p:spPr>
            <a:xfrm flipV="1">
              <a:off x="6732344" y="3308527"/>
              <a:ext cx="0" cy="144000"/>
            </a:xfrm>
            <a:prstGeom prst="line">
              <a:avLst/>
            </a:prstGeom>
            <a:ln w="476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Ευθεία γραμμή σύνδεσης 43"/>
            <p:cNvCxnSpPr/>
            <p:nvPr/>
          </p:nvCxnSpPr>
          <p:spPr>
            <a:xfrm flipH="1" flipV="1">
              <a:off x="6732344" y="3323231"/>
              <a:ext cx="144016" cy="100192"/>
            </a:xfrm>
            <a:prstGeom prst="line">
              <a:avLst/>
            </a:prstGeom>
            <a:ln w="349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45" name="Ομάδα 44"/>
            <p:cNvGrpSpPr/>
            <p:nvPr/>
          </p:nvGrpSpPr>
          <p:grpSpPr>
            <a:xfrm>
              <a:off x="6732342" y="3099189"/>
              <a:ext cx="144016" cy="196580"/>
              <a:chOff x="3597139" y="2949204"/>
              <a:chExt cx="144016" cy="196580"/>
            </a:xfrm>
          </p:grpSpPr>
          <p:sp>
            <p:nvSpPr>
              <p:cNvPr id="46" name="Βέλος προς τα κάτω 45"/>
              <p:cNvSpPr/>
              <p:nvPr/>
            </p:nvSpPr>
            <p:spPr>
              <a:xfrm>
                <a:off x="3628495" y="3023392"/>
                <a:ext cx="79511" cy="57434"/>
              </a:xfrm>
              <a:prstGeom prst="downArrow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>
                  <a:solidFill>
                    <a:prstClr val="white"/>
                  </a:solidFill>
                </a:endParaRPr>
              </a:p>
            </p:txBody>
          </p:sp>
          <p:cxnSp>
            <p:nvCxnSpPr>
              <p:cNvPr id="47" name="Ευθεία γραμμή σύνδεσης 46"/>
              <p:cNvCxnSpPr/>
              <p:nvPr/>
            </p:nvCxnSpPr>
            <p:spPr>
              <a:xfrm flipV="1">
                <a:off x="3647737" y="2958434"/>
                <a:ext cx="0" cy="187350"/>
              </a:xfrm>
              <a:prstGeom prst="line">
                <a:avLst/>
              </a:prstGeom>
              <a:ln w="2222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" name="Ευθεία γραμμή σύνδεσης 47"/>
              <p:cNvCxnSpPr/>
              <p:nvPr/>
            </p:nvCxnSpPr>
            <p:spPr>
              <a:xfrm flipV="1">
                <a:off x="3700800" y="2958434"/>
                <a:ext cx="0" cy="187350"/>
              </a:xfrm>
              <a:prstGeom prst="line">
                <a:avLst/>
              </a:prstGeom>
              <a:ln w="2222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" name="Ευθεία γραμμή σύνδεσης 48"/>
              <p:cNvCxnSpPr/>
              <p:nvPr/>
            </p:nvCxnSpPr>
            <p:spPr>
              <a:xfrm flipH="1">
                <a:off x="3597139" y="2949204"/>
                <a:ext cx="144016" cy="0"/>
              </a:xfrm>
              <a:prstGeom prst="line">
                <a:avLst/>
              </a:prstGeom>
              <a:ln w="2222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cxnSp>
        <p:nvCxnSpPr>
          <p:cNvPr id="50" name="Ευθεία γραμμή σύνδεσης 49"/>
          <p:cNvCxnSpPr/>
          <p:nvPr/>
        </p:nvCxnSpPr>
        <p:spPr>
          <a:xfrm flipH="1">
            <a:off x="7295360" y="2213865"/>
            <a:ext cx="111955" cy="229031"/>
          </a:xfrm>
          <a:prstGeom prst="line">
            <a:avLst/>
          </a:prstGeom>
          <a:ln w="476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Ευθεία γραμμή σύνδεσης 50"/>
          <p:cNvCxnSpPr/>
          <p:nvPr/>
        </p:nvCxnSpPr>
        <p:spPr>
          <a:xfrm>
            <a:off x="6260704" y="2207338"/>
            <a:ext cx="0" cy="235558"/>
          </a:xfrm>
          <a:prstGeom prst="line">
            <a:avLst/>
          </a:prstGeom>
          <a:ln w="476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Ευθεία γραμμή σύνδεσης 58"/>
          <p:cNvCxnSpPr/>
          <p:nvPr/>
        </p:nvCxnSpPr>
        <p:spPr>
          <a:xfrm>
            <a:off x="6127208" y="2933945"/>
            <a:ext cx="133496" cy="225025"/>
          </a:xfrm>
          <a:prstGeom prst="line">
            <a:avLst/>
          </a:prstGeom>
          <a:ln w="476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Ευθεία γραμμή σύνδεσης 60"/>
          <p:cNvCxnSpPr/>
          <p:nvPr/>
        </p:nvCxnSpPr>
        <p:spPr>
          <a:xfrm>
            <a:off x="5927030" y="3043221"/>
            <a:ext cx="258378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Ευθεία γραμμή σύνδεσης 61"/>
          <p:cNvCxnSpPr/>
          <p:nvPr/>
        </p:nvCxnSpPr>
        <p:spPr>
          <a:xfrm>
            <a:off x="5927030" y="3072521"/>
            <a:ext cx="258378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Ευθεία γραμμή σύνδεσης 62"/>
          <p:cNvCxnSpPr/>
          <p:nvPr/>
        </p:nvCxnSpPr>
        <p:spPr>
          <a:xfrm flipV="1">
            <a:off x="6017598" y="3001373"/>
            <a:ext cx="103363" cy="4184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Ευθεία γραμμή σύνδεσης 63"/>
          <p:cNvCxnSpPr/>
          <p:nvPr/>
        </p:nvCxnSpPr>
        <p:spPr>
          <a:xfrm>
            <a:off x="6023845" y="3072781"/>
            <a:ext cx="103363" cy="3746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Ευθεία γραμμή σύνδεσης 64"/>
          <p:cNvCxnSpPr/>
          <p:nvPr/>
        </p:nvCxnSpPr>
        <p:spPr>
          <a:xfrm>
            <a:off x="5923753" y="3012327"/>
            <a:ext cx="0" cy="83571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Ευθεία γραμμή σύνδεσης 68"/>
          <p:cNvCxnSpPr/>
          <p:nvPr/>
        </p:nvCxnSpPr>
        <p:spPr>
          <a:xfrm flipH="1">
            <a:off x="939600" y="1897430"/>
            <a:ext cx="692832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Ευθεία γραμμή σύνδεσης 69"/>
          <p:cNvCxnSpPr/>
          <p:nvPr/>
        </p:nvCxnSpPr>
        <p:spPr>
          <a:xfrm flipH="1">
            <a:off x="940841" y="1943839"/>
            <a:ext cx="692832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Ευθεία γραμμή σύνδεσης 71"/>
          <p:cNvCxnSpPr/>
          <p:nvPr/>
        </p:nvCxnSpPr>
        <p:spPr>
          <a:xfrm flipH="1" flipV="1">
            <a:off x="939600" y="1828800"/>
            <a:ext cx="2482" cy="180000"/>
          </a:xfrm>
          <a:prstGeom prst="line">
            <a:avLst/>
          </a:prstGeom>
          <a:ln w="476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" name="Ομάδα 2"/>
          <p:cNvGrpSpPr/>
          <p:nvPr/>
        </p:nvGrpSpPr>
        <p:grpSpPr>
          <a:xfrm>
            <a:off x="5923753" y="3765080"/>
            <a:ext cx="267498" cy="108870"/>
            <a:chOff x="5995497" y="3760456"/>
            <a:chExt cx="267498" cy="108870"/>
          </a:xfrm>
        </p:grpSpPr>
        <p:cxnSp>
          <p:nvCxnSpPr>
            <p:cNvPr id="123" name="Ευθεία γραμμή σύνδεσης 122"/>
            <p:cNvCxnSpPr/>
            <p:nvPr/>
          </p:nvCxnSpPr>
          <p:spPr>
            <a:xfrm>
              <a:off x="6004617" y="3790831"/>
              <a:ext cx="258378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4" name="Ευθεία γραμμή σύνδεσης 123"/>
            <p:cNvCxnSpPr/>
            <p:nvPr/>
          </p:nvCxnSpPr>
          <p:spPr>
            <a:xfrm>
              <a:off x="5998774" y="3831604"/>
              <a:ext cx="258378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5" name="Ευθεία γραμμή σύνδεσης 124"/>
            <p:cNvCxnSpPr/>
            <p:nvPr/>
          </p:nvCxnSpPr>
          <p:spPr>
            <a:xfrm flipV="1">
              <a:off x="6089342" y="3760456"/>
              <a:ext cx="103363" cy="4184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6" name="Ευθεία γραμμή σύνδεσης 125"/>
            <p:cNvCxnSpPr/>
            <p:nvPr/>
          </p:nvCxnSpPr>
          <p:spPr>
            <a:xfrm>
              <a:off x="6095589" y="3831864"/>
              <a:ext cx="103363" cy="3746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7" name="Ευθεία γραμμή σύνδεσης 126"/>
            <p:cNvCxnSpPr/>
            <p:nvPr/>
          </p:nvCxnSpPr>
          <p:spPr>
            <a:xfrm>
              <a:off x="5995497" y="3771410"/>
              <a:ext cx="0" cy="83571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extBox 1"/>
          <p:cNvSpPr txBox="1"/>
          <p:nvPr/>
        </p:nvSpPr>
        <p:spPr>
          <a:xfrm>
            <a:off x="3041830" y="1448780"/>
            <a:ext cx="1440160" cy="384720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l-GR" b="1" dirty="0">
                <a:solidFill>
                  <a:prstClr val="white"/>
                </a:solidFill>
              </a:rPr>
              <a:t>Κλείνουμε το διακόπτη φορτίου </a:t>
            </a:r>
            <a:r>
              <a:rPr lang="en-US" b="1" dirty="0">
                <a:solidFill>
                  <a:prstClr val="white"/>
                </a:solidFill>
              </a:rPr>
              <a:t>Q</a:t>
            </a:r>
            <a:r>
              <a:rPr lang="en-US" sz="1400" b="1" dirty="0">
                <a:solidFill>
                  <a:prstClr val="white"/>
                </a:solidFill>
              </a:rPr>
              <a:t>1</a:t>
            </a:r>
          </a:p>
          <a:p>
            <a:endParaRPr lang="en-US" sz="1400" b="1" dirty="0">
              <a:solidFill>
                <a:prstClr val="white"/>
              </a:solidFill>
            </a:endParaRPr>
          </a:p>
          <a:p>
            <a:r>
              <a:rPr lang="el-GR" b="1" dirty="0">
                <a:solidFill>
                  <a:prstClr val="white"/>
                </a:solidFill>
              </a:rPr>
              <a:t>Πατάμε το </a:t>
            </a:r>
            <a:r>
              <a:rPr lang="el-GR" b="1" dirty="0" err="1">
                <a:solidFill>
                  <a:prstClr val="white"/>
                </a:solidFill>
              </a:rPr>
              <a:t>μπουτόν</a:t>
            </a:r>
            <a:r>
              <a:rPr lang="el-GR" b="1" dirty="0">
                <a:solidFill>
                  <a:prstClr val="white"/>
                </a:solidFill>
              </a:rPr>
              <a:t> </a:t>
            </a:r>
            <a:r>
              <a:rPr lang="en-US" b="1" dirty="0">
                <a:solidFill>
                  <a:prstClr val="white"/>
                </a:solidFill>
              </a:rPr>
              <a:t>S</a:t>
            </a:r>
            <a:r>
              <a:rPr lang="en-US" sz="1400" b="1" dirty="0">
                <a:solidFill>
                  <a:prstClr val="white"/>
                </a:solidFill>
              </a:rPr>
              <a:t>1</a:t>
            </a:r>
          </a:p>
          <a:p>
            <a:endParaRPr lang="en-US" sz="1400" b="1" dirty="0">
              <a:solidFill>
                <a:prstClr val="white"/>
              </a:solidFill>
            </a:endParaRPr>
          </a:p>
          <a:p>
            <a:r>
              <a:rPr lang="el-GR" b="1" dirty="0">
                <a:solidFill>
                  <a:prstClr val="white"/>
                </a:solidFill>
              </a:rPr>
              <a:t>Αφήνουμε το </a:t>
            </a:r>
            <a:r>
              <a:rPr lang="el-GR" b="1" dirty="0" err="1">
                <a:solidFill>
                  <a:prstClr val="white"/>
                </a:solidFill>
              </a:rPr>
              <a:t>μπουτόν</a:t>
            </a:r>
            <a:r>
              <a:rPr lang="el-GR" b="1" dirty="0">
                <a:solidFill>
                  <a:prstClr val="white"/>
                </a:solidFill>
              </a:rPr>
              <a:t> </a:t>
            </a:r>
            <a:r>
              <a:rPr lang="en-US" b="1" dirty="0" smtClean="0">
                <a:solidFill>
                  <a:prstClr val="white"/>
                </a:solidFill>
              </a:rPr>
              <a:t>S</a:t>
            </a:r>
            <a:r>
              <a:rPr lang="en-US" sz="1400" b="1" dirty="0" smtClean="0">
                <a:solidFill>
                  <a:prstClr val="white"/>
                </a:solidFill>
              </a:rPr>
              <a:t>1</a:t>
            </a:r>
          </a:p>
          <a:p>
            <a:r>
              <a:rPr lang="el-GR" b="1" dirty="0" err="1" smtClean="0">
                <a:solidFill>
                  <a:prstClr val="white"/>
                </a:solidFill>
              </a:rPr>
              <a:t>Παταμε</a:t>
            </a:r>
            <a:r>
              <a:rPr lang="el-GR" b="1" dirty="0" smtClean="0">
                <a:solidFill>
                  <a:prstClr val="white"/>
                </a:solidFill>
              </a:rPr>
              <a:t> το </a:t>
            </a:r>
            <a:r>
              <a:rPr lang="el-GR" b="1" dirty="0" err="1" smtClean="0">
                <a:solidFill>
                  <a:prstClr val="white"/>
                </a:solidFill>
              </a:rPr>
              <a:t>μπουτό</a:t>
            </a:r>
            <a:r>
              <a:rPr lang="el-GR" b="1" dirty="0" err="1">
                <a:solidFill>
                  <a:prstClr val="white"/>
                </a:solidFill>
              </a:rPr>
              <a:t>ν</a:t>
            </a:r>
            <a:r>
              <a:rPr lang="el-GR" b="1" dirty="0" smtClean="0">
                <a:solidFill>
                  <a:prstClr val="white"/>
                </a:solidFill>
              </a:rPr>
              <a:t> </a:t>
            </a:r>
            <a:r>
              <a:rPr lang="en-US" b="1" dirty="0" smtClean="0">
                <a:solidFill>
                  <a:prstClr val="white"/>
                </a:solidFill>
              </a:rPr>
              <a:t>S</a:t>
            </a:r>
            <a:r>
              <a:rPr lang="en-US" sz="1400" b="1" dirty="0">
                <a:solidFill>
                  <a:prstClr val="white"/>
                </a:solidFill>
              </a:rPr>
              <a:t>2</a:t>
            </a:r>
          </a:p>
          <a:p>
            <a:endParaRPr lang="el-GR" b="1" dirty="0">
              <a:solidFill>
                <a:prstClr val="white"/>
              </a:solidFill>
            </a:endParaRPr>
          </a:p>
          <a:p>
            <a:endParaRPr lang="el-GR" b="1" dirty="0">
              <a:solidFill>
                <a:prstClr val="white"/>
              </a:solidFill>
            </a:endParaRPr>
          </a:p>
        </p:txBody>
      </p:sp>
      <p:cxnSp>
        <p:nvCxnSpPr>
          <p:cNvPr id="52" name="Ευθεία γραμμή σύνδεσης 51"/>
          <p:cNvCxnSpPr/>
          <p:nvPr/>
        </p:nvCxnSpPr>
        <p:spPr>
          <a:xfrm flipH="1" flipV="1">
            <a:off x="1286635" y="1828800"/>
            <a:ext cx="2482" cy="180000"/>
          </a:xfrm>
          <a:prstGeom prst="line">
            <a:avLst/>
          </a:prstGeom>
          <a:ln w="476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Ευθεία γραμμή σύνδεσης 52"/>
          <p:cNvCxnSpPr/>
          <p:nvPr/>
        </p:nvCxnSpPr>
        <p:spPr>
          <a:xfrm flipH="1" flipV="1">
            <a:off x="1618260" y="1839600"/>
            <a:ext cx="2482" cy="180000"/>
          </a:xfrm>
          <a:prstGeom prst="line">
            <a:avLst/>
          </a:prstGeom>
          <a:ln w="476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Ευθεία γραμμή σύνδεσης 53"/>
          <p:cNvCxnSpPr/>
          <p:nvPr/>
        </p:nvCxnSpPr>
        <p:spPr>
          <a:xfrm flipH="1">
            <a:off x="1003087" y="3261805"/>
            <a:ext cx="913619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Ευθεία γραμμή σύνδεσης 54"/>
          <p:cNvCxnSpPr/>
          <p:nvPr/>
        </p:nvCxnSpPr>
        <p:spPr>
          <a:xfrm flipH="1">
            <a:off x="971600" y="3308214"/>
            <a:ext cx="945105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Ευθεία γραμμή σύνδεσης 55"/>
          <p:cNvCxnSpPr/>
          <p:nvPr/>
        </p:nvCxnSpPr>
        <p:spPr>
          <a:xfrm flipV="1">
            <a:off x="944564" y="3203975"/>
            <a:ext cx="117046" cy="169200"/>
          </a:xfrm>
          <a:prstGeom prst="line">
            <a:avLst/>
          </a:prstGeom>
          <a:ln w="476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Ευθεία γραμμή σύνδεσης 56"/>
          <p:cNvCxnSpPr/>
          <p:nvPr/>
        </p:nvCxnSpPr>
        <p:spPr>
          <a:xfrm flipV="1">
            <a:off x="1291599" y="3193175"/>
            <a:ext cx="130051" cy="180000"/>
          </a:xfrm>
          <a:prstGeom prst="line">
            <a:avLst/>
          </a:prstGeom>
          <a:ln w="476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Ευθεία γραμμή σύνδεσης 57"/>
          <p:cNvCxnSpPr/>
          <p:nvPr/>
        </p:nvCxnSpPr>
        <p:spPr>
          <a:xfrm flipV="1">
            <a:off x="1623224" y="3203975"/>
            <a:ext cx="113461" cy="180000"/>
          </a:xfrm>
          <a:prstGeom prst="line">
            <a:avLst/>
          </a:prstGeom>
          <a:ln w="476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5010D-D441-43FF-9DCD-A270A7D4726C}" type="slidenum">
              <a:rPr lang="el-GR">
                <a:solidFill>
                  <a:prstClr val="black">
                    <a:tint val="75000"/>
                  </a:prstClr>
                </a:solidFill>
              </a:rPr>
              <a:pPr/>
              <a:t>6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0" name="Ορθογώνιο 59"/>
          <p:cNvSpPr/>
          <p:nvPr/>
        </p:nvSpPr>
        <p:spPr>
          <a:xfrm>
            <a:off x="785427" y="143635"/>
            <a:ext cx="760941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l-GR" sz="2000" b="1" dirty="0">
                <a:latin typeface="CIDFont+F3"/>
              </a:rPr>
              <a:t>Αυτόματη εκκίνηση ασύγχρονου τριφασικού κινητήρα</a:t>
            </a:r>
            <a:endParaRPr lang="el-GR" sz="2000" b="1" dirty="0"/>
          </a:p>
        </p:txBody>
      </p:sp>
    </p:spTree>
    <p:extLst>
      <p:ext uri="{BB962C8B-B14F-4D97-AF65-F5344CB8AC3E}">
        <p14:creationId xmlns:p14="http://schemas.microsoft.com/office/powerpoint/2010/main" val="2589977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99" y="561116"/>
            <a:ext cx="2758963" cy="58830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81990" y="683695"/>
            <a:ext cx="4347930" cy="5123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24" name="Ευθεία γραμμή σύνδεσης 23"/>
          <p:cNvCxnSpPr/>
          <p:nvPr/>
        </p:nvCxnSpPr>
        <p:spPr>
          <a:xfrm>
            <a:off x="6088372" y="3679788"/>
            <a:ext cx="180636" cy="253558"/>
          </a:xfrm>
          <a:prstGeom prst="line">
            <a:avLst/>
          </a:prstGeom>
          <a:ln w="476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Ευθεία γραμμή σύνδεσης 31"/>
          <p:cNvCxnSpPr/>
          <p:nvPr/>
        </p:nvCxnSpPr>
        <p:spPr>
          <a:xfrm flipH="1">
            <a:off x="7277901" y="3654025"/>
            <a:ext cx="174419" cy="250703"/>
          </a:xfrm>
          <a:prstGeom prst="line">
            <a:avLst/>
          </a:prstGeom>
          <a:ln w="476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7" name="Ομάδα 36"/>
          <p:cNvGrpSpPr/>
          <p:nvPr/>
        </p:nvGrpSpPr>
        <p:grpSpPr>
          <a:xfrm>
            <a:off x="5636423" y="1980000"/>
            <a:ext cx="1714914" cy="353338"/>
            <a:chOff x="6729487" y="3099189"/>
            <a:chExt cx="1714914" cy="353338"/>
          </a:xfrm>
        </p:grpSpPr>
        <p:cxnSp>
          <p:nvCxnSpPr>
            <p:cNvPr id="38" name="Ευθεία γραμμή σύνδεσης 37"/>
            <p:cNvCxnSpPr/>
            <p:nvPr/>
          </p:nvCxnSpPr>
          <p:spPr>
            <a:xfrm flipH="1">
              <a:off x="7092280" y="3423423"/>
              <a:ext cx="1352121" cy="2104"/>
            </a:xfrm>
            <a:prstGeom prst="line">
              <a:avLst/>
            </a:prstGeom>
            <a:ln w="476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Ευθεία γραμμή σύνδεσης 38"/>
            <p:cNvCxnSpPr/>
            <p:nvPr/>
          </p:nvCxnSpPr>
          <p:spPr>
            <a:xfrm flipV="1">
              <a:off x="7092280" y="3301327"/>
              <a:ext cx="0" cy="144000"/>
            </a:xfrm>
            <a:prstGeom prst="line">
              <a:avLst/>
            </a:prstGeom>
            <a:ln w="476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Ευθεία γραμμή σύνδεσης 39"/>
            <p:cNvCxnSpPr/>
            <p:nvPr/>
          </p:nvCxnSpPr>
          <p:spPr>
            <a:xfrm flipV="1">
              <a:off x="6948264" y="3301327"/>
              <a:ext cx="0" cy="144000"/>
            </a:xfrm>
            <a:prstGeom prst="line">
              <a:avLst/>
            </a:prstGeom>
            <a:ln w="476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Ευθεία γραμμή σύνδεσης 40"/>
            <p:cNvCxnSpPr/>
            <p:nvPr/>
          </p:nvCxnSpPr>
          <p:spPr>
            <a:xfrm flipH="1">
              <a:off x="6948264" y="3326527"/>
              <a:ext cx="152400" cy="0"/>
            </a:xfrm>
            <a:prstGeom prst="line">
              <a:avLst/>
            </a:prstGeom>
            <a:ln w="476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Ευθεία γραμμή σύνδεσης 41"/>
            <p:cNvCxnSpPr/>
            <p:nvPr/>
          </p:nvCxnSpPr>
          <p:spPr>
            <a:xfrm flipH="1">
              <a:off x="6729487" y="3425527"/>
              <a:ext cx="216024" cy="1369"/>
            </a:xfrm>
            <a:prstGeom prst="line">
              <a:avLst/>
            </a:prstGeom>
            <a:ln w="476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Ευθεία γραμμή σύνδεσης 42"/>
            <p:cNvCxnSpPr/>
            <p:nvPr/>
          </p:nvCxnSpPr>
          <p:spPr>
            <a:xfrm flipV="1">
              <a:off x="6732344" y="3308527"/>
              <a:ext cx="0" cy="144000"/>
            </a:xfrm>
            <a:prstGeom prst="line">
              <a:avLst/>
            </a:prstGeom>
            <a:ln w="476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Ευθεία γραμμή σύνδεσης 43"/>
            <p:cNvCxnSpPr/>
            <p:nvPr/>
          </p:nvCxnSpPr>
          <p:spPr>
            <a:xfrm flipH="1" flipV="1">
              <a:off x="6732344" y="3323231"/>
              <a:ext cx="144016" cy="100192"/>
            </a:xfrm>
            <a:prstGeom prst="line">
              <a:avLst/>
            </a:prstGeom>
            <a:ln w="349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45" name="Ομάδα 44"/>
            <p:cNvGrpSpPr/>
            <p:nvPr/>
          </p:nvGrpSpPr>
          <p:grpSpPr>
            <a:xfrm>
              <a:off x="6732342" y="3099189"/>
              <a:ext cx="144016" cy="196580"/>
              <a:chOff x="3597139" y="2949204"/>
              <a:chExt cx="144016" cy="196580"/>
            </a:xfrm>
          </p:grpSpPr>
          <p:sp>
            <p:nvSpPr>
              <p:cNvPr id="46" name="Βέλος προς τα κάτω 45"/>
              <p:cNvSpPr/>
              <p:nvPr/>
            </p:nvSpPr>
            <p:spPr>
              <a:xfrm>
                <a:off x="3628495" y="3023392"/>
                <a:ext cx="79511" cy="57434"/>
              </a:xfrm>
              <a:prstGeom prst="downArrow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>
                  <a:solidFill>
                    <a:prstClr val="white"/>
                  </a:solidFill>
                </a:endParaRPr>
              </a:p>
            </p:txBody>
          </p:sp>
          <p:cxnSp>
            <p:nvCxnSpPr>
              <p:cNvPr id="47" name="Ευθεία γραμμή σύνδεσης 46"/>
              <p:cNvCxnSpPr/>
              <p:nvPr/>
            </p:nvCxnSpPr>
            <p:spPr>
              <a:xfrm flipV="1">
                <a:off x="3647737" y="2958434"/>
                <a:ext cx="0" cy="187350"/>
              </a:xfrm>
              <a:prstGeom prst="line">
                <a:avLst/>
              </a:prstGeom>
              <a:ln w="2222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" name="Ευθεία γραμμή σύνδεσης 47"/>
              <p:cNvCxnSpPr/>
              <p:nvPr/>
            </p:nvCxnSpPr>
            <p:spPr>
              <a:xfrm flipV="1">
                <a:off x="3700800" y="2958434"/>
                <a:ext cx="0" cy="187350"/>
              </a:xfrm>
              <a:prstGeom prst="line">
                <a:avLst/>
              </a:prstGeom>
              <a:ln w="2222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" name="Ευθεία γραμμή σύνδεσης 48"/>
              <p:cNvCxnSpPr/>
              <p:nvPr/>
            </p:nvCxnSpPr>
            <p:spPr>
              <a:xfrm flipH="1">
                <a:off x="3597139" y="2949204"/>
                <a:ext cx="144016" cy="0"/>
              </a:xfrm>
              <a:prstGeom prst="line">
                <a:avLst/>
              </a:prstGeom>
              <a:ln w="2222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cxnSp>
        <p:nvCxnSpPr>
          <p:cNvPr id="50" name="Ευθεία γραμμή σύνδεσης 49"/>
          <p:cNvCxnSpPr/>
          <p:nvPr/>
        </p:nvCxnSpPr>
        <p:spPr>
          <a:xfrm flipH="1">
            <a:off x="7295360" y="2213865"/>
            <a:ext cx="111955" cy="229031"/>
          </a:xfrm>
          <a:prstGeom prst="line">
            <a:avLst/>
          </a:prstGeom>
          <a:ln w="476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Ευθεία γραμμή σύνδεσης 50"/>
          <p:cNvCxnSpPr/>
          <p:nvPr/>
        </p:nvCxnSpPr>
        <p:spPr>
          <a:xfrm>
            <a:off x="6260704" y="2207338"/>
            <a:ext cx="0" cy="235558"/>
          </a:xfrm>
          <a:prstGeom prst="line">
            <a:avLst/>
          </a:prstGeom>
          <a:ln w="476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Ευθεία γραμμή σύνδεσης 58"/>
          <p:cNvCxnSpPr/>
          <p:nvPr/>
        </p:nvCxnSpPr>
        <p:spPr>
          <a:xfrm>
            <a:off x="6254457" y="2888940"/>
            <a:ext cx="0" cy="270030"/>
          </a:xfrm>
          <a:prstGeom prst="line">
            <a:avLst/>
          </a:prstGeom>
          <a:ln w="476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Ευθεία γραμμή σύνδεσης 60"/>
          <p:cNvCxnSpPr/>
          <p:nvPr/>
        </p:nvCxnSpPr>
        <p:spPr>
          <a:xfrm>
            <a:off x="5981064" y="3024812"/>
            <a:ext cx="258378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Ευθεία γραμμή σύνδεσης 61"/>
          <p:cNvCxnSpPr/>
          <p:nvPr/>
        </p:nvCxnSpPr>
        <p:spPr>
          <a:xfrm>
            <a:off x="5981064" y="3054112"/>
            <a:ext cx="258378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Ευθεία γραμμή σύνδεσης 62"/>
          <p:cNvCxnSpPr/>
          <p:nvPr/>
        </p:nvCxnSpPr>
        <p:spPr>
          <a:xfrm flipV="1">
            <a:off x="6071632" y="2982964"/>
            <a:ext cx="103363" cy="4184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Ευθεία γραμμή σύνδεσης 63"/>
          <p:cNvCxnSpPr/>
          <p:nvPr/>
        </p:nvCxnSpPr>
        <p:spPr>
          <a:xfrm>
            <a:off x="6077879" y="3054372"/>
            <a:ext cx="103363" cy="3746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Ευθεία γραμμή σύνδεσης 64"/>
          <p:cNvCxnSpPr/>
          <p:nvPr/>
        </p:nvCxnSpPr>
        <p:spPr>
          <a:xfrm>
            <a:off x="5977787" y="2993918"/>
            <a:ext cx="0" cy="83571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Ευθεία γραμμή σύνδεσης 68"/>
          <p:cNvCxnSpPr/>
          <p:nvPr/>
        </p:nvCxnSpPr>
        <p:spPr>
          <a:xfrm flipH="1">
            <a:off x="939600" y="1897430"/>
            <a:ext cx="692832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Ευθεία γραμμή σύνδεσης 69"/>
          <p:cNvCxnSpPr/>
          <p:nvPr/>
        </p:nvCxnSpPr>
        <p:spPr>
          <a:xfrm flipH="1">
            <a:off x="940841" y="1943839"/>
            <a:ext cx="692832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Ευθεία γραμμή σύνδεσης 71"/>
          <p:cNvCxnSpPr/>
          <p:nvPr/>
        </p:nvCxnSpPr>
        <p:spPr>
          <a:xfrm flipH="1" flipV="1">
            <a:off x="939600" y="1828800"/>
            <a:ext cx="2482" cy="180000"/>
          </a:xfrm>
          <a:prstGeom prst="line">
            <a:avLst/>
          </a:prstGeom>
          <a:ln w="476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" name="Ομάδα 2"/>
          <p:cNvGrpSpPr/>
          <p:nvPr/>
        </p:nvGrpSpPr>
        <p:grpSpPr>
          <a:xfrm>
            <a:off x="5923753" y="3765080"/>
            <a:ext cx="267498" cy="108870"/>
            <a:chOff x="5995497" y="3760456"/>
            <a:chExt cx="267498" cy="108870"/>
          </a:xfrm>
        </p:grpSpPr>
        <p:cxnSp>
          <p:nvCxnSpPr>
            <p:cNvPr id="123" name="Ευθεία γραμμή σύνδεσης 122"/>
            <p:cNvCxnSpPr/>
            <p:nvPr/>
          </p:nvCxnSpPr>
          <p:spPr>
            <a:xfrm>
              <a:off x="6004617" y="3790831"/>
              <a:ext cx="258378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4" name="Ευθεία γραμμή σύνδεσης 123"/>
            <p:cNvCxnSpPr/>
            <p:nvPr/>
          </p:nvCxnSpPr>
          <p:spPr>
            <a:xfrm>
              <a:off x="5998774" y="3831604"/>
              <a:ext cx="258378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5" name="Ευθεία γραμμή σύνδεσης 124"/>
            <p:cNvCxnSpPr/>
            <p:nvPr/>
          </p:nvCxnSpPr>
          <p:spPr>
            <a:xfrm flipV="1">
              <a:off x="6089342" y="3760456"/>
              <a:ext cx="103363" cy="4184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6" name="Ευθεία γραμμή σύνδεσης 125"/>
            <p:cNvCxnSpPr/>
            <p:nvPr/>
          </p:nvCxnSpPr>
          <p:spPr>
            <a:xfrm>
              <a:off x="6095589" y="3831864"/>
              <a:ext cx="103363" cy="3746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7" name="Ευθεία γραμμή σύνδεσης 126"/>
            <p:cNvCxnSpPr/>
            <p:nvPr/>
          </p:nvCxnSpPr>
          <p:spPr>
            <a:xfrm>
              <a:off x="5995497" y="3771410"/>
              <a:ext cx="0" cy="83571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extBox 1"/>
          <p:cNvSpPr txBox="1"/>
          <p:nvPr/>
        </p:nvSpPr>
        <p:spPr>
          <a:xfrm>
            <a:off x="2997560" y="1448780"/>
            <a:ext cx="1440160" cy="427809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l-GR" b="1" dirty="0">
                <a:solidFill>
                  <a:prstClr val="white"/>
                </a:solidFill>
              </a:rPr>
              <a:t>Κλείνουμε το διακόπτη φορτίου </a:t>
            </a:r>
            <a:r>
              <a:rPr lang="en-US" b="1" dirty="0">
                <a:solidFill>
                  <a:prstClr val="white"/>
                </a:solidFill>
              </a:rPr>
              <a:t>Q</a:t>
            </a:r>
            <a:r>
              <a:rPr lang="en-US" sz="1400" b="1" dirty="0">
                <a:solidFill>
                  <a:prstClr val="white"/>
                </a:solidFill>
              </a:rPr>
              <a:t>1</a:t>
            </a:r>
          </a:p>
          <a:p>
            <a:endParaRPr lang="en-US" sz="1400" b="1" dirty="0">
              <a:solidFill>
                <a:prstClr val="white"/>
              </a:solidFill>
            </a:endParaRPr>
          </a:p>
          <a:p>
            <a:r>
              <a:rPr lang="el-GR" b="1" dirty="0">
                <a:solidFill>
                  <a:prstClr val="white"/>
                </a:solidFill>
              </a:rPr>
              <a:t>Πατάμε το </a:t>
            </a:r>
            <a:r>
              <a:rPr lang="el-GR" b="1" dirty="0" err="1">
                <a:solidFill>
                  <a:prstClr val="white"/>
                </a:solidFill>
              </a:rPr>
              <a:t>μπουτόν</a:t>
            </a:r>
            <a:r>
              <a:rPr lang="el-GR" b="1" dirty="0">
                <a:solidFill>
                  <a:prstClr val="white"/>
                </a:solidFill>
              </a:rPr>
              <a:t> </a:t>
            </a:r>
            <a:r>
              <a:rPr lang="en-US" b="1" dirty="0">
                <a:solidFill>
                  <a:prstClr val="white"/>
                </a:solidFill>
              </a:rPr>
              <a:t>S</a:t>
            </a:r>
            <a:r>
              <a:rPr lang="en-US" sz="1400" b="1" dirty="0">
                <a:solidFill>
                  <a:prstClr val="white"/>
                </a:solidFill>
              </a:rPr>
              <a:t>1</a:t>
            </a:r>
          </a:p>
          <a:p>
            <a:endParaRPr lang="en-US" sz="1400" b="1" dirty="0">
              <a:solidFill>
                <a:prstClr val="white"/>
              </a:solidFill>
            </a:endParaRPr>
          </a:p>
          <a:p>
            <a:r>
              <a:rPr lang="el-GR" b="1" dirty="0">
                <a:solidFill>
                  <a:prstClr val="white"/>
                </a:solidFill>
              </a:rPr>
              <a:t>Αφήνουμε το </a:t>
            </a:r>
            <a:r>
              <a:rPr lang="el-GR" b="1" dirty="0" err="1">
                <a:solidFill>
                  <a:prstClr val="white"/>
                </a:solidFill>
              </a:rPr>
              <a:t>μπουτόν</a:t>
            </a:r>
            <a:r>
              <a:rPr lang="el-GR" b="1" dirty="0">
                <a:solidFill>
                  <a:prstClr val="white"/>
                </a:solidFill>
              </a:rPr>
              <a:t> </a:t>
            </a:r>
            <a:r>
              <a:rPr lang="en-US" b="1" dirty="0" smtClean="0">
                <a:solidFill>
                  <a:prstClr val="white"/>
                </a:solidFill>
              </a:rPr>
              <a:t>S</a:t>
            </a:r>
            <a:r>
              <a:rPr lang="en-US" sz="1400" b="1" dirty="0" smtClean="0">
                <a:solidFill>
                  <a:prstClr val="white"/>
                </a:solidFill>
              </a:rPr>
              <a:t>1</a:t>
            </a:r>
          </a:p>
          <a:p>
            <a:r>
              <a:rPr lang="el-GR" b="1" dirty="0" err="1" smtClean="0">
                <a:solidFill>
                  <a:prstClr val="white"/>
                </a:solidFill>
              </a:rPr>
              <a:t>Παταμε</a:t>
            </a:r>
            <a:r>
              <a:rPr lang="el-GR" b="1" dirty="0" smtClean="0">
                <a:solidFill>
                  <a:prstClr val="white"/>
                </a:solidFill>
              </a:rPr>
              <a:t> το </a:t>
            </a:r>
            <a:r>
              <a:rPr lang="el-GR" b="1" dirty="0" err="1" smtClean="0">
                <a:solidFill>
                  <a:prstClr val="white"/>
                </a:solidFill>
              </a:rPr>
              <a:t>μπουτό</a:t>
            </a:r>
            <a:r>
              <a:rPr lang="el-GR" b="1" dirty="0" err="1">
                <a:solidFill>
                  <a:prstClr val="white"/>
                </a:solidFill>
              </a:rPr>
              <a:t>ν</a:t>
            </a:r>
            <a:r>
              <a:rPr lang="el-GR" b="1" dirty="0" smtClean="0">
                <a:solidFill>
                  <a:prstClr val="white"/>
                </a:solidFill>
              </a:rPr>
              <a:t> </a:t>
            </a:r>
            <a:r>
              <a:rPr lang="en-US" b="1" dirty="0" smtClean="0">
                <a:solidFill>
                  <a:prstClr val="white"/>
                </a:solidFill>
              </a:rPr>
              <a:t>S</a:t>
            </a:r>
            <a:r>
              <a:rPr lang="en-US" sz="1400" b="1" dirty="0" smtClean="0">
                <a:solidFill>
                  <a:prstClr val="white"/>
                </a:solidFill>
              </a:rPr>
              <a:t>2</a:t>
            </a:r>
            <a:r>
              <a:rPr lang="el-GR" sz="1400" b="1" dirty="0" smtClean="0">
                <a:solidFill>
                  <a:prstClr val="white"/>
                </a:solidFill>
              </a:rPr>
              <a:t> ο κινητήρας σταματά</a:t>
            </a:r>
            <a:endParaRPr lang="en-US" sz="1400" b="1" dirty="0">
              <a:solidFill>
                <a:prstClr val="white"/>
              </a:solidFill>
            </a:endParaRPr>
          </a:p>
          <a:p>
            <a:endParaRPr lang="el-GR" b="1" dirty="0">
              <a:solidFill>
                <a:prstClr val="white"/>
              </a:solidFill>
            </a:endParaRPr>
          </a:p>
          <a:p>
            <a:endParaRPr lang="el-GR" b="1" dirty="0">
              <a:solidFill>
                <a:prstClr val="white"/>
              </a:solidFill>
            </a:endParaRPr>
          </a:p>
        </p:txBody>
      </p:sp>
      <p:cxnSp>
        <p:nvCxnSpPr>
          <p:cNvPr id="52" name="Ευθεία γραμμή σύνδεσης 51"/>
          <p:cNvCxnSpPr/>
          <p:nvPr/>
        </p:nvCxnSpPr>
        <p:spPr>
          <a:xfrm flipH="1" flipV="1">
            <a:off x="1286635" y="1828800"/>
            <a:ext cx="2482" cy="180000"/>
          </a:xfrm>
          <a:prstGeom prst="line">
            <a:avLst/>
          </a:prstGeom>
          <a:ln w="476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Ευθεία γραμμή σύνδεσης 52"/>
          <p:cNvCxnSpPr/>
          <p:nvPr/>
        </p:nvCxnSpPr>
        <p:spPr>
          <a:xfrm flipH="1" flipV="1">
            <a:off x="1618260" y="1839600"/>
            <a:ext cx="2482" cy="180000"/>
          </a:xfrm>
          <a:prstGeom prst="line">
            <a:avLst/>
          </a:prstGeom>
          <a:ln w="476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Ευθεία γραμμή σύνδεσης 53"/>
          <p:cNvCxnSpPr/>
          <p:nvPr/>
        </p:nvCxnSpPr>
        <p:spPr>
          <a:xfrm flipH="1">
            <a:off x="1003087" y="3261805"/>
            <a:ext cx="913619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Ευθεία γραμμή σύνδεσης 54"/>
          <p:cNvCxnSpPr/>
          <p:nvPr/>
        </p:nvCxnSpPr>
        <p:spPr>
          <a:xfrm flipH="1">
            <a:off x="971600" y="3308214"/>
            <a:ext cx="945105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Ευθεία γραμμή σύνδεσης 55"/>
          <p:cNvCxnSpPr/>
          <p:nvPr/>
        </p:nvCxnSpPr>
        <p:spPr>
          <a:xfrm flipV="1">
            <a:off x="944564" y="3203975"/>
            <a:ext cx="117046" cy="169200"/>
          </a:xfrm>
          <a:prstGeom prst="line">
            <a:avLst/>
          </a:prstGeom>
          <a:ln w="476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Ευθεία γραμμή σύνδεσης 56"/>
          <p:cNvCxnSpPr/>
          <p:nvPr/>
        </p:nvCxnSpPr>
        <p:spPr>
          <a:xfrm flipV="1">
            <a:off x="1291599" y="3193175"/>
            <a:ext cx="130051" cy="180000"/>
          </a:xfrm>
          <a:prstGeom prst="line">
            <a:avLst/>
          </a:prstGeom>
          <a:ln w="476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Ευθεία γραμμή σύνδεσης 57"/>
          <p:cNvCxnSpPr/>
          <p:nvPr/>
        </p:nvCxnSpPr>
        <p:spPr>
          <a:xfrm flipV="1">
            <a:off x="1623224" y="3203975"/>
            <a:ext cx="113461" cy="180000"/>
          </a:xfrm>
          <a:prstGeom prst="line">
            <a:avLst/>
          </a:prstGeom>
          <a:ln w="476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5010D-D441-43FF-9DCD-A270A7D4726C}" type="slidenum">
              <a:rPr lang="el-GR">
                <a:solidFill>
                  <a:prstClr val="black">
                    <a:tint val="75000"/>
                  </a:prstClr>
                </a:solidFill>
              </a:rPr>
              <a:pPr/>
              <a:t>7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0" name="Ορθογώνιο 59"/>
          <p:cNvSpPr/>
          <p:nvPr/>
        </p:nvSpPr>
        <p:spPr>
          <a:xfrm>
            <a:off x="785427" y="143635"/>
            <a:ext cx="760941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l-GR" sz="2000" b="1" dirty="0">
                <a:latin typeface="CIDFont+F3"/>
              </a:rPr>
              <a:t>Αυτόματη εκκίνηση ασύγχρονου τριφασικού κινητήρα</a:t>
            </a:r>
            <a:endParaRPr lang="el-GR" sz="2000" b="1" dirty="0"/>
          </a:p>
        </p:txBody>
      </p:sp>
    </p:spTree>
    <p:extLst>
      <p:ext uri="{BB962C8B-B14F-4D97-AF65-F5344CB8AC3E}">
        <p14:creationId xmlns:p14="http://schemas.microsoft.com/office/powerpoint/2010/main" val="193732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99" y="561116"/>
            <a:ext cx="2758963" cy="58830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81990" y="683695"/>
            <a:ext cx="4347930" cy="5123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24" name="Ευθεία γραμμή σύνδεσης 23"/>
          <p:cNvCxnSpPr/>
          <p:nvPr/>
        </p:nvCxnSpPr>
        <p:spPr>
          <a:xfrm>
            <a:off x="6118320" y="3654025"/>
            <a:ext cx="135222" cy="278495"/>
          </a:xfrm>
          <a:prstGeom prst="line">
            <a:avLst/>
          </a:prstGeom>
          <a:ln w="476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Ευθεία γραμμή σύνδεσης 31"/>
          <p:cNvCxnSpPr/>
          <p:nvPr/>
        </p:nvCxnSpPr>
        <p:spPr>
          <a:xfrm flipH="1">
            <a:off x="7295360" y="3699030"/>
            <a:ext cx="156960" cy="208553"/>
          </a:xfrm>
          <a:prstGeom prst="line">
            <a:avLst/>
          </a:prstGeom>
          <a:ln w="476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7" name="Ομάδα 36"/>
          <p:cNvGrpSpPr/>
          <p:nvPr/>
        </p:nvGrpSpPr>
        <p:grpSpPr>
          <a:xfrm>
            <a:off x="5636423" y="1980000"/>
            <a:ext cx="1714914" cy="353338"/>
            <a:chOff x="6729487" y="3099189"/>
            <a:chExt cx="1714914" cy="353338"/>
          </a:xfrm>
        </p:grpSpPr>
        <p:cxnSp>
          <p:nvCxnSpPr>
            <p:cNvPr id="38" name="Ευθεία γραμμή σύνδεσης 37"/>
            <p:cNvCxnSpPr/>
            <p:nvPr/>
          </p:nvCxnSpPr>
          <p:spPr>
            <a:xfrm flipH="1">
              <a:off x="7092280" y="3423423"/>
              <a:ext cx="1352121" cy="2104"/>
            </a:xfrm>
            <a:prstGeom prst="line">
              <a:avLst/>
            </a:prstGeom>
            <a:ln w="476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Ευθεία γραμμή σύνδεσης 38"/>
            <p:cNvCxnSpPr/>
            <p:nvPr/>
          </p:nvCxnSpPr>
          <p:spPr>
            <a:xfrm flipV="1">
              <a:off x="7092280" y="3301327"/>
              <a:ext cx="0" cy="144000"/>
            </a:xfrm>
            <a:prstGeom prst="line">
              <a:avLst/>
            </a:prstGeom>
            <a:ln w="476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Ευθεία γραμμή σύνδεσης 39"/>
            <p:cNvCxnSpPr/>
            <p:nvPr/>
          </p:nvCxnSpPr>
          <p:spPr>
            <a:xfrm flipV="1">
              <a:off x="6948264" y="3301327"/>
              <a:ext cx="0" cy="144000"/>
            </a:xfrm>
            <a:prstGeom prst="line">
              <a:avLst/>
            </a:prstGeom>
            <a:ln w="476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Ευθεία γραμμή σύνδεσης 40"/>
            <p:cNvCxnSpPr/>
            <p:nvPr/>
          </p:nvCxnSpPr>
          <p:spPr>
            <a:xfrm flipH="1">
              <a:off x="6948264" y="3326527"/>
              <a:ext cx="152400" cy="0"/>
            </a:xfrm>
            <a:prstGeom prst="line">
              <a:avLst/>
            </a:prstGeom>
            <a:ln w="476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Ευθεία γραμμή σύνδεσης 41"/>
            <p:cNvCxnSpPr/>
            <p:nvPr/>
          </p:nvCxnSpPr>
          <p:spPr>
            <a:xfrm flipH="1">
              <a:off x="6729487" y="3425527"/>
              <a:ext cx="216024" cy="1369"/>
            </a:xfrm>
            <a:prstGeom prst="line">
              <a:avLst/>
            </a:prstGeom>
            <a:ln w="476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Ευθεία γραμμή σύνδεσης 42"/>
            <p:cNvCxnSpPr/>
            <p:nvPr/>
          </p:nvCxnSpPr>
          <p:spPr>
            <a:xfrm flipV="1">
              <a:off x="6732344" y="3308527"/>
              <a:ext cx="0" cy="144000"/>
            </a:xfrm>
            <a:prstGeom prst="line">
              <a:avLst/>
            </a:prstGeom>
            <a:ln w="476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Ευθεία γραμμή σύνδεσης 43"/>
            <p:cNvCxnSpPr/>
            <p:nvPr/>
          </p:nvCxnSpPr>
          <p:spPr>
            <a:xfrm flipH="1" flipV="1">
              <a:off x="6732344" y="3323231"/>
              <a:ext cx="144016" cy="100192"/>
            </a:xfrm>
            <a:prstGeom prst="line">
              <a:avLst/>
            </a:prstGeom>
            <a:ln w="349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45" name="Ομάδα 44"/>
            <p:cNvGrpSpPr/>
            <p:nvPr/>
          </p:nvGrpSpPr>
          <p:grpSpPr>
            <a:xfrm>
              <a:off x="6732342" y="3099189"/>
              <a:ext cx="144016" cy="196580"/>
              <a:chOff x="3597139" y="2949204"/>
              <a:chExt cx="144016" cy="196580"/>
            </a:xfrm>
          </p:grpSpPr>
          <p:sp>
            <p:nvSpPr>
              <p:cNvPr id="46" name="Βέλος προς τα κάτω 45"/>
              <p:cNvSpPr/>
              <p:nvPr/>
            </p:nvSpPr>
            <p:spPr>
              <a:xfrm>
                <a:off x="3628495" y="3023392"/>
                <a:ext cx="79511" cy="57434"/>
              </a:xfrm>
              <a:prstGeom prst="downArrow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>
                  <a:solidFill>
                    <a:prstClr val="white"/>
                  </a:solidFill>
                </a:endParaRPr>
              </a:p>
            </p:txBody>
          </p:sp>
          <p:cxnSp>
            <p:nvCxnSpPr>
              <p:cNvPr id="47" name="Ευθεία γραμμή σύνδεσης 46"/>
              <p:cNvCxnSpPr/>
              <p:nvPr/>
            </p:nvCxnSpPr>
            <p:spPr>
              <a:xfrm flipV="1">
                <a:off x="3647737" y="2958434"/>
                <a:ext cx="0" cy="187350"/>
              </a:xfrm>
              <a:prstGeom prst="line">
                <a:avLst/>
              </a:prstGeom>
              <a:ln w="2222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" name="Ευθεία γραμμή σύνδεσης 47"/>
              <p:cNvCxnSpPr/>
              <p:nvPr/>
            </p:nvCxnSpPr>
            <p:spPr>
              <a:xfrm flipV="1">
                <a:off x="3700800" y="2958434"/>
                <a:ext cx="0" cy="187350"/>
              </a:xfrm>
              <a:prstGeom prst="line">
                <a:avLst/>
              </a:prstGeom>
              <a:ln w="2222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" name="Ευθεία γραμμή σύνδεσης 48"/>
              <p:cNvCxnSpPr/>
              <p:nvPr/>
            </p:nvCxnSpPr>
            <p:spPr>
              <a:xfrm flipH="1">
                <a:off x="3597139" y="2949204"/>
                <a:ext cx="144016" cy="0"/>
              </a:xfrm>
              <a:prstGeom prst="line">
                <a:avLst/>
              </a:prstGeom>
              <a:ln w="2222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cxnSp>
        <p:nvCxnSpPr>
          <p:cNvPr id="50" name="Ευθεία γραμμή σύνδεσης 49"/>
          <p:cNvCxnSpPr/>
          <p:nvPr/>
        </p:nvCxnSpPr>
        <p:spPr>
          <a:xfrm flipH="1">
            <a:off x="7295360" y="2213865"/>
            <a:ext cx="111955" cy="229031"/>
          </a:xfrm>
          <a:prstGeom prst="line">
            <a:avLst/>
          </a:prstGeom>
          <a:ln w="476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Ευθεία γραμμή σύνδεσης 50"/>
          <p:cNvCxnSpPr/>
          <p:nvPr/>
        </p:nvCxnSpPr>
        <p:spPr>
          <a:xfrm>
            <a:off x="6260704" y="2207338"/>
            <a:ext cx="0" cy="235558"/>
          </a:xfrm>
          <a:prstGeom prst="line">
            <a:avLst/>
          </a:prstGeom>
          <a:ln w="476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Ευθεία γραμμή σύνδεσης 58"/>
          <p:cNvCxnSpPr/>
          <p:nvPr/>
        </p:nvCxnSpPr>
        <p:spPr>
          <a:xfrm>
            <a:off x="6260704" y="2888940"/>
            <a:ext cx="0" cy="270030"/>
          </a:xfrm>
          <a:prstGeom prst="line">
            <a:avLst/>
          </a:prstGeom>
          <a:ln w="476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Ευθεία γραμμή σύνδεσης 60"/>
          <p:cNvCxnSpPr/>
          <p:nvPr/>
        </p:nvCxnSpPr>
        <p:spPr>
          <a:xfrm>
            <a:off x="5991557" y="2994655"/>
            <a:ext cx="258378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Ευθεία γραμμή σύνδεσης 61"/>
          <p:cNvCxnSpPr/>
          <p:nvPr/>
        </p:nvCxnSpPr>
        <p:spPr>
          <a:xfrm>
            <a:off x="5991557" y="3023955"/>
            <a:ext cx="258378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Ευθεία γραμμή σύνδεσης 62"/>
          <p:cNvCxnSpPr/>
          <p:nvPr/>
        </p:nvCxnSpPr>
        <p:spPr>
          <a:xfrm flipV="1">
            <a:off x="6082125" y="2952807"/>
            <a:ext cx="103363" cy="4184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Ευθεία γραμμή σύνδεσης 63"/>
          <p:cNvCxnSpPr/>
          <p:nvPr/>
        </p:nvCxnSpPr>
        <p:spPr>
          <a:xfrm>
            <a:off x="6088372" y="3024215"/>
            <a:ext cx="103363" cy="3746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Ευθεία γραμμή σύνδεσης 64"/>
          <p:cNvCxnSpPr/>
          <p:nvPr/>
        </p:nvCxnSpPr>
        <p:spPr>
          <a:xfrm>
            <a:off x="5988280" y="2963761"/>
            <a:ext cx="0" cy="83571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Ευθεία γραμμή σύνδεσης 68"/>
          <p:cNvCxnSpPr/>
          <p:nvPr/>
        </p:nvCxnSpPr>
        <p:spPr>
          <a:xfrm flipH="1">
            <a:off x="939600" y="1897430"/>
            <a:ext cx="692832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Ευθεία γραμμή σύνδεσης 69"/>
          <p:cNvCxnSpPr/>
          <p:nvPr/>
        </p:nvCxnSpPr>
        <p:spPr>
          <a:xfrm flipH="1">
            <a:off x="940841" y="1943839"/>
            <a:ext cx="692832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Ευθεία γραμμή σύνδεσης 71"/>
          <p:cNvCxnSpPr/>
          <p:nvPr/>
        </p:nvCxnSpPr>
        <p:spPr>
          <a:xfrm flipH="1" flipV="1">
            <a:off x="939600" y="1828800"/>
            <a:ext cx="2482" cy="180000"/>
          </a:xfrm>
          <a:prstGeom prst="line">
            <a:avLst/>
          </a:prstGeom>
          <a:ln w="476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8" name="Ομάδα 87"/>
          <p:cNvGrpSpPr/>
          <p:nvPr/>
        </p:nvGrpSpPr>
        <p:grpSpPr>
          <a:xfrm>
            <a:off x="946404" y="3172076"/>
            <a:ext cx="970302" cy="225026"/>
            <a:chOff x="1529910" y="3381506"/>
            <a:chExt cx="970302" cy="230172"/>
          </a:xfrm>
        </p:grpSpPr>
        <p:cxnSp>
          <p:nvCxnSpPr>
            <p:cNvPr id="89" name="Ευθεία γραμμή σύνδεσης 88"/>
            <p:cNvCxnSpPr/>
            <p:nvPr/>
          </p:nvCxnSpPr>
          <p:spPr>
            <a:xfrm flipV="1">
              <a:off x="2195616" y="3414134"/>
              <a:ext cx="169580" cy="197544"/>
            </a:xfrm>
            <a:prstGeom prst="line">
              <a:avLst/>
            </a:prstGeom>
            <a:ln w="476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Ευθεία γραμμή σύνδεσης 89"/>
            <p:cNvCxnSpPr/>
            <p:nvPr/>
          </p:nvCxnSpPr>
          <p:spPr>
            <a:xfrm flipH="1">
              <a:off x="1610015" y="3473574"/>
              <a:ext cx="890197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Ευθεία γραμμή σύνδεσης 90"/>
            <p:cNvCxnSpPr/>
            <p:nvPr/>
          </p:nvCxnSpPr>
          <p:spPr>
            <a:xfrm flipH="1">
              <a:off x="1577394" y="3519609"/>
              <a:ext cx="922818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Ευθεία γραμμή σύνδεσης 91"/>
            <p:cNvCxnSpPr/>
            <p:nvPr/>
          </p:nvCxnSpPr>
          <p:spPr>
            <a:xfrm flipV="1">
              <a:off x="1849200" y="3414134"/>
              <a:ext cx="155956" cy="197544"/>
            </a:xfrm>
            <a:prstGeom prst="line">
              <a:avLst/>
            </a:prstGeom>
            <a:ln w="476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Ευθεία γραμμή σύνδεσης 92"/>
            <p:cNvCxnSpPr/>
            <p:nvPr/>
          </p:nvCxnSpPr>
          <p:spPr>
            <a:xfrm flipV="1">
              <a:off x="1529910" y="3381506"/>
              <a:ext cx="160211" cy="221938"/>
            </a:xfrm>
            <a:prstGeom prst="line">
              <a:avLst/>
            </a:prstGeom>
            <a:ln w="476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23" name="Ευθεία γραμμή σύνδεσης 122"/>
          <p:cNvCxnSpPr/>
          <p:nvPr/>
        </p:nvCxnSpPr>
        <p:spPr>
          <a:xfrm>
            <a:off x="5931400" y="3793272"/>
            <a:ext cx="258378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Ευθεία γραμμή σύνδεσης 123"/>
          <p:cNvCxnSpPr/>
          <p:nvPr/>
        </p:nvCxnSpPr>
        <p:spPr>
          <a:xfrm>
            <a:off x="5925557" y="3834045"/>
            <a:ext cx="258378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Ευθεία γραμμή σύνδεσης 124"/>
          <p:cNvCxnSpPr/>
          <p:nvPr/>
        </p:nvCxnSpPr>
        <p:spPr>
          <a:xfrm flipV="1">
            <a:off x="6016125" y="3762897"/>
            <a:ext cx="103363" cy="4184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Ευθεία γραμμή σύνδεσης 125"/>
          <p:cNvCxnSpPr/>
          <p:nvPr/>
        </p:nvCxnSpPr>
        <p:spPr>
          <a:xfrm>
            <a:off x="6022372" y="3834305"/>
            <a:ext cx="103363" cy="3746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Ευθεία γραμμή σύνδεσης 126"/>
          <p:cNvCxnSpPr/>
          <p:nvPr/>
        </p:nvCxnSpPr>
        <p:spPr>
          <a:xfrm>
            <a:off x="5922280" y="3773851"/>
            <a:ext cx="0" cy="83571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Ευθεία γραμμή σύνδεσης 51"/>
          <p:cNvCxnSpPr/>
          <p:nvPr/>
        </p:nvCxnSpPr>
        <p:spPr>
          <a:xfrm flipH="1" flipV="1">
            <a:off x="1286635" y="1828800"/>
            <a:ext cx="2482" cy="180000"/>
          </a:xfrm>
          <a:prstGeom prst="line">
            <a:avLst/>
          </a:prstGeom>
          <a:ln w="476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Ευθεία γραμμή σύνδεσης 52"/>
          <p:cNvCxnSpPr/>
          <p:nvPr/>
        </p:nvCxnSpPr>
        <p:spPr>
          <a:xfrm flipH="1" flipV="1">
            <a:off x="1618260" y="1839600"/>
            <a:ext cx="2482" cy="180000"/>
          </a:xfrm>
          <a:prstGeom prst="line">
            <a:avLst/>
          </a:prstGeom>
          <a:ln w="476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Θέση αριθμού διαφάνειας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5010D-D441-43FF-9DCD-A270A7D4726C}" type="slidenum">
              <a:rPr lang="el-GR">
                <a:solidFill>
                  <a:prstClr val="black">
                    <a:tint val="75000"/>
                  </a:prstClr>
                </a:solidFill>
              </a:rPr>
              <a:pPr/>
              <a:t>8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2997559" y="1448780"/>
            <a:ext cx="1889475" cy="412420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l-GR" b="1" dirty="0">
                <a:solidFill>
                  <a:prstClr val="white"/>
                </a:solidFill>
              </a:rPr>
              <a:t>Κλείνουμε το διακόπτη φορτίου </a:t>
            </a:r>
            <a:r>
              <a:rPr lang="en-US" b="1" dirty="0">
                <a:solidFill>
                  <a:prstClr val="white"/>
                </a:solidFill>
              </a:rPr>
              <a:t>Q</a:t>
            </a:r>
            <a:r>
              <a:rPr lang="en-US" sz="1400" b="1" dirty="0">
                <a:solidFill>
                  <a:prstClr val="white"/>
                </a:solidFill>
              </a:rPr>
              <a:t>1</a:t>
            </a:r>
          </a:p>
          <a:p>
            <a:endParaRPr lang="en-US" sz="1400" b="1" dirty="0">
              <a:solidFill>
                <a:prstClr val="white"/>
              </a:solidFill>
            </a:endParaRPr>
          </a:p>
          <a:p>
            <a:r>
              <a:rPr lang="el-GR" b="1" dirty="0">
                <a:solidFill>
                  <a:prstClr val="white"/>
                </a:solidFill>
              </a:rPr>
              <a:t>Πατάμε το </a:t>
            </a:r>
            <a:r>
              <a:rPr lang="el-GR" b="1" dirty="0" err="1">
                <a:solidFill>
                  <a:prstClr val="white"/>
                </a:solidFill>
              </a:rPr>
              <a:t>μπουτόν</a:t>
            </a:r>
            <a:r>
              <a:rPr lang="el-GR" b="1" dirty="0">
                <a:solidFill>
                  <a:prstClr val="white"/>
                </a:solidFill>
              </a:rPr>
              <a:t> </a:t>
            </a:r>
            <a:r>
              <a:rPr lang="en-US" b="1" dirty="0">
                <a:solidFill>
                  <a:prstClr val="white"/>
                </a:solidFill>
              </a:rPr>
              <a:t>S</a:t>
            </a:r>
            <a:r>
              <a:rPr lang="en-US" sz="1400" b="1" dirty="0">
                <a:solidFill>
                  <a:prstClr val="white"/>
                </a:solidFill>
              </a:rPr>
              <a:t>1</a:t>
            </a:r>
          </a:p>
          <a:p>
            <a:endParaRPr lang="en-US" sz="1400" b="1" dirty="0">
              <a:solidFill>
                <a:prstClr val="white"/>
              </a:solidFill>
            </a:endParaRPr>
          </a:p>
          <a:p>
            <a:r>
              <a:rPr lang="el-GR" b="1" dirty="0">
                <a:solidFill>
                  <a:prstClr val="white"/>
                </a:solidFill>
              </a:rPr>
              <a:t>Αφήνουμε το </a:t>
            </a:r>
            <a:r>
              <a:rPr lang="el-GR" b="1" dirty="0" err="1">
                <a:solidFill>
                  <a:prstClr val="white"/>
                </a:solidFill>
              </a:rPr>
              <a:t>μπουτόν</a:t>
            </a:r>
            <a:r>
              <a:rPr lang="el-GR" b="1" dirty="0">
                <a:solidFill>
                  <a:prstClr val="white"/>
                </a:solidFill>
              </a:rPr>
              <a:t> </a:t>
            </a:r>
            <a:r>
              <a:rPr lang="en-US" b="1" dirty="0" smtClean="0">
                <a:solidFill>
                  <a:prstClr val="white"/>
                </a:solidFill>
              </a:rPr>
              <a:t>S</a:t>
            </a:r>
            <a:r>
              <a:rPr lang="en-US" sz="1400" b="1" dirty="0" smtClean="0">
                <a:solidFill>
                  <a:prstClr val="white"/>
                </a:solidFill>
              </a:rPr>
              <a:t>1</a:t>
            </a:r>
          </a:p>
          <a:p>
            <a:r>
              <a:rPr lang="el-GR" b="1" dirty="0" err="1" smtClean="0">
                <a:solidFill>
                  <a:prstClr val="white"/>
                </a:solidFill>
              </a:rPr>
              <a:t>Παταμε</a:t>
            </a:r>
            <a:r>
              <a:rPr lang="el-GR" b="1" dirty="0" smtClean="0">
                <a:solidFill>
                  <a:prstClr val="white"/>
                </a:solidFill>
              </a:rPr>
              <a:t> το </a:t>
            </a:r>
            <a:r>
              <a:rPr lang="el-GR" b="1" dirty="0" err="1" smtClean="0">
                <a:solidFill>
                  <a:prstClr val="white"/>
                </a:solidFill>
              </a:rPr>
              <a:t>μπουτό</a:t>
            </a:r>
            <a:r>
              <a:rPr lang="el-GR" b="1" dirty="0" err="1">
                <a:solidFill>
                  <a:prstClr val="white"/>
                </a:solidFill>
              </a:rPr>
              <a:t>ν</a:t>
            </a:r>
            <a:r>
              <a:rPr lang="el-GR" b="1" dirty="0" smtClean="0">
                <a:solidFill>
                  <a:prstClr val="white"/>
                </a:solidFill>
              </a:rPr>
              <a:t> </a:t>
            </a:r>
            <a:r>
              <a:rPr lang="en-US" b="1" dirty="0" smtClean="0">
                <a:solidFill>
                  <a:prstClr val="white"/>
                </a:solidFill>
              </a:rPr>
              <a:t>S</a:t>
            </a:r>
            <a:r>
              <a:rPr lang="en-US" sz="1400" b="1" dirty="0" smtClean="0">
                <a:solidFill>
                  <a:prstClr val="white"/>
                </a:solidFill>
              </a:rPr>
              <a:t>2</a:t>
            </a:r>
            <a:r>
              <a:rPr lang="el-GR" sz="1400" b="1" dirty="0" smtClean="0">
                <a:solidFill>
                  <a:prstClr val="white"/>
                </a:solidFill>
              </a:rPr>
              <a:t> ο </a:t>
            </a:r>
            <a:r>
              <a:rPr lang="el-GR" b="1" dirty="0" smtClean="0">
                <a:solidFill>
                  <a:prstClr val="white"/>
                </a:solidFill>
              </a:rPr>
              <a:t>κινητήρας σταματά και μένει σταματημένος</a:t>
            </a:r>
            <a:endParaRPr lang="en-US" b="1" dirty="0">
              <a:solidFill>
                <a:prstClr val="white"/>
              </a:solidFill>
            </a:endParaRPr>
          </a:p>
        </p:txBody>
      </p:sp>
      <p:sp>
        <p:nvSpPr>
          <p:cNvPr id="55" name="Ορθογώνιο 54"/>
          <p:cNvSpPr/>
          <p:nvPr/>
        </p:nvSpPr>
        <p:spPr>
          <a:xfrm>
            <a:off x="785427" y="143635"/>
            <a:ext cx="760941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l-GR" sz="2000" b="1" dirty="0">
                <a:latin typeface="CIDFont+F3"/>
              </a:rPr>
              <a:t>Αυτόματη εκκίνηση ασύγχρονου τριφασικού κινητήρα</a:t>
            </a:r>
            <a:endParaRPr lang="el-GR" sz="2000" b="1" dirty="0"/>
          </a:p>
        </p:txBody>
      </p:sp>
    </p:spTree>
    <p:extLst>
      <p:ext uri="{BB962C8B-B14F-4D97-AF65-F5344CB8AC3E}">
        <p14:creationId xmlns:p14="http://schemas.microsoft.com/office/powerpoint/2010/main" val="2842669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99" y="561116"/>
            <a:ext cx="2758963" cy="58830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81990" y="683695"/>
            <a:ext cx="4347930" cy="5123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24" name="Ευθεία γραμμή σύνδεσης 23"/>
          <p:cNvCxnSpPr/>
          <p:nvPr/>
        </p:nvCxnSpPr>
        <p:spPr>
          <a:xfrm>
            <a:off x="6269008" y="3679788"/>
            <a:ext cx="0" cy="253558"/>
          </a:xfrm>
          <a:prstGeom prst="line">
            <a:avLst/>
          </a:prstGeom>
          <a:ln w="476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Ευθεία γραμμή σύνδεσης 31"/>
          <p:cNvCxnSpPr/>
          <p:nvPr/>
        </p:nvCxnSpPr>
        <p:spPr>
          <a:xfrm>
            <a:off x="7277901" y="3676933"/>
            <a:ext cx="0" cy="227795"/>
          </a:xfrm>
          <a:prstGeom prst="line">
            <a:avLst/>
          </a:prstGeom>
          <a:ln w="476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7" name="Ομάδα 36"/>
          <p:cNvGrpSpPr/>
          <p:nvPr/>
        </p:nvGrpSpPr>
        <p:grpSpPr>
          <a:xfrm>
            <a:off x="5636423" y="1980000"/>
            <a:ext cx="1714914" cy="353338"/>
            <a:chOff x="6729487" y="3099189"/>
            <a:chExt cx="1714914" cy="353338"/>
          </a:xfrm>
        </p:grpSpPr>
        <p:cxnSp>
          <p:nvCxnSpPr>
            <p:cNvPr id="38" name="Ευθεία γραμμή σύνδεσης 37"/>
            <p:cNvCxnSpPr/>
            <p:nvPr/>
          </p:nvCxnSpPr>
          <p:spPr>
            <a:xfrm flipH="1">
              <a:off x="7092280" y="3423423"/>
              <a:ext cx="1352121" cy="2104"/>
            </a:xfrm>
            <a:prstGeom prst="line">
              <a:avLst/>
            </a:prstGeom>
            <a:ln w="476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Ευθεία γραμμή σύνδεσης 38"/>
            <p:cNvCxnSpPr/>
            <p:nvPr/>
          </p:nvCxnSpPr>
          <p:spPr>
            <a:xfrm flipV="1">
              <a:off x="7092280" y="3301327"/>
              <a:ext cx="0" cy="144000"/>
            </a:xfrm>
            <a:prstGeom prst="line">
              <a:avLst/>
            </a:prstGeom>
            <a:ln w="476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Ευθεία γραμμή σύνδεσης 39"/>
            <p:cNvCxnSpPr/>
            <p:nvPr/>
          </p:nvCxnSpPr>
          <p:spPr>
            <a:xfrm flipV="1">
              <a:off x="6948264" y="3301327"/>
              <a:ext cx="0" cy="144000"/>
            </a:xfrm>
            <a:prstGeom prst="line">
              <a:avLst/>
            </a:prstGeom>
            <a:ln w="476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Ευθεία γραμμή σύνδεσης 40"/>
            <p:cNvCxnSpPr/>
            <p:nvPr/>
          </p:nvCxnSpPr>
          <p:spPr>
            <a:xfrm flipH="1">
              <a:off x="6948264" y="3326527"/>
              <a:ext cx="152400" cy="0"/>
            </a:xfrm>
            <a:prstGeom prst="line">
              <a:avLst/>
            </a:prstGeom>
            <a:ln w="476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Ευθεία γραμμή σύνδεσης 41"/>
            <p:cNvCxnSpPr/>
            <p:nvPr/>
          </p:nvCxnSpPr>
          <p:spPr>
            <a:xfrm flipH="1">
              <a:off x="6729487" y="3425527"/>
              <a:ext cx="216024" cy="1369"/>
            </a:xfrm>
            <a:prstGeom prst="line">
              <a:avLst/>
            </a:prstGeom>
            <a:ln w="476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Ευθεία γραμμή σύνδεσης 42"/>
            <p:cNvCxnSpPr/>
            <p:nvPr/>
          </p:nvCxnSpPr>
          <p:spPr>
            <a:xfrm flipV="1">
              <a:off x="6732344" y="3308527"/>
              <a:ext cx="0" cy="144000"/>
            </a:xfrm>
            <a:prstGeom prst="line">
              <a:avLst/>
            </a:prstGeom>
            <a:ln w="476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Ευθεία γραμμή σύνδεσης 43"/>
            <p:cNvCxnSpPr/>
            <p:nvPr/>
          </p:nvCxnSpPr>
          <p:spPr>
            <a:xfrm flipH="1" flipV="1">
              <a:off x="6732344" y="3323231"/>
              <a:ext cx="144016" cy="100192"/>
            </a:xfrm>
            <a:prstGeom prst="line">
              <a:avLst/>
            </a:prstGeom>
            <a:ln w="349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45" name="Ομάδα 44"/>
            <p:cNvGrpSpPr/>
            <p:nvPr/>
          </p:nvGrpSpPr>
          <p:grpSpPr>
            <a:xfrm>
              <a:off x="6732342" y="3099189"/>
              <a:ext cx="144016" cy="196580"/>
              <a:chOff x="3597139" y="2949204"/>
              <a:chExt cx="144016" cy="196580"/>
            </a:xfrm>
          </p:grpSpPr>
          <p:sp>
            <p:nvSpPr>
              <p:cNvPr id="46" name="Βέλος προς τα κάτω 45"/>
              <p:cNvSpPr/>
              <p:nvPr/>
            </p:nvSpPr>
            <p:spPr>
              <a:xfrm>
                <a:off x="3628495" y="3023392"/>
                <a:ext cx="79511" cy="57434"/>
              </a:xfrm>
              <a:prstGeom prst="downArrow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>
                  <a:solidFill>
                    <a:prstClr val="white"/>
                  </a:solidFill>
                </a:endParaRPr>
              </a:p>
            </p:txBody>
          </p:sp>
          <p:cxnSp>
            <p:nvCxnSpPr>
              <p:cNvPr id="47" name="Ευθεία γραμμή σύνδεσης 46"/>
              <p:cNvCxnSpPr/>
              <p:nvPr/>
            </p:nvCxnSpPr>
            <p:spPr>
              <a:xfrm flipV="1">
                <a:off x="3647737" y="2958434"/>
                <a:ext cx="0" cy="187350"/>
              </a:xfrm>
              <a:prstGeom prst="line">
                <a:avLst/>
              </a:prstGeom>
              <a:ln w="2222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" name="Ευθεία γραμμή σύνδεσης 47"/>
              <p:cNvCxnSpPr/>
              <p:nvPr/>
            </p:nvCxnSpPr>
            <p:spPr>
              <a:xfrm flipV="1">
                <a:off x="3700800" y="2958434"/>
                <a:ext cx="0" cy="187350"/>
              </a:xfrm>
              <a:prstGeom prst="line">
                <a:avLst/>
              </a:prstGeom>
              <a:ln w="2222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" name="Ευθεία γραμμή σύνδεσης 48"/>
              <p:cNvCxnSpPr/>
              <p:nvPr/>
            </p:nvCxnSpPr>
            <p:spPr>
              <a:xfrm flipH="1">
                <a:off x="3597139" y="2949204"/>
                <a:ext cx="144016" cy="0"/>
              </a:xfrm>
              <a:prstGeom prst="line">
                <a:avLst/>
              </a:prstGeom>
              <a:ln w="2222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cxnSp>
        <p:nvCxnSpPr>
          <p:cNvPr id="50" name="Ευθεία γραμμή σύνδεσης 49"/>
          <p:cNvCxnSpPr/>
          <p:nvPr/>
        </p:nvCxnSpPr>
        <p:spPr>
          <a:xfrm flipH="1">
            <a:off x="7295360" y="2213865"/>
            <a:ext cx="111955" cy="229031"/>
          </a:xfrm>
          <a:prstGeom prst="line">
            <a:avLst/>
          </a:prstGeom>
          <a:ln w="476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Ευθεία γραμμή σύνδεσης 50"/>
          <p:cNvCxnSpPr/>
          <p:nvPr/>
        </p:nvCxnSpPr>
        <p:spPr>
          <a:xfrm>
            <a:off x="6260704" y="2207338"/>
            <a:ext cx="0" cy="235558"/>
          </a:xfrm>
          <a:prstGeom prst="line">
            <a:avLst/>
          </a:prstGeom>
          <a:ln w="476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Ευθεία γραμμή σύνδεσης 58"/>
          <p:cNvCxnSpPr/>
          <p:nvPr/>
        </p:nvCxnSpPr>
        <p:spPr>
          <a:xfrm>
            <a:off x="6260704" y="2888940"/>
            <a:ext cx="0" cy="270030"/>
          </a:xfrm>
          <a:prstGeom prst="line">
            <a:avLst/>
          </a:prstGeom>
          <a:ln w="476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Ευθεία γραμμή σύνδεσης 60"/>
          <p:cNvCxnSpPr/>
          <p:nvPr/>
        </p:nvCxnSpPr>
        <p:spPr>
          <a:xfrm>
            <a:off x="5991557" y="2994655"/>
            <a:ext cx="258378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Ευθεία γραμμή σύνδεσης 61"/>
          <p:cNvCxnSpPr/>
          <p:nvPr/>
        </p:nvCxnSpPr>
        <p:spPr>
          <a:xfrm>
            <a:off x="5991557" y="3023955"/>
            <a:ext cx="258378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Ευθεία γραμμή σύνδεσης 62"/>
          <p:cNvCxnSpPr/>
          <p:nvPr/>
        </p:nvCxnSpPr>
        <p:spPr>
          <a:xfrm flipV="1">
            <a:off x="6082125" y="2952807"/>
            <a:ext cx="103363" cy="4184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Ευθεία γραμμή σύνδεσης 63"/>
          <p:cNvCxnSpPr/>
          <p:nvPr/>
        </p:nvCxnSpPr>
        <p:spPr>
          <a:xfrm>
            <a:off x="6088372" y="3024215"/>
            <a:ext cx="103363" cy="3746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Ευθεία γραμμή σύνδεσης 64"/>
          <p:cNvCxnSpPr/>
          <p:nvPr/>
        </p:nvCxnSpPr>
        <p:spPr>
          <a:xfrm>
            <a:off x="5988280" y="2963761"/>
            <a:ext cx="0" cy="83571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Ευθεία γραμμή σύνδεσης 68"/>
          <p:cNvCxnSpPr/>
          <p:nvPr/>
        </p:nvCxnSpPr>
        <p:spPr>
          <a:xfrm flipH="1">
            <a:off x="939600" y="1897430"/>
            <a:ext cx="692832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Ευθεία γραμμή σύνδεσης 69"/>
          <p:cNvCxnSpPr/>
          <p:nvPr/>
        </p:nvCxnSpPr>
        <p:spPr>
          <a:xfrm flipH="1">
            <a:off x="940841" y="1943839"/>
            <a:ext cx="692832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Ευθεία γραμμή σύνδεσης 71"/>
          <p:cNvCxnSpPr/>
          <p:nvPr/>
        </p:nvCxnSpPr>
        <p:spPr>
          <a:xfrm flipH="1" flipV="1">
            <a:off x="939600" y="1828800"/>
            <a:ext cx="2482" cy="180000"/>
          </a:xfrm>
          <a:prstGeom prst="line">
            <a:avLst/>
          </a:prstGeom>
          <a:ln w="476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Ευθεία γραμμή σύνδεσης 122"/>
          <p:cNvCxnSpPr/>
          <p:nvPr/>
        </p:nvCxnSpPr>
        <p:spPr>
          <a:xfrm>
            <a:off x="6004617" y="3790831"/>
            <a:ext cx="258378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Ευθεία γραμμή σύνδεσης 123"/>
          <p:cNvCxnSpPr/>
          <p:nvPr/>
        </p:nvCxnSpPr>
        <p:spPr>
          <a:xfrm>
            <a:off x="5998774" y="3831604"/>
            <a:ext cx="258378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Ευθεία γραμμή σύνδεσης 124"/>
          <p:cNvCxnSpPr/>
          <p:nvPr/>
        </p:nvCxnSpPr>
        <p:spPr>
          <a:xfrm flipV="1">
            <a:off x="6089342" y="3760456"/>
            <a:ext cx="103363" cy="4184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Ευθεία γραμμή σύνδεσης 125"/>
          <p:cNvCxnSpPr/>
          <p:nvPr/>
        </p:nvCxnSpPr>
        <p:spPr>
          <a:xfrm>
            <a:off x="6095589" y="3831864"/>
            <a:ext cx="103363" cy="3746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Ευθεία γραμμή σύνδεσης 126"/>
          <p:cNvCxnSpPr/>
          <p:nvPr/>
        </p:nvCxnSpPr>
        <p:spPr>
          <a:xfrm>
            <a:off x="5995497" y="3771410"/>
            <a:ext cx="0" cy="83571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Ευθεία γραμμή σύνδεσης 51"/>
          <p:cNvCxnSpPr/>
          <p:nvPr/>
        </p:nvCxnSpPr>
        <p:spPr>
          <a:xfrm flipH="1" flipV="1">
            <a:off x="1286635" y="1828800"/>
            <a:ext cx="2482" cy="180000"/>
          </a:xfrm>
          <a:prstGeom prst="line">
            <a:avLst/>
          </a:prstGeom>
          <a:ln w="476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Ευθεία γραμμή σύνδεσης 52"/>
          <p:cNvCxnSpPr/>
          <p:nvPr/>
        </p:nvCxnSpPr>
        <p:spPr>
          <a:xfrm flipH="1" flipV="1">
            <a:off x="1618260" y="1839600"/>
            <a:ext cx="2482" cy="180000"/>
          </a:xfrm>
          <a:prstGeom prst="line">
            <a:avLst/>
          </a:prstGeom>
          <a:ln w="476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Ευθεία γραμμή σύνδεσης 53"/>
          <p:cNvCxnSpPr/>
          <p:nvPr/>
        </p:nvCxnSpPr>
        <p:spPr>
          <a:xfrm flipH="1">
            <a:off x="942082" y="3261805"/>
            <a:ext cx="974623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Ευθεία γραμμή σύνδεσης 54"/>
          <p:cNvCxnSpPr/>
          <p:nvPr/>
        </p:nvCxnSpPr>
        <p:spPr>
          <a:xfrm flipH="1">
            <a:off x="943323" y="3308214"/>
            <a:ext cx="973382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Ευθεία γραμμή σύνδεσης 55"/>
          <p:cNvCxnSpPr/>
          <p:nvPr/>
        </p:nvCxnSpPr>
        <p:spPr>
          <a:xfrm flipH="1" flipV="1">
            <a:off x="942082" y="3193175"/>
            <a:ext cx="2482" cy="180000"/>
          </a:xfrm>
          <a:prstGeom prst="line">
            <a:avLst/>
          </a:prstGeom>
          <a:ln w="476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Ευθεία γραμμή σύνδεσης 56"/>
          <p:cNvCxnSpPr/>
          <p:nvPr/>
        </p:nvCxnSpPr>
        <p:spPr>
          <a:xfrm flipH="1" flipV="1">
            <a:off x="1289117" y="3193175"/>
            <a:ext cx="2482" cy="180000"/>
          </a:xfrm>
          <a:prstGeom prst="line">
            <a:avLst/>
          </a:prstGeom>
          <a:ln w="476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Ευθεία γραμμή σύνδεσης 57"/>
          <p:cNvCxnSpPr/>
          <p:nvPr/>
        </p:nvCxnSpPr>
        <p:spPr>
          <a:xfrm flipH="1" flipV="1">
            <a:off x="1620742" y="3203975"/>
            <a:ext cx="2482" cy="180000"/>
          </a:xfrm>
          <a:prstGeom prst="line">
            <a:avLst/>
          </a:prstGeom>
          <a:ln w="476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Έλλειψη 8"/>
          <p:cNvSpPr/>
          <p:nvPr/>
        </p:nvSpPr>
        <p:spPr>
          <a:xfrm>
            <a:off x="7154187" y="4950652"/>
            <a:ext cx="253128" cy="239325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>
              <a:solidFill>
                <a:prstClr val="white"/>
              </a:solidFill>
            </a:endParaRPr>
          </a:p>
        </p:txBody>
      </p:sp>
      <p:cxnSp>
        <p:nvCxnSpPr>
          <p:cNvPr id="11" name="Ευθεία γραμμή σύνδεσης 10"/>
          <p:cNvCxnSpPr>
            <a:stCxn id="9" idx="7"/>
            <a:endCxn id="9" idx="3"/>
          </p:cNvCxnSpPr>
          <p:nvPr/>
        </p:nvCxnSpPr>
        <p:spPr>
          <a:xfrm flipH="1">
            <a:off x="7191257" y="4985700"/>
            <a:ext cx="178988" cy="16922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Ευθεία γραμμή σύνδεσης 59"/>
          <p:cNvCxnSpPr/>
          <p:nvPr/>
        </p:nvCxnSpPr>
        <p:spPr>
          <a:xfrm>
            <a:off x="7191257" y="4985700"/>
            <a:ext cx="178988" cy="16922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Θέση αριθμού διαφάνειας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5010D-D441-43FF-9DCD-A270A7D4726C}" type="slidenum">
              <a:rPr lang="el-GR">
                <a:solidFill>
                  <a:prstClr val="black">
                    <a:tint val="75000"/>
                  </a:prstClr>
                </a:solidFill>
              </a:rPr>
              <a:pPr/>
              <a:t>9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2830462" y="1337831"/>
            <a:ext cx="1889475" cy="46782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l-GR" b="1" dirty="0">
                <a:solidFill>
                  <a:prstClr val="white"/>
                </a:solidFill>
              </a:rPr>
              <a:t>Κλείνουμε το διακόπτη φορτίου </a:t>
            </a:r>
            <a:r>
              <a:rPr lang="en-US" b="1" dirty="0">
                <a:solidFill>
                  <a:prstClr val="white"/>
                </a:solidFill>
              </a:rPr>
              <a:t>Q</a:t>
            </a:r>
            <a:r>
              <a:rPr lang="en-US" sz="1400" b="1" dirty="0">
                <a:solidFill>
                  <a:prstClr val="white"/>
                </a:solidFill>
              </a:rPr>
              <a:t>1</a:t>
            </a:r>
          </a:p>
          <a:p>
            <a:endParaRPr lang="en-US" sz="1400" b="1" dirty="0">
              <a:solidFill>
                <a:prstClr val="white"/>
              </a:solidFill>
            </a:endParaRPr>
          </a:p>
          <a:p>
            <a:r>
              <a:rPr lang="el-GR" b="1" dirty="0">
                <a:solidFill>
                  <a:prstClr val="white"/>
                </a:solidFill>
              </a:rPr>
              <a:t>Πατάμε το </a:t>
            </a:r>
            <a:r>
              <a:rPr lang="el-GR" b="1" dirty="0" err="1">
                <a:solidFill>
                  <a:prstClr val="white"/>
                </a:solidFill>
              </a:rPr>
              <a:t>μπουτόν</a:t>
            </a:r>
            <a:r>
              <a:rPr lang="el-GR" b="1" dirty="0">
                <a:solidFill>
                  <a:prstClr val="white"/>
                </a:solidFill>
              </a:rPr>
              <a:t> </a:t>
            </a:r>
            <a:r>
              <a:rPr lang="en-US" b="1" dirty="0">
                <a:solidFill>
                  <a:prstClr val="white"/>
                </a:solidFill>
              </a:rPr>
              <a:t>S</a:t>
            </a:r>
            <a:r>
              <a:rPr lang="en-US" sz="1400" b="1" dirty="0">
                <a:solidFill>
                  <a:prstClr val="white"/>
                </a:solidFill>
              </a:rPr>
              <a:t>1</a:t>
            </a:r>
          </a:p>
          <a:p>
            <a:endParaRPr lang="en-US" sz="1400" b="1" dirty="0">
              <a:solidFill>
                <a:prstClr val="white"/>
              </a:solidFill>
            </a:endParaRPr>
          </a:p>
          <a:p>
            <a:r>
              <a:rPr lang="el-GR" b="1" dirty="0">
                <a:solidFill>
                  <a:prstClr val="white"/>
                </a:solidFill>
              </a:rPr>
              <a:t>Αφήνουμε το </a:t>
            </a:r>
            <a:r>
              <a:rPr lang="el-GR" b="1" dirty="0" err="1">
                <a:solidFill>
                  <a:prstClr val="white"/>
                </a:solidFill>
              </a:rPr>
              <a:t>μπουτόν</a:t>
            </a:r>
            <a:r>
              <a:rPr lang="el-GR" b="1" dirty="0">
                <a:solidFill>
                  <a:prstClr val="white"/>
                </a:solidFill>
              </a:rPr>
              <a:t> </a:t>
            </a:r>
            <a:r>
              <a:rPr lang="en-US" b="1" dirty="0" smtClean="0">
                <a:solidFill>
                  <a:prstClr val="white"/>
                </a:solidFill>
              </a:rPr>
              <a:t>S</a:t>
            </a:r>
            <a:r>
              <a:rPr lang="en-US" sz="1400" b="1" dirty="0" smtClean="0">
                <a:solidFill>
                  <a:prstClr val="white"/>
                </a:solidFill>
              </a:rPr>
              <a:t>1</a:t>
            </a:r>
          </a:p>
          <a:p>
            <a:r>
              <a:rPr lang="el-GR" b="1" dirty="0" err="1" smtClean="0">
                <a:solidFill>
                  <a:prstClr val="white"/>
                </a:solidFill>
              </a:rPr>
              <a:t>Παταμε</a:t>
            </a:r>
            <a:r>
              <a:rPr lang="el-GR" b="1" dirty="0" smtClean="0">
                <a:solidFill>
                  <a:prstClr val="white"/>
                </a:solidFill>
              </a:rPr>
              <a:t> το </a:t>
            </a:r>
            <a:r>
              <a:rPr lang="el-GR" b="1" dirty="0" err="1" smtClean="0">
                <a:solidFill>
                  <a:prstClr val="white"/>
                </a:solidFill>
              </a:rPr>
              <a:t>μπουτό</a:t>
            </a:r>
            <a:r>
              <a:rPr lang="el-GR" b="1" dirty="0" err="1">
                <a:solidFill>
                  <a:prstClr val="white"/>
                </a:solidFill>
              </a:rPr>
              <a:t>ν</a:t>
            </a:r>
            <a:r>
              <a:rPr lang="el-GR" b="1" dirty="0" smtClean="0">
                <a:solidFill>
                  <a:prstClr val="white"/>
                </a:solidFill>
              </a:rPr>
              <a:t> </a:t>
            </a:r>
            <a:r>
              <a:rPr lang="en-US" b="1" dirty="0" smtClean="0">
                <a:solidFill>
                  <a:prstClr val="white"/>
                </a:solidFill>
              </a:rPr>
              <a:t>S</a:t>
            </a:r>
            <a:r>
              <a:rPr lang="en-US" sz="1400" b="1" dirty="0" smtClean="0">
                <a:solidFill>
                  <a:prstClr val="white"/>
                </a:solidFill>
              </a:rPr>
              <a:t>2</a:t>
            </a:r>
            <a:r>
              <a:rPr lang="el-GR" sz="1400" b="1" dirty="0" smtClean="0">
                <a:solidFill>
                  <a:prstClr val="white"/>
                </a:solidFill>
              </a:rPr>
              <a:t> ο </a:t>
            </a:r>
            <a:r>
              <a:rPr lang="el-GR" b="1" dirty="0" smtClean="0">
                <a:solidFill>
                  <a:prstClr val="white"/>
                </a:solidFill>
              </a:rPr>
              <a:t>κινητήρας σταματά και μένει σταματημένος</a:t>
            </a:r>
          </a:p>
          <a:p>
            <a:r>
              <a:rPr lang="el-GR" b="1" dirty="0" smtClean="0">
                <a:solidFill>
                  <a:prstClr val="white"/>
                </a:solidFill>
              </a:rPr>
              <a:t>Ξανά το </a:t>
            </a:r>
            <a:r>
              <a:rPr lang="en-US" b="1" dirty="0">
                <a:solidFill>
                  <a:prstClr val="white"/>
                </a:solidFill>
              </a:rPr>
              <a:t>S1</a:t>
            </a:r>
          </a:p>
          <a:p>
            <a:r>
              <a:rPr lang="el-GR" b="1" dirty="0" smtClean="0">
                <a:solidFill>
                  <a:prstClr val="white"/>
                </a:solidFill>
              </a:rPr>
              <a:t>ξεκινά </a:t>
            </a:r>
            <a:endParaRPr lang="en-US" b="1" dirty="0">
              <a:solidFill>
                <a:prstClr val="white"/>
              </a:solidFill>
            </a:endParaRPr>
          </a:p>
        </p:txBody>
      </p:sp>
      <p:sp>
        <p:nvSpPr>
          <p:cNvPr id="67" name="Ορθογώνιο 66"/>
          <p:cNvSpPr/>
          <p:nvPr/>
        </p:nvSpPr>
        <p:spPr>
          <a:xfrm>
            <a:off x="785427" y="143635"/>
            <a:ext cx="760941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l-GR" sz="2000" b="1" dirty="0">
                <a:latin typeface="CIDFont+F3"/>
              </a:rPr>
              <a:t>Αυτόματη εκκίνηση ασύγχρονου τριφασικού κινητήρα</a:t>
            </a:r>
            <a:endParaRPr lang="el-GR" sz="2000" b="1" dirty="0"/>
          </a:p>
        </p:txBody>
      </p:sp>
    </p:spTree>
    <p:extLst>
      <p:ext uri="{BB962C8B-B14F-4D97-AF65-F5344CB8AC3E}">
        <p14:creationId xmlns:p14="http://schemas.microsoft.com/office/powerpoint/2010/main" val="1042166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222</TotalTime>
  <Words>243</Words>
  <Application>Microsoft Office PowerPoint</Application>
  <PresentationFormat>Προβολή στην οθόνη (4:3)</PresentationFormat>
  <Paragraphs>75</Paragraphs>
  <Slides>11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11</vt:i4>
      </vt:variant>
    </vt:vector>
  </HeadingPairs>
  <TitlesOfParts>
    <vt:vector size="12" baseType="lpstr">
      <vt:lpstr>Θέμα του Office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ioannis</dc:creator>
  <cp:lastModifiedBy>ioannis</cp:lastModifiedBy>
  <cp:revision>22</cp:revision>
  <dcterms:created xsi:type="dcterms:W3CDTF">2021-01-03T07:39:16Z</dcterms:created>
  <dcterms:modified xsi:type="dcterms:W3CDTF">2021-01-03T16:13:41Z</dcterms:modified>
</cp:coreProperties>
</file>