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sldIdLst>
    <p:sldId id="256" r:id="rId2"/>
    <p:sldId id="3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370" r:id="rId12"/>
    <p:sldId id="265" r:id="rId13"/>
    <p:sldId id="266" r:id="rId14"/>
    <p:sldId id="372" r:id="rId15"/>
    <p:sldId id="267" r:id="rId16"/>
    <p:sldId id="373" r:id="rId17"/>
    <p:sldId id="268" r:id="rId18"/>
    <p:sldId id="270" r:id="rId19"/>
    <p:sldId id="269" r:id="rId20"/>
    <p:sldId id="271" r:id="rId21"/>
    <p:sldId id="272" r:id="rId22"/>
    <p:sldId id="273" r:id="rId23"/>
    <p:sldId id="274" r:id="rId24"/>
    <p:sldId id="275" r:id="rId25"/>
    <p:sldId id="374" r:id="rId26"/>
    <p:sldId id="276" r:id="rId27"/>
    <p:sldId id="278" r:id="rId28"/>
    <p:sldId id="279" r:id="rId29"/>
    <p:sldId id="280" r:id="rId30"/>
    <p:sldId id="281" r:id="rId31"/>
    <p:sldId id="284" r:id="rId32"/>
    <p:sldId id="282" r:id="rId33"/>
    <p:sldId id="277" r:id="rId34"/>
    <p:sldId id="394" r:id="rId35"/>
    <p:sldId id="393" r:id="rId36"/>
    <p:sldId id="382" r:id="rId37"/>
    <p:sldId id="381" r:id="rId38"/>
    <p:sldId id="383" r:id="rId39"/>
    <p:sldId id="384" r:id="rId40"/>
    <p:sldId id="386" r:id="rId41"/>
    <p:sldId id="385" r:id="rId42"/>
    <p:sldId id="375" r:id="rId43"/>
    <p:sldId id="286" r:id="rId44"/>
    <p:sldId id="376" r:id="rId45"/>
    <p:sldId id="377" r:id="rId46"/>
    <p:sldId id="378" r:id="rId47"/>
    <p:sldId id="379" r:id="rId48"/>
    <p:sldId id="380" r:id="rId49"/>
    <p:sldId id="283" r:id="rId50"/>
    <p:sldId id="285" r:id="rId51"/>
    <p:sldId id="287" r:id="rId52"/>
    <p:sldId id="387" r:id="rId53"/>
    <p:sldId id="388" r:id="rId54"/>
    <p:sldId id="389" r:id="rId55"/>
    <p:sldId id="395" r:id="rId56"/>
    <p:sldId id="290" r:id="rId57"/>
    <p:sldId id="291" r:id="rId58"/>
    <p:sldId id="292" r:id="rId59"/>
    <p:sldId id="293" r:id="rId60"/>
    <p:sldId id="294" r:id="rId61"/>
    <p:sldId id="396" r:id="rId62"/>
    <p:sldId id="296" r:id="rId63"/>
    <p:sldId id="297" r:id="rId64"/>
    <p:sldId id="298" r:id="rId65"/>
    <p:sldId id="299" r:id="rId66"/>
    <p:sldId id="390" r:id="rId67"/>
    <p:sldId id="397" r:id="rId68"/>
    <p:sldId id="295" r:id="rId69"/>
    <p:sldId id="300" r:id="rId70"/>
    <p:sldId id="301" r:id="rId71"/>
    <p:sldId id="398" r:id="rId72"/>
    <p:sldId id="302" r:id="rId73"/>
    <p:sldId id="303" r:id="rId74"/>
    <p:sldId id="304" r:id="rId75"/>
    <p:sldId id="305" r:id="rId76"/>
    <p:sldId id="306" r:id="rId77"/>
    <p:sldId id="307" r:id="rId78"/>
    <p:sldId id="308" r:id="rId79"/>
    <p:sldId id="399" r:id="rId80"/>
    <p:sldId id="309" r:id="rId81"/>
    <p:sldId id="391" r:id="rId82"/>
    <p:sldId id="311" r:id="rId83"/>
    <p:sldId id="310" r:id="rId84"/>
    <p:sldId id="400" r:id="rId85"/>
    <p:sldId id="313" r:id="rId86"/>
    <p:sldId id="392" r:id="rId87"/>
    <p:sldId id="314" r:id="rId88"/>
    <p:sldId id="312" r:id="rId89"/>
    <p:sldId id="315" r:id="rId90"/>
    <p:sldId id="316" r:id="rId91"/>
    <p:sldId id="317" r:id="rId92"/>
    <p:sldId id="318" r:id="rId93"/>
    <p:sldId id="319" r:id="rId94"/>
    <p:sldId id="320" r:id="rId95"/>
    <p:sldId id="321" r:id="rId96"/>
    <p:sldId id="322" r:id="rId97"/>
    <p:sldId id="323" r:id="rId98"/>
    <p:sldId id="324" r:id="rId99"/>
    <p:sldId id="325" r:id="rId100"/>
    <p:sldId id="326" r:id="rId101"/>
    <p:sldId id="327" r:id="rId102"/>
    <p:sldId id="328" r:id="rId103"/>
    <p:sldId id="330" r:id="rId104"/>
    <p:sldId id="329" r:id="rId105"/>
    <p:sldId id="331" r:id="rId106"/>
    <p:sldId id="332" r:id="rId107"/>
    <p:sldId id="333" r:id="rId10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Μεσαίο στυλ 2 - Έμφασ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Μεσαίο στυλ 2 - Έμφαση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Μεσαίο στυλ 3 - Έμφαση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Μεσαίο στυλ 1 - Έμφαση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Στυλ με θέμα 2 - Έμφαση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Στυλ με θέμα 2 - Έμφαση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Στυλ με θέμα 2 - Έμφαση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Στυλ με θέμα 2 - Έμφαση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Στυλ με θέμα 2 - Έμφαση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howGuides="1">
      <p:cViewPr varScale="1">
        <p:scale>
          <a:sx n="110" d="100"/>
          <a:sy n="110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270F2-F2D3-4BB8-8E2B-60087653BED8}" type="datetimeFigureOut">
              <a:rPr lang="el-GR" smtClean="0"/>
              <a:pPr/>
              <a:t>4/9/2023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D030B-6B12-4670-BB00-58683B26419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75817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36ED-0C1D-4F61-B590-0F905E39DD06}" type="datetime1">
              <a:rPr lang="el-GR" smtClean="0"/>
              <a:t>4/9/2023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8110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BBC15-BECA-47D6-9277-F88A992652AD}" type="datetime1">
              <a:rPr lang="el-GR" smtClean="0"/>
              <a:t>4/9/2023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59981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AC7A-4531-4267-8670-B9FFE08EFD8C}" type="datetime1">
              <a:rPr lang="el-GR" smtClean="0"/>
              <a:t>4/9/2023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53260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DDFE-EB06-4B8D-B303-C08F0812802C}" type="datetime1">
              <a:rPr lang="el-GR" smtClean="0"/>
              <a:t>4/9/2023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22602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EF57C-1759-4AEF-913F-EFBA17D39C14}" type="datetime1">
              <a:rPr lang="el-GR" smtClean="0"/>
              <a:t>4/9/2023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51049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9EBD8-8ABF-44C6-B756-03FD65E17D2D}" type="datetime1">
              <a:rPr lang="el-GR" smtClean="0"/>
              <a:t>4/9/2023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10956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AED22-FC46-4C15-8882-223C5A0C4FAE}" type="datetime1">
              <a:rPr lang="el-GR" smtClean="0"/>
              <a:t>4/9/2023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8202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A09FC-26AC-4562-A568-66915BF66E5F}" type="datetime1">
              <a:rPr lang="el-GR" smtClean="0"/>
              <a:t>4/9/2023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49644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27DA6-A8D0-45B6-91F3-321AF63A53FD}" type="datetime1">
              <a:rPr lang="el-GR" smtClean="0"/>
              <a:t>4/9/2023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2281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6D4B6-EB52-48D3-BCA4-F7FC689FCE26}" type="datetime1">
              <a:rPr lang="el-GR" smtClean="0"/>
              <a:t>4/9/2023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80896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C51E-6CCE-4318-967D-69E79CD78C57}" type="datetime1">
              <a:rPr lang="el-GR" smtClean="0"/>
              <a:t>4/9/2023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1827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F8540-5FEE-465E-AF21-6DC0D92C9E8C}" type="datetime1">
              <a:rPr lang="el-GR" smtClean="0"/>
              <a:t>4/9/2023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ΠΑΔΙΩΤΗΣ ΙΩΑΝΝΗΣ Σ.Ε. ΠΕ83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BCD74-4CFC-4F43-9F5E-36357115D3B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4401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palelectron.weebly.com/phet_colorado_1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4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64096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latin typeface="+mj-lt"/>
              </a:rPr>
              <a:t>ΗΛΕΚΤΡΟΤΕΧΝΙΑ</a:t>
            </a:r>
            <a:r>
              <a:rPr lang="el-GR" sz="3600" dirty="0" smtClean="0">
                <a:latin typeface="+mj-lt"/>
              </a:rPr>
              <a:t> </a:t>
            </a:r>
            <a:r>
              <a:rPr lang="en-US" sz="3600" dirty="0" smtClean="0">
                <a:latin typeface="+mj-lt"/>
              </a:rPr>
              <a:t>I</a:t>
            </a:r>
            <a:r>
              <a:rPr lang="el-GR" sz="3600" dirty="0" smtClean="0">
                <a:latin typeface="+mj-lt"/>
              </a:rPr>
              <a:t> – ΥΛΗ ΜΑΘΗΜΑΤΟΣ</a:t>
            </a:r>
            <a:endParaRPr lang="el-GR" sz="3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918472"/>
            <a:ext cx="87849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sz="2400" b="1" dirty="0" smtClean="0"/>
              <a:t>Ηλεκτρικό φορτίο</a:t>
            </a:r>
          </a:p>
          <a:p>
            <a:pPr marL="457200" indent="-457200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sz="2400" b="1" dirty="0" smtClean="0"/>
              <a:t>Ρεύμα και ένταση ρεύματος</a:t>
            </a:r>
          </a:p>
          <a:p>
            <a:pPr marL="457200" indent="-457200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sz="2400" b="1" dirty="0" smtClean="0"/>
              <a:t>Ηλεκτρική τάση </a:t>
            </a:r>
          </a:p>
          <a:p>
            <a:pPr marL="457200" indent="-457200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sz="2400" b="1" dirty="0" smtClean="0"/>
              <a:t>Συνεχές ρεύμα και τρόποι επίλυσης κυκλωμάτων</a:t>
            </a:r>
          </a:p>
          <a:p>
            <a:pPr marL="457200" indent="-457200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sz="2400" b="1" dirty="0" smtClean="0"/>
              <a:t>Ηλεκτρική ενέργεια και ισχύς</a:t>
            </a:r>
          </a:p>
          <a:p>
            <a:pPr marL="457200" indent="-457200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sz="2400" b="1" dirty="0" smtClean="0"/>
              <a:t>Μαγνητισμός και Ηλεκτρομαγνητισμός, μαγνητικό πεδίο</a:t>
            </a:r>
          </a:p>
          <a:p>
            <a:pPr marL="457200" indent="-457200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sz="2400" b="1" dirty="0" smtClean="0"/>
              <a:t>Ηλεκτρομαγνητική επαγωγή</a:t>
            </a:r>
          </a:p>
          <a:p>
            <a:pPr marL="457200" indent="-457200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sz="2400" b="1" dirty="0" smtClean="0"/>
              <a:t>Πυκνωτές</a:t>
            </a:r>
          </a:p>
          <a:p>
            <a:pPr marL="457200" indent="-457200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sz="2400" b="1" dirty="0" smtClean="0"/>
              <a:t>Εναλλασσόμενο ρεύμα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8015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 smtClean="0"/>
              <a:t>Δύο μικρές σφαίρες έχουν ίσα φορτία και απωθούνται με μία δύναμη 360 Ν ενώ βρίσκονται στον αέρα και σε απόσταση μεταξύ τους 1 </a:t>
            </a:r>
            <a:r>
              <a:rPr lang="en-US" dirty="0" smtClean="0"/>
              <a:t>m. </a:t>
            </a:r>
            <a:r>
              <a:rPr lang="el-GR" dirty="0" smtClean="0"/>
              <a:t>Να υπολογιστεί το φορτίο κάθε σφαίρας.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3995936" y="1518451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 smtClean="0"/>
              <a:t>Απάντηση</a:t>
            </a:r>
            <a:endParaRPr lang="el-GR" sz="2000" b="1" u="sng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251520" y="1887783"/>
                <a:ext cx="3240360" cy="1637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 smtClean="0"/>
                  <a:t>Δεδομένα</a:t>
                </a:r>
                <a:r>
                  <a:rPr lang="en-US" b="1" dirty="0" smtClean="0"/>
                  <a:t>:</a:t>
                </a:r>
              </a:p>
              <a:p>
                <a:r>
                  <a:rPr lang="en-US" b="1" dirty="0" smtClean="0"/>
                  <a:t>F = 360 N</a:t>
                </a:r>
              </a:p>
              <a:p>
                <a:r>
                  <a:rPr lang="en-US" b="1" dirty="0" smtClean="0"/>
                  <a:t>r </a:t>
                </a:r>
                <a:r>
                  <a:rPr lang="en-US" b="1" dirty="0"/>
                  <a:t>= 1 </a:t>
                </a:r>
                <a:r>
                  <a:rPr lang="en-US" b="1" dirty="0" smtClean="0"/>
                  <a:t>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1" dirty="0"/>
                            <m:t>Q</m:t>
                          </m:r>
                        </m:e>
                        <m:sub>
                          <m:r>
                            <a:rPr lang="en-US" b="1" i="0">
                              <a:latin typeface="Cambria Math"/>
                              <a:ea typeface="Cambria Math"/>
                            </a:rPr>
                            <m:t>𝟏</m:t>
                          </m:r>
                          <m:r>
                            <a:rPr lang="en-US" b="1" i="0">
                              <a:latin typeface="Cambria Math"/>
                              <a:ea typeface="Cambria Math"/>
                            </a:rPr>
                            <m:t> 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1" dirty="0"/>
                        <m:t>=</m:t>
                      </m:r>
                      <m:r>
                        <a:rPr lang="el-GR" b="1" i="0" dirty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b="1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1" dirty="0"/>
                            <m:t>Q</m:t>
                          </m:r>
                        </m:e>
                        <m:sub>
                          <m:r>
                            <a:rPr lang="en-US" b="1" i="0">
                              <a:latin typeface="Cambria Math"/>
                              <a:ea typeface="Cambria Math"/>
                            </a:rPr>
                            <m:t>𝟐</m:t>
                          </m:r>
                        </m:sub>
                      </m:sSub>
                      <m:r>
                        <m:rPr>
                          <m:nor/>
                        </m:rPr>
                        <a:rPr lang="el-GR" b="1" dirty="0"/>
                        <m:t> </m:t>
                      </m:r>
                      <m:r>
                        <m:rPr>
                          <m:nor/>
                        </m:rPr>
                        <a:rPr lang="en-US" b="1" dirty="0"/>
                        <m:t>=</m:t>
                      </m:r>
                      <m:r>
                        <m:rPr>
                          <m:nor/>
                        </m:rPr>
                        <a:rPr lang="en-US" b="1" i="0" dirty="0" smtClean="0"/>
                        <m:t> </m:t>
                      </m:r>
                      <m:r>
                        <m:rPr>
                          <m:nor/>
                        </m:rPr>
                        <a:rPr lang="en-US" b="1" dirty="0"/>
                        <m:t>Q</m:t>
                      </m:r>
                      <m:r>
                        <m:rPr>
                          <m:nor/>
                        </m:rPr>
                        <a:rPr lang="en-US" b="1" i="0" dirty="0" smtClean="0"/>
                        <m:t> = </m:t>
                      </m:r>
                      <m:r>
                        <m:rPr>
                          <m:nor/>
                        </m:rPr>
                        <a:rPr lang="en-US" b="1" dirty="0"/>
                        <m:t>;</m:t>
                      </m:r>
                    </m:oMath>
                  </m:oMathPara>
                </a14:m>
                <a:endParaRPr lang="en-US" b="1" dirty="0" smtClean="0"/>
              </a:p>
              <a:p>
                <a:r>
                  <a:rPr lang="el-GR" b="1" dirty="0" smtClean="0"/>
                  <a:t>Κ </a:t>
                </a:r>
                <a:r>
                  <a:rPr lang="el-GR" b="1" dirty="0"/>
                  <a:t>= 9 </a:t>
                </a:r>
                <a:r>
                  <a:rPr lang="el-GR" b="1" dirty="0" smtClean="0">
                    <a:latin typeface="Cambria Math"/>
                    <a:ea typeface="Cambria Math"/>
                  </a:rPr>
                  <a:t>×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b="1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l-GR" b="1" i="0">
                            <a:latin typeface="Cambria Math"/>
                            <a:ea typeface="Cambria Math"/>
                          </a:rPr>
                          <m:t>𝟏𝟎</m:t>
                        </m:r>
                      </m:e>
                      <m:sup>
                        <m:r>
                          <a:rPr lang="el-GR" b="1" i="0">
                            <a:latin typeface="Cambria Math"/>
                            <a:ea typeface="Cambria Math"/>
                          </a:rPr>
                          <m:t>𝟗</m:t>
                        </m:r>
                        <m:r>
                          <a:rPr lang="el-GR" b="1" i="0">
                            <a:latin typeface="Cambria Math"/>
                            <a:ea typeface="Cambria Math"/>
                          </a:rPr>
                          <m:t> </m:t>
                        </m:r>
                      </m:sup>
                    </m:sSup>
                    <m:r>
                      <a:rPr lang="en-US" b="1" i="0">
                        <a:latin typeface="Cambria Math"/>
                        <a:ea typeface="Cambria Math"/>
                      </a:rPr>
                      <m:t> </m:t>
                    </m:r>
                    <m:f>
                      <m:fPr>
                        <m:ctrlPr>
                          <a:rPr lang="el-GR" b="1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1" i="0">
                            <a:latin typeface="Cambria Math"/>
                            <a:ea typeface="Cambria Math"/>
                          </a:rPr>
                          <m:t>𝐍</m:t>
                        </m:r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𝐦</m:t>
                            </m:r>
                          </m:e>
                          <m:sup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l-GR" b="1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𝐂</m:t>
                            </m:r>
                          </m:e>
                          <m:sup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el-GR" b="1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887783"/>
                <a:ext cx="3240360" cy="1637500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504" t="-1866" b="-223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Έλλειψη 15"/>
          <p:cNvSpPr/>
          <p:nvPr/>
        </p:nvSpPr>
        <p:spPr>
          <a:xfrm>
            <a:off x="3442023" y="2400330"/>
            <a:ext cx="720080" cy="64807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Έλλειψη 16"/>
          <p:cNvSpPr/>
          <p:nvPr/>
        </p:nvSpPr>
        <p:spPr>
          <a:xfrm>
            <a:off x="5652120" y="2400330"/>
            <a:ext cx="720080" cy="64807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8" name="Ευθύγραμμο βέλος σύνδεσης 17"/>
          <p:cNvCxnSpPr/>
          <p:nvPr/>
        </p:nvCxnSpPr>
        <p:spPr>
          <a:xfrm>
            <a:off x="3802063" y="3429000"/>
            <a:ext cx="2239502" cy="0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Ορθογώνιο 18"/>
          <p:cNvSpPr/>
          <p:nvPr/>
        </p:nvSpPr>
        <p:spPr>
          <a:xfrm>
            <a:off x="4275166" y="3455432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 = 1 m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0" name="Ορθογώνιο 19"/>
              <p:cNvSpPr/>
              <p:nvPr/>
            </p:nvSpPr>
            <p:spPr>
              <a:xfrm>
                <a:off x="3457378" y="2013474"/>
                <a:ext cx="817788" cy="374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1" dirty="0"/>
                            <m:t>Q</m:t>
                          </m:r>
                        </m:e>
                        <m:sub>
                          <m:r>
                            <a:rPr lang="en-US" b="1">
                              <a:latin typeface="Cambria Math"/>
                              <a:ea typeface="Cambria Math"/>
                            </a:rPr>
                            <m:t>𝟏</m:t>
                          </m:r>
                          <m:r>
                            <a:rPr lang="en-US" b="1">
                              <a:latin typeface="Cambria Math"/>
                              <a:ea typeface="Cambria Math"/>
                            </a:rPr>
                            <m:t> 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1" dirty="0"/>
                        <m:t>=</m:t>
                      </m:r>
                      <m:r>
                        <m:rPr>
                          <m:nor/>
                        </m:rPr>
                        <a:rPr lang="en-US" b="1" dirty="0"/>
                        <m:t>Q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>
          <p:sp>
            <p:nvSpPr>
              <p:cNvPr id="20" name="Ορθογώνιο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378" y="2013474"/>
                <a:ext cx="817788" cy="374205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t="-6452" r="-9701" b="-2419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1" name="Ορθογώνιο 20"/>
              <p:cNvSpPr/>
              <p:nvPr/>
            </p:nvSpPr>
            <p:spPr>
              <a:xfrm>
                <a:off x="5624656" y="2026189"/>
                <a:ext cx="833818" cy="3741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dirty="0"/>
                          <m:t>Q</m:t>
                        </m:r>
                      </m:e>
                      <m:sub>
                        <m:r>
                          <a:rPr lang="en-US" b="1">
                            <a:latin typeface="Cambria Math"/>
                            <a:ea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l-GR" b="1" dirty="0"/>
                  <a:t> </a:t>
                </a:r>
                <a:r>
                  <a:rPr lang="en-US" b="1" dirty="0"/>
                  <a:t>=</a:t>
                </a:r>
                <a:r>
                  <a:rPr lang="el-GR" b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dirty="0"/>
                      <m:t>Q</m:t>
                    </m:r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21" name="Ορθογώνιο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656" y="2026189"/>
                <a:ext cx="833818" cy="374141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735" t="-6452" r="-12500" b="-2419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Δεξιό βέλος 21"/>
          <p:cNvSpPr/>
          <p:nvPr/>
        </p:nvSpPr>
        <p:spPr>
          <a:xfrm>
            <a:off x="6344494" y="2652652"/>
            <a:ext cx="936104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Δεξιό βέλος 22"/>
          <p:cNvSpPr/>
          <p:nvPr/>
        </p:nvSpPr>
        <p:spPr>
          <a:xfrm rot="10800000">
            <a:off x="2541923" y="2634356"/>
            <a:ext cx="936104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TextBox 23"/>
          <p:cNvSpPr txBox="1"/>
          <p:nvPr/>
        </p:nvSpPr>
        <p:spPr>
          <a:xfrm>
            <a:off x="2282636" y="2614322"/>
            <a:ext cx="303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</a:t>
            </a:r>
            <a:endParaRPr lang="el-GR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207434" y="2506478"/>
            <a:ext cx="303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</a:t>
            </a:r>
            <a:endParaRPr lang="el-GR" sz="20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7" name="Ορθογώνιο 26"/>
              <p:cNvSpPr/>
              <p:nvPr/>
            </p:nvSpPr>
            <p:spPr>
              <a:xfrm>
                <a:off x="251520" y="4015597"/>
                <a:ext cx="8496944" cy="1551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/>
                  <a:t>F </a:t>
                </a:r>
                <a:r>
                  <a:rPr lang="en-US" b="1" dirty="0">
                    <a:latin typeface="Cambria Math"/>
                    <a:ea typeface="Cambria Math"/>
                  </a:rPr>
                  <a:t>= K×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b="1" dirty="0"/>
                              <m:t>Q</m:t>
                            </m:r>
                          </m:e>
                          <m:sub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sub>
                        </m:sSub>
                        <m:r>
                          <a:rPr lang="en-US" b="1" i="0">
                            <a:latin typeface="Cambria Math"/>
                            <a:ea typeface="Cambria Math"/>
                          </a:rPr>
                          <m:t>× </m:t>
                        </m:r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b="1" dirty="0"/>
                              <m:t>Q</m:t>
                            </m:r>
                          </m:e>
                          <m:sub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𝐫</m:t>
                            </m:r>
                          </m:e>
                          <m:sup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1" dirty="0" smtClean="0"/>
                  <a:t> </a:t>
                </a:r>
                <a:r>
                  <a:rPr lang="en-US" b="1" dirty="0" smtClean="0">
                    <a:latin typeface="Cambria Math"/>
                    <a:ea typeface="Cambria Math"/>
                  </a:rPr>
                  <a:t>→ </a:t>
                </a:r>
                <a:r>
                  <a:rPr lang="en-US" b="1" dirty="0"/>
                  <a:t>F </a:t>
                </a:r>
                <a:r>
                  <a:rPr lang="en-US" b="1" dirty="0">
                    <a:latin typeface="Cambria Math"/>
                    <a:ea typeface="Cambria Math"/>
                  </a:rPr>
                  <a:t>= K×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1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b="1" dirty="0"/>
                              <m:t>Q</m:t>
                            </m:r>
                          </m:e>
                          <m:sup>
                            <m:r>
                              <a:rPr lang="en-US" b="1" i="0" smtClean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𝐫</m:t>
                            </m:r>
                          </m:e>
                          <m:sup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1" dirty="0" smtClean="0"/>
                  <a:t> </a:t>
                </a:r>
                <a:r>
                  <a:rPr lang="en-US" b="1" dirty="0" smtClean="0">
                    <a:latin typeface="Cambria Math"/>
                    <a:ea typeface="Cambria Math"/>
                  </a:rPr>
                  <a:t>→ F ×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𝐫</m:t>
                        </m:r>
                      </m:e>
                      <m:sup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𝟐</m:t>
                        </m:r>
                      </m:sup>
                    </m:sSup>
                    <m:r>
                      <a:rPr lang="en-US" b="1" i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1" i="0" smtClean="0">
                        <a:latin typeface="Cambria Math"/>
                        <a:ea typeface="Cambria Math"/>
                      </a:rPr>
                      <m:t>𝐊</m:t>
                    </m:r>
                    <m:r>
                      <a:rPr lang="en-US" b="1" i="0" smtClean="0">
                        <a:latin typeface="Cambria Math"/>
                        <a:ea typeface="Cambria Math"/>
                      </a:rPr>
                      <m:t>× </m:t>
                    </m:r>
                    <m:sSup>
                      <m:sSupPr>
                        <m:ctrlPr>
                          <a:rPr lang="el-GR" b="1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1" dirty="0"/>
                          <m:t>Q</m:t>
                        </m:r>
                      </m:e>
                      <m:sup>
                        <m:r>
                          <a:rPr lang="en-US" b="1" i="0" dirty="0" smtClean="0">
                            <a:latin typeface="Cambria Math"/>
                          </a:rPr>
                          <m:t>𝟐</m:t>
                        </m:r>
                        <m:r>
                          <a:rPr lang="en-US" b="1" i="0" dirty="0" smtClean="0">
                            <a:latin typeface="Cambria Math"/>
                          </a:rPr>
                          <m:t> </m:t>
                        </m:r>
                      </m:sup>
                    </m:sSup>
                    <m:r>
                      <a:rPr lang="el-GR" b="1" i="0" dirty="0" smtClean="0">
                        <a:latin typeface="Cambria Math"/>
                        <a:ea typeface="Cambria Math"/>
                      </a:rPr>
                      <m:t>→</m:t>
                    </m:r>
                    <m:r>
                      <m:rPr>
                        <m:nor/>
                      </m:rPr>
                      <a:rPr lang="en-US" b="1" dirty="0"/>
                      <m:t>Q</m:t>
                    </m:r>
                  </m:oMath>
                </a14:m>
                <a:r>
                  <a:rPr lang="en-US" b="1" dirty="0" smtClean="0"/>
                  <a:t> = </a:t>
                </a:r>
                <a:r>
                  <a:rPr lang="en-US" b="1" dirty="0" smtClean="0">
                    <a:latin typeface="Cambria Math"/>
                    <a:ea typeface="Cambria Math"/>
                  </a:rPr>
                  <a:t>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b="1" dirty="0">
                            <a:latin typeface="Cambria Math"/>
                            <a:ea typeface="Cambria Math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b="1" dirty="0">
                            <a:latin typeface="Cambria Math"/>
                            <a:ea typeface="Cambria Math"/>
                          </a:rPr>
                          <m:t> × </m:t>
                        </m:r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𝐫</m:t>
                            </m:r>
                          </m:e>
                          <m:sup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b="1" i="0">
                            <a:latin typeface="Cambria Math"/>
                            <a:ea typeface="Cambria Math"/>
                          </a:rPr>
                          <m:t>𝐊</m:t>
                        </m:r>
                      </m:den>
                    </m:f>
                  </m:oMath>
                </a14:m>
                <a:r>
                  <a:rPr lang="en-US" b="1" dirty="0" smtClean="0"/>
                  <a:t> = </a:t>
                </a:r>
                <a:r>
                  <a:rPr lang="en-US" b="1" dirty="0">
                    <a:latin typeface="Cambria Math"/>
                    <a:ea typeface="Cambria Math"/>
                  </a:rPr>
                  <a:t>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b="1" smtClean="0">
                            <a:latin typeface="Cambria Math"/>
                            <a:ea typeface="Cambria Math"/>
                          </a:rPr>
                          <m:t>360</m:t>
                        </m:r>
                        <m:r>
                          <m:rPr>
                            <m:nor/>
                          </m:rPr>
                          <a:rPr lang="en-US" b="1" dirty="0">
                            <a:latin typeface="Cambria Math"/>
                            <a:ea typeface="Cambria Math"/>
                          </a:rPr>
                          <m:t> × </m:t>
                        </m:r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e>
                          <m:sup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𝟗</m:t>
                        </m:r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×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/>
                                <a:ea typeface="Cambria Math"/>
                              </a:rPr>
                              <m:t>𝟏𝟎</m:t>
                            </m:r>
                          </m:e>
                          <m:sup>
                            <m:r>
                              <a:rPr lang="en-US" b="1" i="0" smtClean="0">
                                <a:latin typeface="Cambria Math"/>
                                <a:ea typeface="Cambria Math"/>
                              </a:rPr>
                              <m:t>𝟗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1" dirty="0"/>
                  <a:t> = </a:t>
                </a:r>
                <a:r>
                  <a:rPr lang="en-US" b="1" dirty="0">
                    <a:latin typeface="Cambria Math"/>
                    <a:ea typeface="Cambria Math"/>
                  </a:rPr>
                  <a:t>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b="1" smtClean="0">
                            <a:latin typeface="Cambria Math"/>
                            <a:ea typeface="Cambria Math"/>
                          </a:rPr>
                          <m:t>9</m:t>
                        </m:r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𝟒</m:t>
                        </m:r>
                      </m:num>
                      <m:den>
                        <m:r>
                          <a:rPr lang="en-US" b="1" i="0">
                            <a:latin typeface="Cambria Math"/>
                            <a:ea typeface="Cambria Math"/>
                          </a:rPr>
                          <m:t>𝟗</m:t>
                        </m:r>
                        <m:r>
                          <a:rPr lang="en-US" b="1" i="0">
                            <a:latin typeface="Cambria Math"/>
                            <a:ea typeface="Cambria Math"/>
                          </a:rPr>
                          <m:t>×</m:t>
                        </m:r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𝟏𝟎</m:t>
                            </m:r>
                          </m:e>
                          <m:sup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𝟗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1" dirty="0" smtClean="0"/>
                  <a:t> = </a:t>
                </a:r>
              </a:p>
              <a:p>
                <a:endParaRPr lang="en-US" b="1" dirty="0"/>
              </a:p>
              <a:p>
                <a:r>
                  <a:rPr lang="en-US" b="1" dirty="0" smtClean="0"/>
                  <a:t>=</a:t>
                </a:r>
                <a:r>
                  <a:rPr lang="en-US" b="1" dirty="0" smtClean="0">
                    <a:latin typeface="Cambria Math"/>
                    <a:ea typeface="Cambria Math"/>
                  </a:rPr>
                  <a:t>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𝟗</m:t>
                        </m:r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𝟒𝟎</m:t>
                        </m:r>
                      </m:num>
                      <m:den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𝟗</m:t>
                        </m:r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×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/>
                                <a:ea typeface="Cambria Math"/>
                              </a:rPr>
                              <m:t>𝟏𝟎</m:t>
                            </m:r>
                          </m:e>
                          <m:sup>
                            <m:r>
                              <a:rPr lang="en-US" b="1" i="0" smtClean="0">
                                <a:latin typeface="Cambria Math"/>
                                <a:ea typeface="Cambria Math"/>
                              </a:rPr>
                              <m:t>𝟗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1" dirty="0" smtClean="0"/>
                  <a:t> =  </a:t>
                </a:r>
                <a:r>
                  <a:rPr lang="en-US" b="1" dirty="0" smtClean="0">
                    <a:latin typeface="Cambria Math"/>
                    <a:ea typeface="Cambria Math"/>
                  </a:rPr>
                  <a:t>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𝟒𝟎</m:t>
                        </m:r>
                      </m:num>
                      <m:den>
                        <m:sSup>
                          <m:sSupPr>
                            <m:ctrlPr>
                              <a:rPr lang="en-US" b="1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/>
                                <a:ea typeface="Cambria Math"/>
                              </a:rPr>
                              <m:t>𝟏𝟎</m:t>
                            </m:r>
                          </m:e>
                          <m:sup>
                            <m:r>
                              <a:rPr lang="en-US" b="1" i="0" smtClean="0">
                                <a:latin typeface="Cambria Math"/>
                                <a:ea typeface="Cambria Math"/>
                              </a:rPr>
                              <m:t>𝟗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1" dirty="0" smtClean="0"/>
                  <a:t> = </a:t>
                </a:r>
                <a:r>
                  <a:rPr lang="en-US" b="1" dirty="0">
                    <a:latin typeface="Cambria Math"/>
                    <a:ea typeface="Cambria Math"/>
                  </a:rPr>
                  <a:t>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1" i="0">
                            <a:latin typeface="Cambria Math"/>
                            <a:ea typeface="Cambria Math"/>
                          </a:rPr>
                          <m:t>𝟒</m:t>
                        </m:r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𝟏𝟎</m:t>
                        </m:r>
                      </m:num>
                      <m:den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𝟏𝟎</m:t>
                            </m:r>
                          </m:e>
                          <m:sup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𝟗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1" dirty="0"/>
                  <a:t> </a:t>
                </a:r>
                <a:r>
                  <a:rPr lang="en-US" b="1" dirty="0" smtClean="0"/>
                  <a:t>= </a:t>
                </a:r>
                <a:r>
                  <a:rPr lang="en-US" b="1" dirty="0" smtClean="0">
                    <a:latin typeface="Cambria Math"/>
                    <a:ea typeface="Cambria Math"/>
                  </a:rPr>
                  <a:t>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𝟒</m:t>
                        </m:r>
                      </m:num>
                      <m:den>
                        <m:sSup>
                          <m:sSupPr>
                            <m:ctrlPr>
                              <a:rPr lang="en-US" b="1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/>
                                <a:ea typeface="Cambria Math"/>
                              </a:rPr>
                              <m:t>𝟏𝟎</m:t>
                            </m:r>
                          </m:e>
                          <m:sup>
                            <m:r>
                              <a:rPr lang="en-US" b="1" i="0" smtClean="0">
                                <a:latin typeface="Cambria Math"/>
                                <a:ea typeface="Cambria Math"/>
                              </a:rPr>
                              <m:t>𝟖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0" smtClean="0">
                            <a:latin typeface="Cambria Math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/>
                              </a:rPr>
                              <m:t>𝟏𝟎</m:t>
                            </m:r>
                          </m:e>
                          <m:sup>
                            <m:r>
                              <a:rPr lang="en-US" b="1" i="0" smtClean="0">
                                <a:latin typeface="Cambria Math"/>
                              </a:rPr>
                              <m:t>𝟒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1" dirty="0" smtClean="0"/>
                  <a:t> = 2</a:t>
                </a:r>
                <a:r>
                  <a:rPr lang="en-US" b="1" dirty="0" smtClean="0">
                    <a:latin typeface="Cambria Math"/>
                    <a:ea typeface="Cambria Math"/>
                  </a:rPr>
                  <a:t>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𝟏𝟎</m:t>
                        </m:r>
                      </m:e>
                      <m:sup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𝟒</m:t>
                        </m:r>
                      </m:sup>
                    </m:sSup>
                    <m:r>
                      <a:rPr lang="en-US" b="1" i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1" i="0" smtClean="0">
                        <a:latin typeface="Cambria Math"/>
                        <a:ea typeface="Cambria Math"/>
                      </a:rPr>
                      <m:t>𝟐𝟎𝟎</m:t>
                    </m:r>
                    <m:r>
                      <a:rPr lang="en-US" b="1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l-GR" b="1" i="0" smtClean="0">
                        <a:latin typeface="Cambria Math"/>
                        <a:ea typeface="Cambria Math"/>
                      </a:rPr>
                      <m:t>𝛍</m:t>
                    </m:r>
                    <m:r>
                      <a:rPr lang="en-US" b="1" i="0" smtClean="0">
                        <a:latin typeface="Cambria Math"/>
                        <a:ea typeface="Cambria Math"/>
                      </a:rPr>
                      <m:t>𝐂</m:t>
                    </m:r>
                  </m:oMath>
                </a14:m>
                <a:endParaRPr lang="el-GR" b="1" dirty="0"/>
              </a:p>
              <a:p>
                <a:endParaRPr lang="el-GR" b="1" dirty="0"/>
              </a:p>
            </p:txBody>
          </p:sp>
        </mc:Choice>
        <mc:Fallback>
          <p:sp>
            <p:nvSpPr>
              <p:cNvPr id="27" name="Ορθογώνιο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015597"/>
                <a:ext cx="8496944" cy="1551835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l="-574" r="-1148" b="-472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10</a:t>
            </a:fld>
            <a:endParaRPr lang="el-GR"/>
          </a:p>
        </p:txBody>
      </p:sp>
      <p:sp>
        <p:nvSpPr>
          <p:cNvPr id="26" name="2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16" grpId="0" animBg="1"/>
      <p:bldP spid="17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100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Πυκνωτές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6665" y="863715"/>
            <a:ext cx="643571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Σε σειρά συνδεσμολογία πυκνωτών</a:t>
            </a:r>
            <a:endParaRPr lang="el-GR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827" r="4392"/>
          <a:stretch/>
        </p:blipFill>
        <p:spPr bwMode="auto">
          <a:xfrm rot="60000">
            <a:off x="5940266" y="1513075"/>
            <a:ext cx="222891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555" y="1456166"/>
            <a:ext cx="3790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6751" y="1689280"/>
            <a:ext cx="63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+</a:t>
            </a:r>
            <a:r>
              <a:rPr lang="en-US" sz="2000" b="1" dirty="0" smtClean="0"/>
              <a:t>Q</a:t>
            </a:r>
            <a:endParaRPr lang="el-GR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06815" y="1721640"/>
            <a:ext cx="63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+</a:t>
            </a:r>
            <a:r>
              <a:rPr lang="en-US" sz="2000" b="1" dirty="0" smtClean="0"/>
              <a:t>Q</a:t>
            </a:r>
            <a:endParaRPr lang="el-GR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51619" y="1721640"/>
            <a:ext cx="63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+</a:t>
            </a:r>
            <a:r>
              <a:rPr lang="en-US" sz="2000" b="1" dirty="0" smtClean="0"/>
              <a:t>Q</a:t>
            </a:r>
            <a:endParaRPr lang="el-GR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19574" y="1721640"/>
            <a:ext cx="63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-Q</a:t>
            </a:r>
            <a:endParaRPr lang="el-GR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502790" y="1681660"/>
            <a:ext cx="63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-Q</a:t>
            </a:r>
            <a:endParaRPr lang="el-GR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446875" y="1691657"/>
            <a:ext cx="63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-Q</a:t>
            </a:r>
            <a:endParaRPr lang="el-GR" sz="2000" b="1" dirty="0"/>
          </a:p>
        </p:txBody>
      </p:sp>
      <p:sp>
        <p:nvSpPr>
          <p:cNvPr id="7" name="Δεξιό βέλος 6"/>
          <p:cNvSpPr/>
          <p:nvPr/>
        </p:nvSpPr>
        <p:spPr>
          <a:xfrm>
            <a:off x="4526995" y="2303875"/>
            <a:ext cx="945105" cy="405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/>
          <p:cNvSpPr txBox="1"/>
          <p:nvPr/>
        </p:nvSpPr>
        <p:spPr>
          <a:xfrm>
            <a:off x="827316" y="3744035"/>
            <a:ext cx="7255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>
              <a:defRPr sz="2000" b="1"/>
            </a:lvl1pPr>
          </a:lstStyle>
          <a:p>
            <a:r>
              <a:rPr lang="el-GR" dirty="0"/>
              <a:t>Κάθε συνδεδεμένος σε σειρά πυκνωτής έχει το ίδιο φορτίο.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7256" y="4360654"/>
            <a:ext cx="8730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Αν αντικαταστήσουμε τους πυκνωτές με έναν τότε αυτός θα έχει χωρητικότητα</a:t>
            </a:r>
            <a:r>
              <a:rPr lang="en-US" sz="2000" b="1" dirty="0" smtClean="0"/>
              <a:t>:</a:t>
            </a:r>
            <a:endParaRPr lang="el-GR" sz="20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TextBox 13"/>
              <p:cNvSpPr txBox="1"/>
              <p:nvPr/>
            </p:nvSpPr>
            <p:spPr>
              <a:xfrm>
                <a:off x="1466654" y="5139190"/>
                <a:ext cx="5670631" cy="97430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l-GR" sz="2800" b="1" i="0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l-GR" sz="28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1" i="0" smtClean="0">
                                  <a:latin typeface="Cambria Math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el-GR" sz="2800" b="1" i="0" smtClean="0">
                                  <a:latin typeface="Cambria Math"/>
                                </a:rPr>
                                <m:t>𝛐𝛌</m:t>
                              </m:r>
                            </m:sub>
                          </m:sSub>
                        </m:den>
                      </m:f>
                      <m:r>
                        <a:rPr lang="el-GR" sz="2800" b="1" i="0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l-GR" sz="2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l-GR" sz="2800" b="1" i="0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l-GR" sz="28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1" i="0" smtClean="0">
                                  <a:latin typeface="Cambria Math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en-US" sz="2800" b="1" i="0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2800" b="1" i="0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l-GR" sz="28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l-GR" sz="2800" b="1" i="0"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l-GR" sz="28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1" i="0">
                                  <a:latin typeface="Cambria Math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en-US" sz="2800" b="1" i="0" smtClean="0"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n-US" sz="2800" b="1" i="0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l-GR" sz="28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l-GR" sz="2800" b="1" i="0"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l-GR" sz="28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1" i="0">
                                  <a:latin typeface="Cambria Math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en-US" sz="2800" b="1" i="0" smtClean="0">
                                  <a:latin typeface="Cambria Math"/>
                                </a:rPr>
                                <m:t>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800" b="1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654" y="5139190"/>
                <a:ext cx="5670631" cy="974306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7" grpId="0" animBg="1"/>
      <p:bldP spid="8" grpId="0"/>
      <p:bldP spid="16" grpId="0"/>
      <p:bldP spid="1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101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Πυκνωτές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6665" y="863715"/>
            <a:ext cx="643571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Μικτή συνδεσμολογία πυκνωτών</a:t>
            </a:r>
            <a:endParaRPr lang="el-GR" sz="2800" b="1" dirty="0"/>
          </a:p>
        </p:txBody>
      </p:sp>
      <p:grpSp>
        <p:nvGrpSpPr>
          <p:cNvPr id="15" name="Ομάδα 14"/>
          <p:cNvGrpSpPr/>
          <p:nvPr/>
        </p:nvGrpSpPr>
        <p:grpSpPr>
          <a:xfrm>
            <a:off x="0" y="1617390"/>
            <a:ext cx="3063646" cy="2774100"/>
            <a:chOff x="0" y="1617390"/>
            <a:chExt cx="3063646" cy="2774100"/>
          </a:xfrm>
        </p:grpSpPr>
        <p:grpSp>
          <p:nvGrpSpPr>
            <p:cNvPr id="9" name="Ομάδα 8"/>
            <p:cNvGrpSpPr/>
            <p:nvPr/>
          </p:nvGrpSpPr>
          <p:grpSpPr>
            <a:xfrm>
              <a:off x="2298562" y="2911442"/>
              <a:ext cx="495055" cy="152400"/>
              <a:chOff x="2816805" y="2078850"/>
              <a:chExt cx="495055" cy="152400"/>
            </a:xfrm>
          </p:grpSpPr>
          <p:cxnSp>
            <p:nvCxnSpPr>
              <p:cNvPr id="6" name="Ευθεία γραμμή σύνδεσης 5"/>
              <p:cNvCxnSpPr/>
              <p:nvPr/>
            </p:nvCxnSpPr>
            <p:spPr>
              <a:xfrm>
                <a:off x="2816805" y="2078850"/>
                <a:ext cx="49505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Ευθεία γραμμή σύνδεσης 6"/>
              <p:cNvCxnSpPr/>
              <p:nvPr/>
            </p:nvCxnSpPr>
            <p:spPr>
              <a:xfrm>
                <a:off x="2816805" y="2231250"/>
                <a:ext cx="49505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Ομάδα 13"/>
            <p:cNvGrpSpPr/>
            <p:nvPr/>
          </p:nvGrpSpPr>
          <p:grpSpPr>
            <a:xfrm>
              <a:off x="200464" y="2911442"/>
              <a:ext cx="495055" cy="152400"/>
              <a:chOff x="4685794" y="2753925"/>
              <a:chExt cx="495055" cy="152400"/>
            </a:xfrm>
          </p:grpSpPr>
          <p:cxnSp>
            <p:nvCxnSpPr>
              <p:cNvPr id="10" name="Ευθεία γραμμή σύνδεσης 9"/>
              <p:cNvCxnSpPr/>
              <p:nvPr/>
            </p:nvCxnSpPr>
            <p:spPr>
              <a:xfrm>
                <a:off x="4685794" y="2753925"/>
                <a:ext cx="49505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Ευθεία γραμμή σύνδεσης 10"/>
              <p:cNvCxnSpPr/>
              <p:nvPr/>
            </p:nvCxnSpPr>
            <p:spPr>
              <a:xfrm>
                <a:off x="4809559" y="2906325"/>
                <a:ext cx="247527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Ευθεία γραμμή σύνδεσης 15"/>
            <p:cNvCxnSpPr/>
            <p:nvPr/>
          </p:nvCxnSpPr>
          <p:spPr>
            <a:xfrm>
              <a:off x="447992" y="1628800"/>
              <a:ext cx="0" cy="12826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Ομάδα 16"/>
            <p:cNvGrpSpPr/>
            <p:nvPr/>
          </p:nvGrpSpPr>
          <p:grpSpPr>
            <a:xfrm>
              <a:off x="1220593" y="2911442"/>
              <a:ext cx="495055" cy="152400"/>
              <a:chOff x="2816805" y="2078850"/>
              <a:chExt cx="495055" cy="152400"/>
            </a:xfrm>
          </p:grpSpPr>
          <p:cxnSp>
            <p:nvCxnSpPr>
              <p:cNvPr id="18" name="Ευθεία γραμμή σύνδεσης 17"/>
              <p:cNvCxnSpPr/>
              <p:nvPr/>
            </p:nvCxnSpPr>
            <p:spPr>
              <a:xfrm>
                <a:off x="2816805" y="2078850"/>
                <a:ext cx="49505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Ευθεία γραμμή σύνδεσης 18"/>
              <p:cNvCxnSpPr/>
              <p:nvPr/>
            </p:nvCxnSpPr>
            <p:spPr>
              <a:xfrm>
                <a:off x="2816805" y="2231250"/>
                <a:ext cx="49505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Ομάδα 22"/>
            <p:cNvGrpSpPr/>
            <p:nvPr/>
          </p:nvGrpSpPr>
          <p:grpSpPr>
            <a:xfrm>
              <a:off x="1714963" y="3744035"/>
              <a:ext cx="495055" cy="152400"/>
              <a:chOff x="2816805" y="2078850"/>
              <a:chExt cx="495055" cy="152400"/>
            </a:xfrm>
          </p:grpSpPr>
          <p:cxnSp>
            <p:nvCxnSpPr>
              <p:cNvPr id="24" name="Ευθεία γραμμή σύνδεσης 23"/>
              <p:cNvCxnSpPr/>
              <p:nvPr/>
            </p:nvCxnSpPr>
            <p:spPr>
              <a:xfrm>
                <a:off x="2816805" y="2078850"/>
                <a:ext cx="49505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Ευθεία γραμμή σύνδεσης 24"/>
              <p:cNvCxnSpPr/>
              <p:nvPr/>
            </p:nvCxnSpPr>
            <p:spPr>
              <a:xfrm>
                <a:off x="2816805" y="2231250"/>
                <a:ext cx="49505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Ομάδα 25"/>
            <p:cNvGrpSpPr/>
            <p:nvPr/>
          </p:nvGrpSpPr>
          <p:grpSpPr>
            <a:xfrm>
              <a:off x="1762804" y="2123855"/>
              <a:ext cx="495055" cy="152400"/>
              <a:chOff x="2816805" y="2078850"/>
              <a:chExt cx="495055" cy="152400"/>
            </a:xfrm>
          </p:grpSpPr>
          <p:cxnSp>
            <p:nvCxnSpPr>
              <p:cNvPr id="27" name="Ευθεία γραμμή σύνδεσης 26"/>
              <p:cNvCxnSpPr/>
              <p:nvPr/>
            </p:nvCxnSpPr>
            <p:spPr>
              <a:xfrm>
                <a:off x="2816805" y="2078850"/>
                <a:ext cx="49505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Ευθεία γραμμή σύνδεσης 27"/>
              <p:cNvCxnSpPr/>
              <p:nvPr/>
            </p:nvCxnSpPr>
            <p:spPr>
              <a:xfrm>
                <a:off x="2816805" y="2231250"/>
                <a:ext cx="49505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Ευθεία γραμμή σύνδεσης 28"/>
            <p:cNvCxnSpPr/>
            <p:nvPr/>
          </p:nvCxnSpPr>
          <p:spPr>
            <a:xfrm flipH="1">
              <a:off x="447991" y="3063842"/>
              <a:ext cx="1" cy="131026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Ευθεία γραμμή σύνδεσης 31"/>
            <p:cNvCxnSpPr/>
            <p:nvPr/>
          </p:nvCxnSpPr>
          <p:spPr>
            <a:xfrm>
              <a:off x="447991" y="1628800"/>
              <a:ext cx="156234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Ευθεία γραμμή σύνδεσης 34"/>
            <p:cNvCxnSpPr/>
            <p:nvPr/>
          </p:nvCxnSpPr>
          <p:spPr>
            <a:xfrm flipH="1">
              <a:off x="2010331" y="1617390"/>
              <a:ext cx="1" cy="4950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Ευθεία γραμμή σύνδεσης 37"/>
            <p:cNvCxnSpPr/>
            <p:nvPr/>
          </p:nvCxnSpPr>
          <p:spPr>
            <a:xfrm>
              <a:off x="1468119" y="2528900"/>
              <a:ext cx="1" cy="3825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Ευθεία γραμμή σύνδεσης 39"/>
            <p:cNvCxnSpPr/>
            <p:nvPr/>
          </p:nvCxnSpPr>
          <p:spPr>
            <a:xfrm>
              <a:off x="2546088" y="2528900"/>
              <a:ext cx="1" cy="3825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Ευθεία γραμμή σύνδεσης 40"/>
            <p:cNvCxnSpPr/>
            <p:nvPr/>
          </p:nvCxnSpPr>
          <p:spPr>
            <a:xfrm>
              <a:off x="1463851" y="2528900"/>
              <a:ext cx="108223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Ευθεία γραμμή σύνδεσης 44"/>
            <p:cNvCxnSpPr/>
            <p:nvPr/>
          </p:nvCxnSpPr>
          <p:spPr>
            <a:xfrm flipH="1">
              <a:off x="2004967" y="2270121"/>
              <a:ext cx="1" cy="2587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Ευθεία γραμμή σύνδεσης 45"/>
            <p:cNvCxnSpPr/>
            <p:nvPr/>
          </p:nvCxnSpPr>
          <p:spPr>
            <a:xfrm>
              <a:off x="1962489" y="3361493"/>
              <a:ext cx="1" cy="3825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Ευθεία γραμμή σύνδεσης 46"/>
            <p:cNvCxnSpPr/>
            <p:nvPr/>
          </p:nvCxnSpPr>
          <p:spPr>
            <a:xfrm>
              <a:off x="1421371" y="3368173"/>
              <a:ext cx="112471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Ευθεία γραμμή σύνδεσης 47"/>
            <p:cNvCxnSpPr/>
            <p:nvPr/>
          </p:nvCxnSpPr>
          <p:spPr>
            <a:xfrm>
              <a:off x="2546088" y="3063842"/>
              <a:ext cx="0" cy="3043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Ευθεία γραμμή σύνδεσης 48"/>
            <p:cNvCxnSpPr/>
            <p:nvPr/>
          </p:nvCxnSpPr>
          <p:spPr>
            <a:xfrm>
              <a:off x="1421371" y="3063842"/>
              <a:ext cx="0" cy="3043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Ευθεία γραμμή σύνδεσης 49"/>
            <p:cNvCxnSpPr/>
            <p:nvPr/>
          </p:nvCxnSpPr>
          <p:spPr>
            <a:xfrm flipH="1">
              <a:off x="2004967" y="3896435"/>
              <a:ext cx="1" cy="4950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Ευθεία γραμμή σύνδεσης 50"/>
            <p:cNvCxnSpPr/>
            <p:nvPr/>
          </p:nvCxnSpPr>
          <p:spPr>
            <a:xfrm>
              <a:off x="400149" y="4374105"/>
              <a:ext cx="16048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65450" y="2461392"/>
              <a:ext cx="51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 smtClean="0"/>
                <a:t>+</a:t>
              </a:r>
              <a:endParaRPr lang="el-GR" sz="2800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0" y="2712853"/>
              <a:ext cx="51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 smtClean="0"/>
                <a:t>_</a:t>
              </a:r>
              <a:endParaRPr lang="el-GR" sz="2800" b="1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15771" y="2470283"/>
              <a:ext cx="51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 smtClean="0"/>
                <a:t>Ε</a:t>
              </a:r>
              <a:endParaRPr lang="el-GR" sz="2800" b="1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52723" y="2480719"/>
              <a:ext cx="51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C</a:t>
              </a:r>
              <a:r>
                <a:rPr lang="en-US" b="1" dirty="0" smtClean="0"/>
                <a:t>2</a:t>
              </a:r>
              <a:endParaRPr lang="el-GR" sz="2800" b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176859" y="3552764"/>
              <a:ext cx="51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C</a:t>
              </a:r>
              <a:r>
                <a:rPr lang="en-US" b="1" dirty="0" smtClean="0"/>
                <a:t>1</a:t>
              </a:r>
              <a:endParaRPr lang="el-GR" sz="2800" b="1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546089" y="2388222"/>
              <a:ext cx="51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C</a:t>
              </a:r>
              <a:r>
                <a:rPr lang="en-US" b="1" dirty="0" smtClean="0"/>
                <a:t>3</a:t>
              </a:r>
              <a:endParaRPr lang="el-GR" sz="2800" b="1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962490" y="1628800"/>
              <a:ext cx="51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C</a:t>
              </a:r>
              <a:r>
                <a:rPr lang="en-US" b="1" dirty="0" smtClean="0"/>
                <a:t>4</a:t>
              </a:r>
              <a:endParaRPr lang="el-GR" sz="2800" b="1" dirty="0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534354" y="4511529"/>
            <a:ext cx="6767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Ο </a:t>
            </a:r>
            <a:r>
              <a:rPr lang="en-US" sz="2400" b="1" dirty="0" smtClean="0"/>
              <a:t>C</a:t>
            </a:r>
            <a:r>
              <a:rPr lang="en-US" b="1" dirty="0" smtClean="0"/>
              <a:t>2</a:t>
            </a:r>
            <a:r>
              <a:rPr lang="el-GR" sz="2400" b="1" dirty="0" smtClean="0"/>
              <a:t> και ο </a:t>
            </a:r>
            <a:r>
              <a:rPr lang="en-US" sz="2400" b="1" dirty="0" smtClean="0"/>
              <a:t>C</a:t>
            </a:r>
            <a:r>
              <a:rPr lang="el-GR" b="1" dirty="0" smtClean="0"/>
              <a:t>3</a:t>
            </a:r>
            <a:r>
              <a:rPr lang="en-US" sz="2400" b="1" dirty="0" smtClean="0"/>
              <a:t> </a:t>
            </a:r>
            <a:r>
              <a:rPr lang="el-GR" sz="2400" b="1" dirty="0" smtClean="0"/>
              <a:t>είναι παράλληλα άρα</a:t>
            </a:r>
            <a:r>
              <a:rPr lang="en-US" sz="2400" b="1" dirty="0" smtClean="0"/>
              <a:t>:</a:t>
            </a:r>
            <a:endParaRPr lang="el-GR" sz="2400" b="1" dirty="0" smtClean="0"/>
          </a:p>
          <a:p>
            <a:r>
              <a:rPr lang="el-GR" sz="2400" b="1" dirty="0" smtClean="0"/>
              <a:t> </a:t>
            </a:r>
            <a:r>
              <a:rPr lang="en-US" sz="2400" b="1" dirty="0" smtClean="0">
                <a:solidFill>
                  <a:prstClr val="black"/>
                </a:solidFill>
              </a:rPr>
              <a:t>C</a:t>
            </a:r>
            <a:r>
              <a:rPr lang="en-US" b="1" dirty="0" smtClean="0">
                <a:solidFill>
                  <a:prstClr val="black"/>
                </a:solidFill>
              </a:rPr>
              <a:t>2</a:t>
            </a:r>
            <a:r>
              <a:rPr lang="el-GR" b="1" dirty="0" smtClean="0">
                <a:solidFill>
                  <a:prstClr val="black"/>
                </a:solidFill>
              </a:rPr>
              <a:t>,3 = </a:t>
            </a:r>
            <a:r>
              <a:rPr lang="en-US" sz="2400" b="1" dirty="0" smtClean="0">
                <a:solidFill>
                  <a:prstClr val="black"/>
                </a:solidFill>
              </a:rPr>
              <a:t>C</a:t>
            </a:r>
            <a:r>
              <a:rPr lang="en-US" b="1" dirty="0" smtClean="0">
                <a:solidFill>
                  <a:prstClr val="black"/>
                </a:solidFill>
              </a:rPr>
              <a:t>2</a:t>
            </a:r>
            <a:r>
              <a:rPr lang="el-GR" b="1" dirty="0" smtClean="0">
                <a:solidFill>
                  <a:prstClr val="black"/>
                </a:solidFill>
              </a:rPr>
              <a:t> + </a:t>
            </a:r>
            <a:r>
              <a:rPr lang="en-US" sz="2400" b="1" dirty="0" smtClean="0">
                <a:solidFill>
                  <a:prstClr val="black"/>
                </a:solidFill>
              </a:rPr>
              <a:t>C</a:t>
            </a:r>
            <a:r>
              <a:rPr lang="el-GR" b="1" dirty="0" smtClean="0">
                <a:solidFill>
                  <a:prstClr val="black"/>
                </a:solidFill>
              </a:rPr>
              <a:t>3</a:t>
            </a:r>
            <a:endParaRPr lang="el-GR" sz="24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2" name="TextBox 41"/>
              <p:cNvSpPr txBox="1"/>
              <p:nvPr/>
            </p:nvSpPr>
            <p:spPr>
              <a:xfrm>
                <a:off x="506028" y="5499230"/>
                <a:ext cx="6767410" cy="1264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dirty="0" smtClean="0"/>
                  <a:t>Ο </a:t>
                </a:r>
                <a:r>
                  <a:rPr lang="en-US" sz="2400" b="1" dirty="0" smtClean="0"/>
                  <a:t>C</a:t>
                </a:r>
                <a:r>
                  <a:rPr lang="el-GR" b="1" dirty="0" smtClean="0"/>
                  <a:t>1</a:t>
                </a:r>
                <a:r>
                  <a:rPr lang="el-GR" sz="2400" b="1" dirty="0" smtClean="0"/>
                  <a:t> ο </a:t>
                </a:r>
                <a:r>
                  <a:rPr lang="en-US" sz="2400" b="1" dirty="0" smtClean="0"/>
                  <a:t>C</a:t>
                </a:r>
                <a:r>
                  <a:rPr lang="el-GR" b="1" dirty="0" smtClean="0"/>
                  <a:t>2,3</a:t>
                </a:r>
                <a:r>
                  <a:rPr lang="en-US" sz="2400" b="1" dirty="0" smtClean="0"/>
                  <a:t> </a:t>
                </a:r>
                <a:r>
                  <a:rPr lang="el-GR" sz="2400" b="1" dirty="0" smtClean="0"/>
                  <a:t>και ο 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C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4</a:t>
                </a:r>
                <a:r>
                  <a:rPr lang="el-GR" sz="2400" b="1" dirty="0" smtClean="0"/>
                  <a:t> είναι σε σειρά άρα</a:t>
                </a:r>
                <a:r>
                  <a:rPr lang="en-US" sz="2400" b="1" dirty="0" smtClean="0"/>
                  <a:t>:</a:t>
                </a:r>
                <a:endParaRPr lang="el-GR" sz="2400" b="1" dirty="0" smtClean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l-GR" sz="32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l-GR" sz="3200" b="1" i="0" smtClean="0">
                            <a:latin typeface="Cambria Math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l-GR" sz="32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1" i="0" smtClean="0">
                                <a:latin typeface="Cambria Math"/>
                              </a:rPr>
                              <m:t>𝐂</m:t>
                            </m:r>
                          </m:e>
                          <m:sub>
                            <m:r>
                              <a:rPr lang="el-GR" sz="3200" b="1" i="0" smtClean="0">
                                <a:latin typeface="Cambria Math"/>
                              </a:rPr>
                              <m:t>𝛐𝛌</m:t>
                            </m:r>
                          </m:sub>
                        </m:sSub>
                      </m:den>
                    </m:f>
                    <m:r>
                      <a:rPr lang="el-GR" sz="3200" b="1" i="0" smtClean="0">
                        <a:latin typeface="Cambria Math"/>
                      </a:rPr>
                      <m:t>= </m:t>
                    </m:r>
                  </m:oMath>
                </a14:m>
                <a:r>
                  <a:rPr lang="el-GR" sz="3200" b="1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3200" b="1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l-GR" sz="3200" b="1" i="0" dirty="0" smtClean="0">
                            <a:latin typeface="Cambria Math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l-GR" sz="3200" b="1" i="1" dirty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1" i="0" dirty="0" smtClean="0">
                                <a:latin typeface="Cambria Math"/>
                              </a:rPr>
                              <m:t>𝐂</m:t>
                            </m:r>
                          </m:e>
                          <m:sub>
                            <m:r>
                              <a:rPr lang="en-US" sz="3200" b="1" i="0" dirty="0" smtClean="0"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b="1" dirty="0" smtClean="0">
                    <a:solidFill>
                      <a:prstClr val="black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3200" b="1" i="1" dirty="0">
                            <a:latin typeface="Cambria Math"/>
                          </a:rPr>
                        </m:ctrlPr>
                      </m:fPr>
                      <m:num>
                        <m:r>
                          <a:rPr lang="el-GR" sz="3200" b="1" i="0" dirty="0">
                            <a:latin typeface="Cambria Math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l-GR" sz="3200" b="1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1" i="0" dirty="0">
                                <a:latin typeface="Cambria Math"/>
                              </a:rPr>
                              <m:t>𝐂</m:t>
                            </m:r>
                          </m:e>
                          <m:sub>
                            <m:r>
                              <a:rPr lang="en-US" sz="3200" b="1" i="0" dirty="0" smtClean="0">
                                <a:latin typeface="Cambria Math"/>
                              </a:rPr>
                              <m:t>𝟐</m:t>
                            </m:r>
                            <m:r>
                              <a:rPr lang="el-GR" sz="3200" b="1" i="0" dirty="0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sz="3200" b="1" i="0" dirty="0" smtClean="0"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b="1" dirty="0" smtClean="0">
                    <a:solidFill>
                      <a:prstClr val="black"/>
                    </a:solidFill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3200" b="1" i="1" dirty="0">
                            <a:latin typeface="Cambria Math"/>
                          </a:rPr>
                        </m:ctrlPr>
                      </m:fPr>
                      <m:num>
                        <m:r>
                          <a:rPr lang="el-GR" sz="3200" b="1" i="0" dirty="0">
                            <a:latin typeface="Cambria Math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l-GR" sz="3200" b="1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1" i="0" dirty="0">
                                <a:latin typeface="Cambria Math"/>
                              </a:rPr>
                              <m:t>𝐂</m:t>
                            </m:r>
                          </m:e>
                          <m:sub>
                            <m:r>
                              <a:rPr lang="en-US" sz="3200" b="1" i="0" dirty="0" smtClean="0">
                                <a:latin typeface="Cambria Math"/>
                              </a:rPr>
                              <m:t>𝟒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b="1" dirty="0">
                    <a:solidFill>
                      <a:prstClr val="black"/>
                    </a:solidFill>
                  </a:rPr>
                  <a:t> </a:t>
                </a:r>
                <a:endParaRPr lang="el-GR" sz="3200" b="1" dirty="0"/>
              </a:p>
            </p:txBody>
          </p:sp>
        </mc:Choice>
        <mc:Fallback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28" y="5499230"/>
                <a:ext cx="6767410" cy="1264962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351" t="-384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Ομάδα 19"/>
          <p:cNvGrpSpPr/>
          <p:nvPr/>
        </p:nvGrpSpPr>
        <p:grpSpPr>
          <a:xfrm>
            <a:off x="3335052" y="1653507"/>
            <a:ext cx="2694416" cy="2774100"/>
            <a:chOff x="3335052" y="1653507"/>
            <a:chExt cx="2694416" cy="2774100"/>
          </a:xfrm>
        </p:grpSpPr>
        <p:grpSp>
          <p:nvGrpSpPr>
            <p:cNvPr id="60" name="Ομάδα 59"/>
            <p:cNvGrpSpPr/>
            <p:nvPr/>
          </p:nvGrpSpPr>
          <p:grpSpPr>
            <a:xfrm>
              <a:off x="3535516" y="2947559"/>
              <a:ext cx="495055" cy="152400"/>
              <a:chOff x="4685794" y="2753925"/>
              <a:chExt cx="495055" cy="152400"/>
            </a:xfrm>
          </p:grpSpPr>
          <p:cxnSp>
            <p:nvCxnSpPr>
              <p:cNvPr id="61" name="Ευθεία γραμμή σύνδεσης 60"/>
              <p:cNvCxnSpPr/>
              <p:nvPr/>
            </p:nvCxnSpPr>
            <p:spPr>
              <a:xfrm>
                <a:off x="4685794" y="2753925"/>
                <a:ext cx="49505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Ευθεία γραμμή σύνδεσης 61"/>
              <p:cNvCxnSpPr/>
              <p:nvPr/>
            </p:nvCxnSpPr>
            <p:spPr>
              <a:xfrm>
                <a:off x="4809559" y="2906325"/>
                <a:ext cx="247527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Ευθεία γραμμή σύνδεσης 62"/>
            <p:cNvCxnSpPr/>
            <p:nvPr/>
          </p:nvCxnSpPr>
          <p:spPr>
            <a:xfrm>
              <a:off x="3783044" y="1664917"/>
              <a:ext cx="0" cy="12826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Ομάδα 63"/>
            <p:cNvGrpSpPr/>
            <p:nvPr/>
          </p:nvGrpSpPr>
          <p:grpSpPr>
            <a:xfrm>
              <a:off x="5097856" y="2902695"/>
              <a:ext cx="495055" cy="152400"/>
              <a:chOff x="2816805" y="2078850"/>
              <a:chExt cx="495055" cy="152400"/>
            </a:xfrm>
          </p:grpSpPr>
          <p:cxnSp>
            <p:nvCxnSpPr>
              <p:cNvPr id="65" name="Ευθεία γραμμή σύνδεσης 64"/>
              <p:cNvCxnSpPr/>
              <p:nvPr/>
            </p:nvCxnSpPr>
            <p:spPr>
              <a:xfrm>
                <a:off x="2816805" y="2078850"/>
                <a:ext cx="49505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Ευθεία γραμμή σύνδεσης 65"/>
              <p:cNvCxnSpPr/>
              <p:nvPr/>
            </p:nvCxnSpPr>
            <p:spPr>
              <a:xfrm>
                <a:off x="2816805" y="2231250"/>
                <a:ext cx="49505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Ομάδα 67"/>
            <p:cNvGrpSpPr/>
            <p:nvPr/>
          </p:nvGrpSpPr>
          <p:grpSpPr>
            <a:xfrm>
              <a:off x="5050015" y="3780152"/>
              <a:ext cx="495055" cy="152400"/>
              <a:chOff x="2816805" y="2078850"/>
              <a:chExt cx="495055" cy="152400"/>
            </a:xfrm>
          </p:grpSpPr>
          <p:cxnSp>
            <p:nvCxnSpPr>
              <p:cNvPr id="69" name="Ευθεία γραμμή σύνδεσης 68"/>
              <p:cNvCxnSpPr/>
              <p:nvPr/>
            </p:nvCxnSpPr>
            <p:spPr>
              <a:xfrm>
                <a:off x="2816805" y="2078850"/>
                <a:ext cx="49505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Ευθεία γραμμή σύνδεσης 69"/>
              <p:cNvCxnSpPr/>
              <p:nvPr/>
            </p:nvCxnSpPr>
            <p:spPr>
              <a:xfrm>
                <a:off x="2816805" y="2231250"/>
                <a:ext cx="49505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Ομάδα 70"/>
            <p:cNvGrpSpPr/>
            <p:nvPr/>
          </p:nvGrpSpPr>
          <p:grpSpPr>
            <a:xfrm>
              <a:off x="5097856" y="2159972"/>
              <a:ext cx="495055" cy="152400"/>
              <a:chOff x="2816805" y="2078850"/>
              <a:chExt cx="495055" cy="152400"/>
            </a:xfrm>
          </p:grpSpPr>
          <p:cxnSp>
            <p:nvCxnSpPr>
              <p:cNvPr id="72" name="Ευθεία γραμμή σύνδεσης 71"/>
              <p:cNvCxnSpPr/>
              <p:nvPr/>
            </p:nvCxnSpPr>
            <p:spPr>
              <a:xfrm>
                <a:off x="2816805" y="2078850"/>
                <a:ext cx="49505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Ευθεία γραμμή σύνδεσης 72"/>
              <p:cNvCxnSpPr/>
              <p:nvPr/>
            </p:nvCxnSpPr>
            <p:spPr>
              <a:xfrm>
                <a:off x="2816805" y="2231250"/>
                <a:ext cx="49505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Ευθεία γραμμή σύνδεσης 73"/>
            <p:cNvCxnSpPr/>
            <p:nvPr/>
          </p:nvCxnSpPr>
          <p:spPr>
            <a:xfrm flipH="1">
              <a:off x="3783043" y="3099959"/>
              <a:ext cx="1" cy="131026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Ευθεία γραμμή σύνδεσης 74"/>
            <p:cNvCxnSpPr/>
            <p:nvPr/>
          </p:nvCxnSpPr>
          <p:spPr>
            <a:xfrm>
              <a:off x="3783043" y="1664917"/>
              <a:ext cx="156234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Ευθεία γραμμή σύνδεσης 75"/>
            <p:cNvCxnSpPr/>
            <p:nvPr/>
          </p:nvCxnSpPr>
          <p:spPr>
            <a:xfrm flipH="1">
              <a:off x="5345383" y="1653507"/>
              <a:ext cx="1" cy="4950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Ευθεία γραμμή σύνδεσης 79"/>
            <p:cNvCxnSpPr/>
            <p:nvPr/>
          </p:nvCxnSpPr>
          <p:spPr>
            <a:xfrm>
              <a:off x="5340021" y="2306238"/>
              <a:ext cx="0" cy="5964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Ευθεία γραμμή σύνδεσης 80"/>
            <p:cNvCxnSpPr/>
            <p:nvPr/>
          </p:nvCxnSpPr>
          <p:spPr>
            <a:xfrm>
              <a:off x="5297541" y="3029620"/>
              <a:ext cx="1" cy="7505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Ευθεία γραμμή σύνδεσης 84"/>
            <p:cNvCxnSpPr/>
            <p:nvPr/>
          </p:nvCxnSpPr>
          <p:spPr>
            <a:xfrm flipH="1">
              <a:off x="5340019" y="3932552"/>
              <a:ext cx="1" cy="4950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Ευθεία γραμμή σύνδεσης 85"/>
            <p:cNvCxnSpPr/>
            <p:nvPr/>
          </p:nvCxnSpPr>
          <p:spPr>
            <a:xfrm>
              <a:off x="3735201" y="4410222"/>
              <a:ext cx="16048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3400502" y="2497509"/>
              <a:ext cx="51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 smtClean="0"/>
                <a:t>+</a:t>
              </a:r>
              <a:endParaRPr lang="el-GR" sz="2800" b="1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335052" y="2748970"/>
              <a:ext cx="51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 smtClean="0"/>
                <a:t>_</a:t>
              </a:r>
              <a:endParaRPr lang="el-GR" sz="2800" b="1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750823" y="2506400"/>
              <a:ext cx="51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 smtClean="0"/>
                <a:t>Ε</a:t>
              </a:r>
              <a:endParaRPr lang="el-GR" sz="2800" b="1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297542" y="2458873"/>
              <a:ext cx="7319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C</a:t>
              </a:r>
              <a:r>
                <a:rPr lang="en-US" b="1" dirty="0" smtClean="0"/>
                <a:t>2</a:t>
              </a:r>
              <a:r>
                <a:rPr lang="el-GR" b="1" dirty="0"/>
                <a:t>,</a:t>
              </a:r>
              <a:r>
                <a:rPr lang="en-US" b="1" dirty="0" smtClean="0"/>
                <a:t>3</a:t>
              </a:r>
              <a:endParaRPr lang="el-GR" sz="2800" b="1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511911" y="3588881"/>
              <a:ext cx="51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C</a:t>
              </a:r>
              <a:r>
                <a:rPr lang="en-US" b="1" dirty="0" smtClean="0"/>
                <a:t>1</a:t>
              </a:r>
              <a:endParaRPr lang="el-GR" sz="2800" b="1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97542" y="1664917"/>
              <a:ext cx="51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C</a:t>
              </a:r>
              <a:r>
                <a:rPr lang="en-US" b="1" dirty="0" smtClean="0"/>
                <a:t>4</a:t>
              </a:r>
              <a:endParaRPr lang="el-GR" sz="2800" b="1" dirty="0"/>
            </a:p>
          </p:txBody>
        </p:sp>
      </p:grpSp>
      <p:grpSp>
        <p:nvGrpSpPr>
          <p:cNvPr id="21" name="Ομάδα 20"/>
          <p:cNvGrpSpPr/>
          <p:nvPr/>
        </p:nvGrpSpPr>
        <p:grpSpPr>
          <a:xfrm>
            <a:off x="6212797" y="1689584"/>
            <a:ext cx="2694416" cy="2774100"/>
            <a:chOff x="6212797" y="1689584"/>
            <a:chExt cx="2694416" cy="2774100"/>
          </a:xfrm>
        </p:grpSpPr>
        <p:grpSp>
          <p:nvGrpSpPr>
            <p:cNvPr id="94" name="Ομάδα 93"/>
            <p:cNvGrpSpPr/>
            <p:nvPr/>
          </p:nvGrpSpPr>
          <p:grpSpPr>
            <a:xfrm>
              <a:off x="6413261" y="2983636"/>
              <a:ext cx="495055" cy="152400"/>
              <a:chOff x="4685794" y="2753925"/>
              <a:chExt cx="495055" cy="152400"/>
            </a:xfrm>
          </p:grpSpPr>
          <p:cxnSp>
            <p:nvCxnSpPr>
              <p:cNvPr id="95" name="Ευθεία γραμμή σύνδεσης 94"/>
              <p:cNvCxnSpPr/>
              <p:nvPr/>
            </p:nvCxnSpPr>
            <p:spPr>
              <a:xfrm>
                <a:off x="4685794" y="2753925"/>
                <a:ext cx="49505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Ευθεία γραμμή σύνδεσης 95"/>
              <p:cNvCxnSpPr/>
              <p:nvPr/>
            </p:nvCxnSpPr>
            <p:spPr>
              <a:xfrm>
                <a:off x="4809559" y="2906325"/>
                <a:ext cx="247527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Ευθεία γραμμή σύνδεσης 96"/>
            <p:cNvCxnSpPr/>
            <p:nvPr/>
          </p:nvCxnSpPr>
          <p:spPr>
            <a:xfrm>
              <a:off x="6660789" y="1700994"/>
              <a:ext cx="0" cy="12826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Ομάδα 97"/>
            <p:cNvGrpSpPr/>
            <p:nvPr/>
          </p:nvGrpSpPr>
          <p:grpSpPr>
            <a:xfrm>
              <a:off x="7975601" y="2938772"/>
              <a:ext cx="495055" cy="152400"/>
              <a:chOff x="2816805" y="2078850"/>
              <a:chExt cx="495055" cy="152400"/>
            </a:xfrm>
          </p:grpSpPr>
          <p:cxnSp>
            <p:nvCxnSpPr>
              <p:cNvPr id="99" name="Ευθεία γραμμή σύνδεσης 98"/>
              <p:cNvCxnSpPr/>
              <p:nvPr/>
            </p:nvCxnSpPr>
            <p:spPr>
              <a:xfrm>
                <a:off x="2816805" y="2078850"/>
                <a:ext cx="49505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Ευθεία γραμμή σύνδεσης 99"/>
              <p:cNvCxnSpPr/>
              <p:nvPr/>
            </p:nvCxnSpPr>
            <p:spPr>
              <a:xfrm>
                <a:off x="2816805" y="2231250"/>
                <a:ext cx="49505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Ευθεία γραμμή σύνδεσης 106"/>
            <p:cNvCxnSpPr/>
            <p:nvPr/>
          </p:nvCxnSpPr>
          <p:spPr>
            <a:xfrm flipH="1">
              <a:off x="6660788" y="3136036"/>
              <a:ext cx="1" cy="131026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Ευθεία γραμμή σύνδεσης 107"/>
            <p:cNvCxnSpPr/>
            <p:nvPr/>
          </p:nvCxnSpPr>
          <p:spPr>
            <a:xfrm>
              <a:off x="6660788" y="1700994"/>
              <a:ext cx="156234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Ευθεία γραμμή σύνδεσης 108"/>
            <p:cNvCxnSpPr/>
            <p:nvPr/>
          </p:nvCxnSpPr>
          <p:spPr>
            <a:xfrm flipH="1">
              <a:off x="8217764" y="1689584"/>
              <a:ext cx="5366" cy="12491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Ευθεία γραμμή σύνδεσης 111"/>
            <p:cNvCxnSpPr/>
            <p:nvPr/>
          </p:nvCxnSpPr>
          <p:spPr>
            <a:xfrm>
              <a:off x="8217764" y="3091172"/>
              <a:ext cx="1" cy="13725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Ευθεία γραμμή σύνδεσης 112"/>
            <p:cNvCxnSpPr/>
            <p:nvPr/>
          </p:nvCxnSpPr>
          <p:spPr>
            <a:xfrm>
              <a:off x="6612946" y="4446299"/>
              <a:ext cx="16048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6278247" y="2533586"/>
              <a:ext cx="51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 smtClean="0"/>
                <a:t>+</a:t>
              </a:r>
              <a:endParaRPr lang="el-GR" sz="2800" b="1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6212797" y="2785047"/>
              <a:ext cx="51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 smtClean="0"/>
                <a:t>_</a:t>
              </a:r>
              <a:endParaRPr lang="el-GR" sz="2800" b="1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628568" y="2542477"/>
              <a:ext cx="51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 smtClean="0"/>
                <a:t>Ε</a:t>
              </a:r>
              <a:endParaRPr lang="el-GR" sz="2800" b="1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274567" y="2494950"/>
              <a:ext cx="6326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C</a:t>
              </a:r>
              <a:r>
                <a:rPr lang="el-GR" b="1" dirty="0" err="1" smtClean="0"/>
                <a:t>ολ</a:t>
              </a:r>
              <a:endParaRPr lang="el-GR" sz="2800" b="1" dirty="0"/>
            </a:p>
          </p:txBody>
        </p:sp>
      </p:grpSp>
      <p:sp>
        <p:nvSpPr>
          <p:cNvPr id="22" name="Ορθογώνιο 21"/>
          <p:cNvSpPr/>
          <p:nvPr/>
        </p:nvSpPr>
        <p:spPr>
          <a:xfrm>
            <a:off x="1052723" y="2342315"/>
            <a:ext cx="2010923" cy="121044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2" name="9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2" grpId="0" animBg="1"/>
      <p:bldP spid="22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102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Πυκνωτές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6665" y="863715"/>
            <a:ext cx="643571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Είδη πυκνωτών</a:t>
            </a:r>
            <a:endParaRPr lang="el-GR" sz="2800" b="1" dirty="0"/>
          </a:p>
        </p:txBody>
      </p:sp>
      <p:pic>
        <p:nvPicPr>
          <p:cNvPr id="1026" name="Picture 2" descr="C:\Users\ioannis\Downloads\PYKNO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05515"/>
            <a:ext cx="9081328" cy="45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103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Πυκνωτές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6665" y="863715"/>
            <a:ext cx="643571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Χαρακτηριστικά πυκνωτών</a:t>
            </a:r>
            <a:endParaRPr lang="el-GR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6515" y="1426250"/>
            <a:ext cx="88209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l-GR" sz="2400" b="1" dirty="0" smtClean="0">
                <a:solidFill>
                  <a:srgbClr val="FF0000"/>
                </a:solidFill>
              </a:rPr>
              <a:t>Ονομαστική χωρητικότητα</a:t>
            </a:r>
            <a:r>
              <a:rPr lang="en-US" sz="2400" b="1" dirty="0" smtClean="0">
                <a:solidFill>
                  <a:srgbClr val="FF0000"/>
                </a:solidFill>
              </a:rPr>
              <a:t> (C): </a:t>
            </a:r>
            <a:r>
              <a:rPr lang="el-GR" sz="2400" dirty="0" smtClean="0"/>
              <a:t>συνήθως σε μ</a:t>
            </a:r>
            <a:r>
              <a:rPr lang="en-US" sz="2400" dirty="0" smtClean="0"/>
              <a:t>F </a:t>
            </a:r>
            <a:r>
              <a:rPr lang="el-GR" sz="2400" dirty="0" smtClean="0"/>
              <a:t>ή σε </a:t>
            </a:r>
            <a:r>
              <a:rPr lang="en-US" sz="2400" dirty="0" err="1" smtClean="0"/>
              <a:t>pF.</a:t>
            </a:r>
            <a:r>
              <a:rPr lang="en-US" sz="2400" dirty="0" smtClean="0"/>
              <a:t> </a:t>
            </a:r>
            <a:r>
              <a:rPr lang="el-GR" sz="2400" dirty="0" smtClean="0"/>
              <a:t>Αναγράφεται στον πυκνωτή ή με κώδικα χρωμάτων.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l-GR" sz="2400" b="1" dirty="0">
                <a:solidFill>
                  <a:srgbClr val="FF0000"/>
                </a:solidFill>
              </a:rPr>
              <a:t>Ανοχή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l-GR" sz="2400" dirty="0" smtClean="0"/>
              <a:t>Πόσο διαφέρει η πραγματική χωρητικότητα σε σχέση με την ονομαστική σε %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l-GR" sz="2400" b="1" dirty="0">
                <a:solidFill>
                  <a:srgbClr val="FF0000"/>
                </a:solidFill>
              </a:rPr>
              <a:t>Ονομαστική τάση λειτουργίας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l-GR" sz="2400" dirty="0" smtClean="0"/>
              <a:t>Είναι η τάση μέχρι την οποία μπορεί να λειτουργήσει ο πυκνωτής χωρίς να καταστραφεί.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l-GR" sz="2400" b="1" dirty="0">
                <a:solidFill>
                  <a:srgbClr val="FF0000"/>
                </a:solidFill>
              </a:rPr>
              <a:t>Θερμοκρασία λειτουργίας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l-GR" sz="2400" dirty="0" smtClean="0"/>
              <a:t>η ελάχιστή και η μέγιστη θερμοκρασία λειτουργίας.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l-GR" sz="2400" b="1" dirty="0">
                <a:solidFill>
                  <a:srgbClr val="FF0000"/>
                </a:solidFill>
              </a:rPr>
              <a:t>Ωμική Αντίσταση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el-GR" sz="2400" b="1" dirty="0">
                <a:solidFill>
                  <a:srgbClr val="FF0000"/>
                </a:solidFill>
              </a:rPr>
              <a:t> </a:t>
            </a:r>
            <a:r>
              <a:rPr lang="el-GR" sz="2400" dirty="0" smtClean="0"/>
              <a:t>η αντίσταση που παρουσιάζει ο πυκνωτής όταν τροφοδοτηθεί με συνεχές ρεύμα. Περνά ένα πολύ μικρό ρεύμα μέσα από το διηλεκτρικό.</a:t>
            </a: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l-GR" sz="2400" b="1" dirty="0">
                <a:solidFill>
                  <a:srgbClr val="FF0000"/>
                </a:solidFill>
              </a:rPr>
              <a:t>Συντελεστής απωλειών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l-GR" sz="2400" dirty="0" smtClean="0"/>
              <a:t>Οι απώλειες υπό μορφή θερμότητας όσο μικρότερος είναι ο συντελεστής τόσο λιγότερες οι απώλειες</a:t>
            </a:r>
            <a:endParaRPr lang="el-GR" sz="2400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104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827316" y="2218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Πυκνωτές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4883" y="606960"/>
            <a:ext cx="643571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Φόρτιση – σταθερά χρόνου</a:t>
            </a:r>
            <a:endParaRPr lang="el-GR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87944" y="1126290"/>
            <a:ext cx="8775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b="1" dirty="0" smtClean="0"/>
              <a:t>Ο πυκνωτής συσσωρεύει ηλεκτρική ενέργεια και την αποδίδει στα ηλεκτρικά κυκλώματα για να επιτύχουμε τη σωστή λειτουργία τους.</a:t>
            </a:r>
          </a:p>
          <a:p>
            <a:pPr algn="just"/>
            <a:r>
              <a:rPr lang="el-GR" b="1" dirty="0" smtClean="0"/>
              <a:t>Πόσο γρήγορα ή αργά φορτίζεται και εκφορτίζεται ο πυκνωτής</a:t>
            </a:r>
            <a:r>
              <a:rPr lang="en-US" b="1" dirty="0" smtClean="0"/>
              <a:t>;</a:t>
            </a:r>
            <a:endParaRPr lang="el-GR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690" y="2049620"/>
            <a:ext cx="510540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5410670" y="2034635"/>
                <a:ext cx="3661830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b="1" dirty="0" smtClean="0"/>
                  <a:t>Μόλις κλείσουμε το διακόπτη ο πυκνωτής αρχίζει να φορτίζεται με τάση </a:t>
                </a:r>
                <a:r>
                  <a:rPr lang="en-US" sz="2000" b="1" dirty="0" err="1" smtClean="0"/>
                  <a:t>Uc</a:t>
                </a:r>
                <a:r>
                  <a:rPr lang="en-US" sz="2000" b="1" dirty="0" smtClean="0"/>
                  <a:t>.</a:t>
                </a:r>
              </a:p>
              <a:p>
                <a:r>
                  <a:rPr lang="el-GR" sz="2000" b="1" dirty="0" smtClean="0"/>
                  <a:t>Δεν αποκτά όμως την </a:t>
                </a:r>
                <a:r>
                  <a:rPr lang="en-US" sz="2000" b="1" dirty="0" smtClean="0"/>
                  <a:t>E </a:t>
                </a:r>
                <a:r>
                  <a:rPr lang="el-GR" sz="2000" b="1" dirty="0" smtClean="0"/>
                  <a:t>αμέσως αλλά μετά από μικρό χρονικό διάστημα.</a:t>
                </a:r>
              </a:p>
              <a:p>
                <a:r>
                  <a:rPr lang="el-GR" sz="2000" b="1" dirty="0" smtClean="0"/>
                  <a:t>Ο χρόνος στον οποίο αποκτά την πλήρη τάση και γίνεται </a:t>
                </a:r>
                <a:endParaRPr lang="en-US" sz="2000" b="1" dirty="0" smtClean="0"/>
              </a:p>
              <a:p>
                <a:r>
                  <a:rPr lang="en-US" sz="2000" b="1" dirty="0"/>
                  <a:t> </a:t>
                </a:r>
                <a:r>
                  <a:rPr lang="en-US" sz="2000" b="1" dirty="0" smtClean="0"/>
                  <a:t>             </a:t>
                </a:r>
                <a:r>
                  <a:rPr lang="en-US" sz="2000" b="1" dirty="0" err="1" smtClean="0"/>
                  <a:t>Uc</a:t>
                </a:r>
                <a:r>
                  <a:rPr lang="el-GR" sz="2000" b="1" dirty="0" smtClean="0"/>
                  <a:t> = Ε</a:t>
                </a:r>
              </a:p>
              <a:p>
                <a:r>
                  <a:rPr lang="el-GR" sz="2000" b="1" dirty="0" smtClean="0"/>
                  <a:t>είναι η σταθερά χρόνου και ισούται με </a:t>
                </a:r>
              </a:p>
              <a:p>
                <a:pPr algn="ctr"/>
                <a:r>
                  <a:rPr lang="el-GR" sz="3600" b="1" dirty="0" smtClean="0"/>
                  <a:t>τ = </a:t>
                </a:r>
                <a:r>
                  <a:rPr lang="en-US" sz="3600" b="1" dirty="0" smtClean="0"/>
                  <a:t>R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n-US" sz="3600" b="1" dirty="0" smtClean="0"/>
                  <a:t>C </a:t>
                </a:r>
                <a:r>
                  <a:rPr lang="el-GR" sz="3600" b="1" dirty="0" smtClean="0"/>
                  <a:t>σε </a:t>
                </a:r>
                <a:r>
                  <a:rPr lang="en-US" sz="3600" b="1" dirty="0" smtClean="0"/>
                  <a:t>sec</a:t>
                </a:r>
                <a:endParaRPr lang="el-GR" sz="3600" b="1" dirty="0" smtClean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670" y="2034635"/>
                <a:ext cx="3661830" cy="4031873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833" t="-756" r="-1000" b="-484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580" y="4330697"/>
            <a:ext cx="542925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Ελεύθερη σχεδίαση 10"/>
          <p:cNvSpPr/>
          <p:nvPr/>
        </p:nvSpPr>
        <p:spPr>
          <a:xfrm>
            <a:off x="617220" y="4914900"/>
            <a:ext cx="3874770" cy="1691640"/>
          </a:xfrm>
          <a:custGeom>
            <a:avLst/>
            <a:gdLst>
              <a:gd name="connsiteX0" fmla="*/ 0 w 3874770"/>
              <a:gd name="connsiteY0" fmla="*/ 1691640 h 1691640"/>
              <a:gd name="connsiteX1" fmla="*/ 628650 w 3874770"/>
              <a:gd name="connsiteY1" fmla="*/ 651510 h 1691640"/>
              <a:gd name="connsiteX2" fmla="*/ 1280160 w 3874770"/>
              <a:gd name="connsiteY2" fmla="*/ 262890 h 1691640"/>
              <a:gd name="connsiteX3" fmla="*/ 1931670 w 3874770"/>
              <a:gd name="connsiteY3" fmla="*/ 125730 h 1691640"/>
              <a:gd name="connsiteX4" fmla="*/ 2594610 w 3874770"/>
              <a:gd name="connsiteY4" fmla="*/ 80010 h 1691640"/>
              <a:gd name="connsiteX5" fmla="*/ 3223260 w 3874770"/>
              <a:gd name="connsiteY5" fmla="*/ 45720 h 1691640"/>
              <a:gd name="connsiteX6" fmla="*/ 3874770 w 3874770"/>
              <a:gd name="connsiteY6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74770" h="1691640">
                <a:moveTo>
                  <a:pt x="0" y="1691640"/>
                </a:moveTo>
                <a:cubicBezTo>
                  <a:pt x="207645" y="1290637"/>
                  <a:pt x="415290" y="889635"/>
                  <a:pt x="628650" y="651510"/>
                </a:cubicBezTo>
                <a:cubicBezTo>
                  <a:pt x="842010" y="413385"/>
                  <a:pt x="1062990" y="350520"/>
                  <a:pt x="1280160" y="262890"/>
                </a:cubicBezTo>
                <a:cubicBezTo>
                  <a:pt x="1497330" y="175260"/>
                  <a:pt x="1712595" y="156210"/>
                  <a:pt x="1931670" y="125730"/>
                </a:cubicBezTo>
                <a:cubicBezTo>
                  <a:pt x="2150745" y="95250"/>
                  <a:pt x="2594610" y="80010"/>
                  <a:pt x="2594610" y="80010"/>
                </a:cubicBezTo>
                <a:lnTo>
                  <a:pt x="3223260" y="45720"/>
                </a:lnTo>
                <a:lnTo>
                  <a:pt x="3874770" y="0"/>
                </a:lnTo>
              </a:path>
            </a:pathLst>
          </a:custGeom>
          <a:ln w="635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105</a:t>
            </a:fld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43030"/>
            <a:ext cx="681037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316" y="2218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Πυκνωτές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4883" y="606960"/>
            <a:ext cx="643571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Φόρτιση – σταθερά χρόνου</a:t>
            </a:r>
            <a:endParaRPr lang="el-GR" sz="28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161511" y="4419630"/>
                <a:ext cx="8595954" cy="2276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dirty="0" smtClean="0"/>
                  <a:t>Αντίθετα με την τάση η ένταση του ρεύματος στο κύκλωμα σταδιακά μειώνεται.</a:t>
                </a:r>
              </a:p>
              <a:p>
                <a:r>
                  <a:rPr lang="el-GR" sz="2400" b="1" dirty="0" smtClean="0"/>
                  <a:t>Αρχικά είναι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32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latin typeface="Cambria Math"/>
                          </a:rPr>
                          <m:t>𝐈</m:t>
                        </m:r>
                      </m:e>
                      <m:sub>
                        <m:r>
                          <a:rPr lang="en-US" sz="3200" b="1" i="0" smtClean="0"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en-US" sz="3200" b="1" i="0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32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0" smtClean="0">
                            <a:latin typeface="Cambria Math"/>
                          </a:rPr>
                          <m:t>𝐄</m:t>
                        </m:r>
                      </m:num>
                      <m:den>
                        <m:r>
                          <a:rPr lang="en-US" sz="3200" b="1" i="0" smtClean="0">
                            <a:latin typeface="Cambria Math"/>
                          </a:rPr>
                          <m:t>𝐑</m:t>
                        </m:r>
                      </m:den>
                    </m:f>
                  </m:oMath>
                </a14:m>
                <a:endParaRPr lang="el-GR" sz="2400" b="1" dirty="0" smtClean="0"/>
              </a:p>
              <a:p>
                <a:endParaRPr lang="en-US" sz="2400" b="1" dirty="0" smtClean="0"/>
              </a:p>
              <a:p>
                <a:r>
                  <a:rPr lang="el-GR" sz="2400" b="1" dirty="0" smtClean="0"/>
                  <a:t>και μετά από μικρό χρονικό διάστημα γίνεται σχεδόν μηδέν.</a:t>
                </a:r>
                <a:endParaRPr lang="el-GR" sz="2400" b="1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11" y="4419630"/>
                <a:ext cx="8595954" cy="227632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063" t="-2145" b="-536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Ελεύθερη σχεδίαση 5"/>
          <p:cNvSpPr/>
          <p:nvPr/>
        </p:nvSpPr>
        <p:spPr>
          <a:xfrm>
            <a:off x="1691640" y="2068830"/>
            <a:ext cx="4960620" cy="1979589"/>
          </a:xfrm>
          <a:custGeom>
            <a:avLst/>
            <a:gdLst>
              <a:gd name="connsiteX0" fmla="*/ 0 w 4960620"/>
              <a:gd name="connsiteY0" fmla="*/ 0 h 1979589"/>
              <a:gd name="connsiteX1" fmla="*/ 845820 w 4960620"/>
              <a:gd name="connsiteY1" fmla="*/ 1348740 h 1979589"/>
              <a:gd name="connsiteX2" fmla="*/ 1703070 w 4960620"/>
              <a:gd name="connsiteY2" fmla="*/ 1805940 h 1979589"/>
              <a:gd name="connsiteX3" fmla="*/ 2514600 w 4960620"/>
              <a:gd name="connsiteY3" fmla="*/ 1931670 h 1979589"/>
              <a:gd name="connsiteX4" fmla="*/ 3337560 w 4960620"/>
              <a:gd name="connsiteY4" fmla="*/ 1954530 h 1979589"/>
              <a:gd name="connsiteX5" fmla="*/ 4137660 w 4960620"/>
              <a:gd name="connsiteY5" fmla="*/ 1977390 h 1979589"/>
              <a:gd name="connsiteX6" fmla="*/ 4960620 w 4960620"/>
              <a:gd name="connsiteY6" fmla="*/ 1977390 h 197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0620" h="1979589">
                <a:moveTo>
                  <a:pt x="0" y="0"/>
                </a:moveTo>
                <a:cubicBezTo>
                  <a:pt x="280987" y="523875"/>
                  <a:pt x="561975" y="1047750"/>
                  <a:pt x="845820" y="1348740"/>
                </a:cubicBezTo>
                <a:cubicBezTo>
                  <a:pt x="1129665" y="1649730"/>
                  <a:pt x="1424940" y="1708785"/>
                  <a:pt x="1703070" y="1805940"/>
                </a:cubicBezTo>
                <a:cubicBezTo>
                  <a:pt x="1981200" y="1903095"/>
                  <a:pt x="2242185" y="1906905"/>
                  <a:pt x="2514600" y="1931670"/>
                </a:cubicBezTo>
                <a:cubicBezTo>
                  <a:pt x="2787015" y="1956435"/>
                  <a:pt x="3337560" y="1954530"/>
                  <a:pt x="3337560" y="1954530"/>
                </a:cubicBezTo>
                <a:lnTo>
                  <a:pt x="4137660" y="1977390"/>
                </a:lnTo>
                <a:cubicBezTo>
                  <a:pt x="4408170" y="1981200"/>
                  <a:pt x="4684395" y="1979295"/>
                  <a:pt x="4960620" y="197739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8351" y="1403775"/>
            <a:ext cx="4365485" cy="196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4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106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827316" y="2218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Πυκνωτές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4883" y="606960"/>
            <a:ext cx="643571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err="1" smtClean="0"/>
              <a:t>Εκφόρτιση</a:t>
            </a:r>
            <a:r>
              <a:rPr lang="el-GR" sz="2800" b="1" dirty="0" smtClean="0"/>
              <a:t> – σταθερά χρόνου</a:t>
            </a:r>
            <a:endParaRPr lang="el-GR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9375" y="1140190"/>
            <a:ext cx="390525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656565" y="3474005"/>
                <a:ext cx="8055895" cy="1906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dirty="0" smtClean="0"/>
                  <a:t>Όταν κλείσουμε το διακόπτη τότε ο πυκνωτής εκφορτίζεται προς τον αντιστάτη </a:t>
                </a:r>
                <a:r>
                  <a:rPr lang="en-US" sz="2400" dirty="0" smtClean="0"/>
                  <a:t>R.</a:t>
                </a:r>
              </a:p>
              <a:p>
                <a:r>
                  <a:rPr lang="el-GR" sz="2400" dirty="0" smtClean="0"/>
                  <a:t>Στην αρχή ο πυκνωτής έχει τάση στα άκρα </a:t>
                </a:r>
                <a:r>
                  <a:rPr lang="en-US" sz="2400" dirty="0" smtClean="0"/>
                  <a:t>U</a:t>
                </a:r>
                <a:r>
                  <a:rPr lang="en-US" sz="1600" dirty="0" smtClean="0"/>
                  <a:t>0</a:t>
                </a:r>
              </a:p>
              <a:p>
                <a:r>
                  <a:rPr lang="el-GR" sz="2400" dirty="0" smtClean="0"/>
                  <a:t>και ένταση ρεύματος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latin typeface="Cambria Math"/>
                      </a:rPr>
                      <m:t>𝐈</m:t>
                    </m:r>
                    <m:r>
                      <a:rPr lang="en-US" sz="3200" b="1" i="0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3200" b="1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1" i="0" smtClean="0">
                                <a:latin typeface="Cambria Math"/>
                              </a:rPr>
                              <m:t>𝐔</m:t>
                            </m:r>
                          </m:e>
                          <m:sub>
                            <m:r>
                              <a:rPr lang="en-US" sz="3200" b="1" i="0" smtClean="0">
                                <a:latin typeface="Cambria Math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en-US" sz="3200" b="1" i="0" smtClean="0">
                            <a:latin typeface="Cambria Math"/>
                          </a:rPr>
                          <m:t>𝐑</m:t>
                        </m:r>
                      </m:den>
                    </m:f>
                  </m:oMath>
                </a14:m>
                <a:endParaRPr lang="el-GR" sz="3600" b="1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565" y="3474005"/>
                <a:ext cx="8055895" cy="1906997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211" t="-2556" b="-447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107</a:t>
            </a:fld>
            <a:endParaRPr lang="el-G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505" y="3715685"/>
            <a:ext cx="5940660" cy="285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Ελεύθερη σχεδίαση 3"/>
          <p:cNvSpPr/>
          <p:nvPr/>
        </p:nvSpPr>
        <p:spPr>
          <a:xfrm>
            <a:off x="836544" y="4549331"/>
            <a:ext cx="4327127" cy="1653307"/>
          </a:xfrm>
          <a:custGeom>
            <a:avLst/>
            <a:gdLst>
              <a:gd name="connsiteX0" fmla="*/ 0 w 4960620"/>
              <a:gd name="connsiteY0" fmla="*/ 0 h 1979589"/>
              <a:gd name="connsiteX1" fmla="*/ 845820 w 4960620"/>
              <a:gd name="connsiteY1" fmla="*/ 1348740 h 1979589"/>
              <a:gd name="connsiteX2" fmla="*/ 1703070 w 4960620"/>
              <a:gd name="connsiteY2" fmla="*/ 1805940 h 1979589"/>
              <a:gd name="connsiteX3" fmla="*/ 2514600 w 4960620"/>
              <a:gd name="connsiteY3" fmla="*/ 1931670 h 1979589"/>
              <a:gd name="connsiteX4" fmla="*/ 3337560 w 4960620"/>
              <a:gd name="connsiteY4" fmla="*/ 1954530 h 1979589"/>
              <a:gd name="connsiteX5" fmla="*/ 4137660 w 4960620"/>
              <a:gd name="connsiteY5" fmla="*/ 1977390 h 1979589"/>
              <a:gd name="connsiteX6" fmla="*/ 4960620 w 4960620"/>
              <a:gd name="connsiteY6" fmla="*/ 1977390 h 197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0620" h="1979589">
                <a:moveTo>
                  <a:pt x="0" y="0"/>
                </a:moveTo>
                <a:cubicBezTo>
                  <a:pt x="280987" y="523875"/>
                  <a:pt x="561975" y="1047750"/>
                  <a:pt x="845820" y="1348740"/>
                </a:cubicBezTo>
                <a:cubicBezTo>
                  <a:pt x="1129665" y="1649730"/>
                  <a:pt x="1424940" y="1708785"/>
                  <a:pt x="1703070" y="1805940"/>
                </a:cubicBezTo>
                <a:cubicBezTo>
                  <a:pt x="1981200" y="1903095"/>
                  <a:pt x="2242185" y="1906905"/>
                  <a:pt x="2514600" y="1931670"/>
                </a:cubicBezTo>
                <a:cubicBezTo>
                  <a:pt x="2787015" y="1956435"/>
                  <a:pt x="3337560" y="1954530"/>
                  <a:pt x="3337560" y="1954530"/>
                </a:cubicBezTo>
                <a:lnTo>
                  <a:pt x="4137660" y="1977390"/>
                </a:lnTo>
                <a:cubicBezTo>
                  <a:pt x="4408170" y="1981200"/>
                  <a:pt x="4684395" y="1979295"/>
                  <a:pt x="4960620" y="197739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6949"/>
            <a:ext cx="5940660" cy="285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Ελεύθερη σχεδίαση 5"/>
          <p:cNvSpPr/>
          <p:nvPr/>
        </p:nvSpPr>
        <p:spPr>
          <a:xfrm>
            <a:off x="836544" y="1430595"/>
            <a:ext cx="4327127" cy="1653307"/>
          </a:xfrm>
          <a:custGeom>
            <a:avLst/>
            <a:gdLst>
              <a:gd name="connsiteX0" fmla="*/ 0 w 4960620"/>
              <a:gd name="connsiteY0" fmla="*/ 0 h 1979589"/>
              <a:gd name="connsiteX1" fmla="*/ 845820 w 4960620"/>
              <a:gd name="connsiteY1" fmla="*/ 1348740 h 1979589"/>
              <a:gd name="connsiteX2" fmla="*/ 1703070 w 4960620"/>
              <a:gd name="connsiteY2" fmla="*/ 1805940 h 1979589"/>
              <a:gd name="connsiteX3" fmla="*/ 2514600 w 4960620"/>
              <a:gd name="connsiteY3" fmla="*/ 1931670 h 1979589"/>
              <a:gd name="connsiteX4" fmla="*/ 3337560 w 4960620"/>
              <a:gd name="connsiteY4" fmla="*/ 1954530 h 1979589"/>
              <a:gd name="connsiteX5" fmla="*/ 4137660 w 4960620"/>
              <a:gd name="connsiteY5" fmla="*/ 1977390 h 1979589"/>
              <a:gd name="connsiteX6" fmla="*/ 4960620 w 4960620"/>
              <a:gd name="connsiteY6" fmla="*/ 1977390 h 197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0620" h="1979589">
                <a:moveTo>
                  <a:pt x="0" y="0"/>
                </a:moveTo>
                <a:cubicBezTo>
                  <a:pt x="280987" y="523875"/>
                  <a:pt x="561975" y="1047750"/>
                  <a:pt x="845820" y="1348740"/>
                </a:cubicBezTo>
                <a:cubicBezTo>
                  <a:pt x="1129665" y="1649730"/>
                  <a:pt x="1424940" y="1708785"/>
                  <a:pt x="1703070" y="1805940"/>
                </a:cubicBezTo>
                <a:cubicBezTo>
                  <a:pt x="1981200" y="1903095"/>
                  <a:pt x="2242185" y="1906905"/>
                  <a:pt x="2514600" y="1931670"/>
                </a:cubicBezTo>
                <a:cubicBezTo>
                  <a:pt x="2787015" y="1956435"/>
                  <a:pt x="3337560" y="1954530"/>
                  <a:pt x="3337560" y="1954530"/>
                </a:cubicBezTo>
                <a:lnTo>
                  <a:pt x="4137660" y="1977390"/>
                </a:lnTo>
                <a:cubicBezTo>
                  <a:pt x="4408170" y="1981200"/>
                  <a:pt x="4684395" y="1979295"/>
                  <a:pt x="4960620" y="1977390"/>
                </a:cubicBezTo>
              </a:path>
            </a:pathLst>
          </a:custGeom>
          <a:ln w="635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827316" y="2218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Πυκνωτές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4883" y="606960"/>
            <a:ext cx="643571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err="1" smtClean="0"/>
              <a:t>Εκφόρτιση</a:t>
            </a:r>
            <a:r>
              <a:rPr lang="el-GR" sz="2800" b="1" dirty="0" smtClean="0"/>
              <a:t> – σταθερά χρόνου</a:t>
            </a:r>
            <a:endParaRPr lang="el-GR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162" y="1078170"/>
            <a:ext cx="44767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89" y="2157195"/>
            <a:ext cx="742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Ορθογώνιο 8"/>
              <p:cNvSpPr/>
              <p:nvPr/>
            </p:nvSpPr>
            <p:spPr>
              <a:xfrm>
                <a:off x="2501770" y="4059069"/>
                <a:ext cx="270298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l-GR" sz="3600" b="1" dirty="0">
                    <a:solidFill>
                      <a:prstClr val="black"/>
                    </a:solidFill>
                  </a:rPr>
                  <a:t>τ = </a:t>
                </a:r>
                <a:r>
                  <a:rPr lang="en-US" sz="3600" b="1" dirty="0">
                    <a:solidFill>
                      <a:prstClr val="black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n-US" sz="3600" b="1" dirty="0">
                    <a:solidFill>
                      <a:prstClr val="black"/>
                    </a:solidFill>
                  </a:rPr>
                  <a:t>C </a:t>
                </a:r>
                <a:r>
                  <a:rPr lang="el-GR" sz="3600" b="1" dirty="0">
                    <a:solidFill>
                      <a:prstClr val="black"/>
                    </a:solidFill>
                  </a:rPr>
                  <a:t>σε </a:t>
                </a:r>
                <a:r>
                  <a:rPr lang="en-US" sz="3600" b="1" dirty="0">
                    <a:solidFill>
                      <a:prstClr val="black"/>
                    </a:solidFill>
                  </a:rPr>
                  <a:t>sec</a:t>
                </a:r>
                <a:endParaRPr lang="el-GR" sz="3600" b="1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9" name="Ορθογώνιο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1770" y="4059069"/>
                <a:ext cx="2702984" cy="646331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l="-6306" t="-14151" r="-9910" b="-3490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057165" y="1422519"/>
            <a:ext cx="29703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Όπως με τη φόρτιση έτσι και η </a:t>
            </a:r>
            <a:r>
              <a:rPr lang="el-GR" sz="2000" b="1" dirty="0" err="1" smtClean="0"/>
              <a:t>εκφόρτιση</a:t>
            </a:r>
            <a:r>
              <a:rPr lang="el-GR" sz="2000" b="1" dirty="0" smtClean="0"/>
              <a:t> του πυκνωτή γίνεται σταδιακά έτσι ώστε μετά από μικρό χρονικό διάστημα να μηδενίζεται και η τάση του πυκνωτή και το ρεύμα </a:t>
            </a:r>
            <a:r>
              <a:rPr lang="el-GR" sz="2000" b="1" dirty="0" err="1" smtClean="0"/>
              <a:t>εκφόρτισης</a:t>
            </a:r>
            <a:r>
              <a:rPr lang="el-GR" sz="2000" b="1" dirty="0" smtClean="0"/>
              <a:t>.</a:t>
            </a:r>
            <a:endParaRPr lang="el-GR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57165" y="4284095"/>
            <a:ext cx="3073587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tx1"/>
                </a:solidFill>
              </a:rPr>
              <a:t>Χρειάζεται προσοχή με τους πυκνωτές γιατί μπορεί το κύκλωμα να μην έχει τροφοδοσία αλλά αν ο πυκνωτής έχει φορτίο το ρεύμα </a:t>
            </a:r>
            <a:r>
              <a:rPr lang="el-GR" b="1" dirty="0" err="1" smtClean="0">
                <a:solidFill>
                  <a:schemeClr val="tx1"/>
                </a:solidFill>
              </a:rPr>
              <a:t>εκφόρτισης</a:t>
            </a:r>
            <a:r>
              <a:rPr lang="el-GR" b="1" dirty="0" smtClean="0">
                <a:solidFill>
                  <a:schemeClr val="tx1"/>
                </a:solidFill>
              </a:rPr>
              <a:t> είναι επικίνδυνο.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14" name="1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4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74674"/>
            <a:ext cx="9144000" cy="175432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600" b="1" dirty="0" smtClean="0"/>
              <a:t>Ενότητα 1.2</a:t>
            </a:r>
          </a:p>
          <a:p>
            <a:pPr algn="ctr"/>
            <a:r>
              <a:rPr lang="el-GR" sz="3600" b="1" dirty="0" smtClean="0"/>
              <a:t>Ηλεκτρικό ρεύμα – ένταση ηλεκτρικού ρεύματος</a:t>
            </a:r>
            <a:endParaRPr lang="el-GR" sz="3600" b="1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11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6761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740" y="1140995"/>
            <a:ext cx="3146006" cy="228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40995"/>
            <a:ext cx="3413535" cy="231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864096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Απλό ηλεκτρικό κύκλωμα – Κίνηση ηλεκτρικού φορτίου </a:t>
            </a:r>
            <a:endParaRPr lang="el-GR" sz="2800" b="1" dirty="0"/>
          </a:p>
        </p:txBody>
      </p:sp>
      <p:sp>
        <p:nvSpPr>
          <p:cNvPr id="4" name="Ορθογώνιο 3"/>
          <p:cNvSpPr/>
          <p:nvPr/>
        </p:nvSpPr>
        <p:spPr>
          <a:xfrm>
            <a:off x="1000798" y="3828159"/>
            <a:ext cx="6789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hlinkClick r:id="rId4"/>
              </a:rPr>
              <a:t>https://epalelectron.weebly.com/phet_colorado_1.html</a:t>
            </a:r>
            <a:endParaRPr lang="el-GR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10512" y="4208297"/>
            <a:ext cx="79928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/>
              <a:t>Ανοικτό – κλειστό ηλεκτρικό κύκλωμα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/>
              <a:t>Αγωγοί – μονωτές – ημιαγωγοί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/>
              <a:t>Ένταση ηλεκτρικού ρεύματος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/>
              <a:t>Πηγή ηλεκτρικού ρεύματος – τάση πηγής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/>
              <a:t>Σχέση τάσης - έντασης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/>
              <a:t>Συμβατική φορά ηλεκτρονίων και ηλεκτρικού ρεύματος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823119" y="3458827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Εικονικό κύκλωμα στο</a:t>
            </a:r>
            <a:r>
              <a:rPr lang="en-US" dirty="0" smtClean="0"/>
              <a:t>: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12</a:t>
            </a:fld>
            <a:endParaRPr lang="el-GR"/>
          </a:p>
        </p:txBody>
      </p:sp>
      <p:sp>
        <p:nvSpPr>
          <p:cNvPr id="9" name="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64096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Ένταση ηλεκτρικού ρεύματος</a:t>
            </a:r>
            <a:endParaRPr lang="el-GR" sz="28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395536" y="3420307"/>
                <a:ext cx="8136904" cy="1435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l-GR" sz="2000" dirty="0" smtClean="0"/>
                  <a:t>Η ένταση συμβολίζεται με </a:t>
                </a:r>
                <a:r>
                  <a:rPr lang="en-US" sz="2000" b="1" dirty="0" smtClean="0"/>
                  <a:t>I</a:t>
                </a:r>
                <a:r>
                  <a:rPr lang="en-US" sz="2000" dirty="0" smtClean="0"/>
                  <a:t> </a:t>
                </a:r>
                <a:r>
                  <a:rPr lang="el-GR" sz="2000" dirty="0" smtClean="0"/>
                  <a:t>και μονάδες μέτρησης είναι το Αμπέρ (1</a:t>
                </a:r>
                <a:r>
                  <a:rPr lang="el-GR" sz="2000" b="1" dirty="0" smtClean="0"/>
                  <a:t> Α</a:t>
                </a:r>
                <a:r>
                  <a:rPr lang="el-GR" sz="2000" dirty="0" smtClean="0"/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l-GR" sz="2000" dirty="0" smtClean="0"/>
                  <a:t>Το </a:t>
                </a:r>
                <a:r>
                  <a:rPr lang="el-GR" sz="2000" dirty="0" err="1" smtClean="0"/>
                  <a:t>Κίλοαμπερ</a:t>
                </a:r>
                <a:r>
                  <a:rPr lang="el-GR" sz="2000" dirty="0"/>
                  <a:t> </a:t>
                </a:r>
                <a:r>
                  <a:rPr lang="el-GR" sz="2000" dirty="0" smtClean="0"/>
                  <a:t>  </a:t>
                </a:r>
                <a:r>
                  <a:rPr lang="el-GR" sz="2000" b="1" dirty="0" smtClean="0"/>
                  <a:t>1 </a:t>
                </a:r>
                <a:r>
                  <a:rPr lang="en-US" sz="2000" b="1" dirty="0" smtClean="0"/>
                  <a:t>kA = 1.000 A </a:t>
                </a:r>
                <a:endParaRPr lang="el-GR" sz="2000" b="1" dirty="0" smtClean="0"/>
              </a:p>
              <a:p>
                <a:pPr>
                  <a:lnSpc>
                    <a:spcPct val="150000"/>
                  </a:lnSpc>
                </a:pPr>
                <a:r>
                  <a:rPr lang="el-GR" sz="2000" dirty="0" smtClean="0"/>
                  <a:t>Το </a:t>
                </a:r>
                <a:r>
                  <a:rPr lang="el-GR" sz="2000" dirty="0" err="1" smtClean="0"/>
                  <a:t>Μίλιαμπερ</a:t>
                </a:r>
                <a:r>
                  <a:rPr lang="el-GR" sz="2000" dirty="0" smtClean="0"/>
                  <a:t>  </a:t>
                </a:r>
                <a:r>
                  <a:rPr lang="el-GR" sz="2000" b="1" dirty="0" smtClean="0"/>
                  <a:t>1</a:t>
                </a:r>
                <a:r>
                  <a:rPr lang="en-US" sz="2000" b="1" dirty="0" smtClean="0"/>
                  <a:t>mA = 0,001 A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sz="2000" b="1" i="0" smtClean="0">
                            <a:latin typeface="Cambria Math"/>
                          </a:rPr>
                          <m:t>−</m:t>
                        </m:r>
                        <m:r>
                          <a:rPr lang="en-US" sz="2000" b="1" i="0" smtClean="0">
                            <a:latin typeface="Cambria Math"/>
                          </a:rPr>
                          <m:t>𝟑</m:t>
                        </m:r>
                        <m:r>
                          <a:rPr lang="en-US" sz="2000" b="1" i="0" smtClean="0">
                            <a:latin typeface="Cambria Math"/>
                          </a:rPr>
                          <m:t> </m:t>
                        </m:r>
                      </m:sup>
                    </m:sSup>
                    <m:r>
                      <m:rPr>
                        <m:nor/>
                      </m:rPr>
                      <a:rPr lang="en-US" sz="2000" b="1" dirty="0"/>
                      <m:t>A</m:t>
                    </m:r>
                  </m:oMath>
                </a14:m>
                <a:endParaRPr lang="el-GR" sz="2000" b="1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420307"/>
                <a:ext cx="8136904" cy="1435265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824" b="-678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51520" y="126876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Το πόσα ηλεκτρικά φορτία περνάνε μέσα από τη διατομή του αγωγού ανά δευτερόλεπτο ορίζουν την ένταση του ρεύματος.</a:t>
            </a:r>
            <a:endParaRPr lang="el-GR" sz="24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683568" y="2132856"/>
                <a:ext cx="7848872" cy="1410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I </a:t>
                </a:r>
                <a:r>
                  <a:rPr lang="en-US" sz="2400" b="1" dirty="0" smtClean="0">
                    <a:latin typeface="Cambria Math"/>
                    <a:ea typeface="Cambria Math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dirty="0"/>
                          <m:t>Q</m:t>
                        </m:r>
                      </m:num>
                      <m:den>
                        <m:r>
                          <a:rPr lang="en-US" sz="2400" b="1" i="0" smtClean="0">
                            <a:latin typeface="Cambria Math"/>
                            <a:ea typeface="Cambria Math"/>
                          </a:rPr>
                          <m:t>𝐭</m:t>
                        </m:r>
                      </m:den>
                    </m:f>
                  </m:oMath>
                </a14:m>
                <a:r>
                  <a:rPr lang="el-GR" sz="2400" b="1" dirty="0" smtClean="0"/>
                  <a:t>, </a:t>
                </a:r>
                <a:endParaRPr lang="en-US" sz="2400" b="1" dirty="0" smtClean="0"/>
              </a:p>
              <a:p>
                <a:endParaRPr lang="en-US" sz="2400" b="1" dirty="0"/>
              </a:p>
              <a:p>
                <a:r>
                  <a:rPr lang="en-US" sz="2400" dirty="0" smtClean="0"/>
                  <a:t>I </a:t>
                </a:r>
                <a:r>
                  <a:rPr lang="el-GR" sz="2400" dirty="0" smtClean="0"/>
                  <a:t>σε Αμπέρ,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/>
                      <m:t>Q</m:t>
                    </m:r>
                  </m:oMath>
                </a14:m>
                <a:r>
                  <a:rPr lang="el-GR" sz="2400" dirty="0" smtClean="0"/>
                  <a:t> σε Κουλόμπ, </a:t>
                </a:r>
                <a:r>
                  <a:rPr lang="en-US" sz="2400" dirty="0" smtClean="0"/>
                  <a:t>t </a:t>
                </a:r>
                <a:r>
                  <a:rPr lang="el-GR" sz="2400" dirty="0" smtClean="0"/>
                  <a:t>σε </a:t>
                </a:r>
                <a:r>
                  <a:rPr lang="en-US" sz="2400" dirty="0" smtClean="0"/>
                  <a:t>sec</a:t>
                </a:r>
                <a:r>
                  <a:rPr lang="el-GR" sz="2400" dirty="0" smtClean="0"/>
                  <a:t>  </a:t>
                </a:r>
                <a:endParaRPr lang="el-GR" sz="24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132856"/>
                <a:ext cx="7848872" cy="141089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165" b="-909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13</a:t>
            </a:fld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64096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Ένταση ηλεκτρικού ρεύματος</a:t>
            </a:r>
            <a:endParaRPr lang="el-GR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124744"/>
            <a:ext cx="7848872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b="1" dirty="0" smtClean="0"/>
              <a:t>Για το ηλεκτρικό φορτίο εκτός από τη μονάδα μέτρησης Κουλόμπ </a:t>
            </a:r>
          </a:p>
          <a:p>
            <a:pPr>
              <a:lnSpc>
                <a:spcPct val="150000"/>
              </a:lnSpc>
            </a:pPr>
            <a:r>
              <a:rPr lang="el-GR" b="1" dirty="0" smtClean="0"/>
              <a:t>Πιο συχνά χρησιμοποιούμε την </a:t>
            </a:r>
            <a:r>
              <a:rPr lang="el-GR" sz="2400" b="1" dirty="0" err="1" smtClean="0"/>
              <a:t>αμπερώρα</a:t>
            </a:r>
            <a:r>
              <a:rPr lang="en-US" sz="2400" b="1" dirty="0" smtClean="0"/>
              <a:t> (Ah)</a:t>
            </a:r>
            <a:endParaRPr lang="el-GR" sz="2400" b="1" dirty="0" smtClean="0"/>
          </a:p>
          <a:p>
            <a:pPr>
              <a:lnSpc>
                <a:spcPct val="150000"/>
              </a:lnSpc>
            </a:pPr>
            <a:r>
              <a:rPr lang="el-GR" b="1" dirty="0" smtClean="0"/>
              <a:t>Είναι 1 Α</a:t>
            </a:r>
            <a:r>
              <a:rPr lang="en-US" b="1" dirty="0" smtClean="0"/>
              <a:t>h = </a:t>
            </a:r>
            <a:r>
              <a:rPr lang="el-GR" b="1" dirty="0" smtClean="0"/>
              <a:t>το φορτίο που περνά από ένα αγωγό σε 1 ώρα όταν διαρρέεται από ένταση ρεύματος 1 Α.</a:t>
            </a:r>
          </a:p>
          <a:p>
            <a:pPr>
              <a:lnSpc>
                <a:spcPct val="150000"/>
              </a:lnSpc>
            </a:pPr>
            <a:endParaRPr lang="el-GR" b="1" dirty="0"/>
          </a:p>
          <a:p>
            <a:pPr>
              <a:lnSpc>
                <a:spcPct val="150000"/>
              </a:lnSpc>
            </a:pPr>
            <a:r>
              <a:rPr lang="el-GR" b="1" dirty="0" smtClean="0"/>
              <a:t>Δηλ. 1 Α</a:t>
            </a:r>
            <a:r>
              <a:rPr lang="en-US" b="1" dirty="0" smtClean="0"/>
              <a:t>h -= 1A </a:t>
            </a:r>
            <a:r>
              <a:rPr lang="en-US" b="1" dirty="0" smtClean="0">
                <a:latin typeface="Cambria Math"/>
                <a:ea typeface="Cambria Math"/>
              </a:rPr>
              <a:t>∙ 1h = 1 A ∙ 3600 s = 3600 </a:t>
            </a:r>
            <a:r>
              <a:rPr lang="el-GR" b="1" dirty="0" smtClean="0">
                <a:latin typeface="Cambria Math"/>
                <a:ea typeface="Cambria Math"/>
              </a:rPr>
              <a:t>Κουλόμπ </a:t>
            </a:r>
            <a:endParaRPr lang="el-GR" b="1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610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194" y="116632"/>
            <a:ext cx="864096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Πυκνότητα ηλεκτρικού ρεύματος</a:t>
            </a:r>
            <a:endParaRPr lang="el-GR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8549" y="657225"/>
            <a:ext cx="581025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132636" y="3440425"/>
                <a:ext cx="8878728" cy="3217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l-GR" sz="2400" b="1" dirty="0" smtClean="0"/>
                  <a:t>Πυκνότητα  </a:t>
                </a:r>
                <a:r>
                  <a:rPr lang="en-US" sz="2400" b="1" dirty="0" smtClean="0"/>
                  <a:t>J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0" smtClean="0">
                            <a:latin typeface="Cambria Math"/>
                          </a:rPr>
                          <m:t>𝐈</m:t>
                        </m:r>
                      </m:num>
                      <m:den>
                        <m:r>
                          <a:rPr lang="en-US" sz="2400" b="1" i="0" smtClean="0">
                            <a:latin typeface="Cambria Math"/>
                          </a:rPr>
                          <m:t>𝐒</m:t>
                        </m:r>
                      </m:den>
                    </m:f>
                    <m:r>
                      <a:rPr lang="en-US" sz="2400" b="1" i="0" smtClean="0">
                        <a:latin typeface="Cambria Math"/>
                      </a:rPr>
                      <m:t>  ,  </m:t>
                    </m:r>
                    <m:r>
                      <a:rPr lang="el-GR" sz="2400" b="1" i="0" smtClean="0">
                        <a:latin typeface="Cambria Math"/>
                      </a:rPr>
                      <m:t>  </m:t>
                    </m:r>
                  </m:oMath>
                </a14:m>
                <a:r>
                  <a:rPr lang="el-GR" sz="2400" b="1" dirty="0" smtClean="0"/>
                  <a:t>Ι η ένταση του ρεύματος</a:t>
                </a:r>
                <a:r>
                  <a:rPr lang="en-US" sz="2400" b="1" dirty="0" smtClean="0"/>
                  <a:t> </a:t>
                </a:r>
                <a:r>
                  <a:rPr lang="el-GR" sz="2400" b="1" dirty="0" smtClean="0"/>
                  <a:t>σε Αμπέρ και </a:t>
                </a:r>
                <a:r>
                  <a:rPr lang="en-US" sz="2400" b="1" dirty="0" smtClean="0"/>
                  <a:t>S </a:t>
                </a:r>
                <a:r>
                  <a:rPr lang="el-GR" sz="2400" b="1" dirty="0" smtClean="0"/>
                  <a:t>διατομή του αγωγού σε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4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/>
                          </a:rPr>
                          <m:t>𝒎𝒎</m:t>
                        </m:r>
                      </m:e>
                      <m:sup>
                        <m:r>
                          <a:rPr lang="en-US" sz="2400" b="1" i="1" smtClean="0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l-GR" sz="2400" b="1" dirty="0" smtClean="0"/>
              </a:p>
              <a:p>
                <a:pPr marL="342900" indent="-342900">
                  <a:buFont typeface="Arial" pitchFamily="34" charset="0"/>
                  <a:buChar char="•"/>
                </a:pPr>
                <a:endParaRPr lang="el-GR" sz="2400" b="1" dirty="0" smtClean="0"/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l-GR" sz="2400" b="1" dirty="0" smtClean="0"/>
                  <a:t>Όσο μεγαλύτερη είναι η ένταση του ηλεκτρικού ρεύματος τόσο μεγαλύτερη πρέπει να είναι η διατομή του καλωδίου. 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endParaRPr lang="el-GR" sz="2400" b="1" dirty="0" smtClean="0"/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l-GR" sz="2400" b="1" dirty="0" smtClean="0"/>
                  <a:t>Σε διαφορετική περίπτωση υπάρχει κίνδυνος να υπερθερμανθεί ο αγωγός.</a:t>
                </a:r>
                <a:endParaRPr lang="el-GR" sz="2400" b="1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36" y="3440425"/>
                <a:ext cx="8878728" cy="3217676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962" r="-275" b="-340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448"/>
          <a:stretch/>
        </p:blipFill>
        <p:spPr bwMode="auto">
          <a:xfrm>
            <a:off x="23967" y="2280905"/>
            <a:ext cx="4584038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Ευθεία γραμμή σύνδεσης 5"/>
          <p:cNvCxnSpPr/>
          <p:nvPr/>
        </p:nvCxnSpPr>
        <p:spPr>
          <a:xfrm>
            <a:off x="1761536" y="3071306"/>
            <a:ext cx="11521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Ομάδα 8"/>
          <p:cNvGrpSpPr/>
          <p:nvPr/>
        </p:nvGrpSpPr>
        <p:grpSpPr>
          <a:xfrm>
            <a:off x="1594928" y="1031079"/>
            <a:ext cx="1620758" cy="1610444"/>
            <a:chOff x="3275856" y="522990"/>
            <a:chExt cx="1620758" cy="161044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629" r="46742" b="60311"/>
            <a:stretch/>
          </p:blipFill>
          <p:spPr bwMode="auto">
            <a:xfrm>
              <a:off x="3275856" y="522990"/>
              <a:ext cx="1620758" cy="1610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8" name="Ευθεία γραμμή σύνδεσης 7"/>
            <p:cNvCxnSpPr>
              <a:endCxn id="3074" idx="3"/>
            </p:cNvCxnSpPr>
            <p:nvPr/>
          </p:nvCxnSpPr>
          <p:spPr>
            <a:xfrm>
              <a:off x="4427984" y="1328212"/>
              <a:ext cx="46863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Ευθεία γραμμή σύνδεσης 10"/>
            <p:cNvCxnSpPr/>
            <p:nvPr/>
          </p:nvCxnSpPr>
          <p:spPr>
            <a:xfrm>
              <a:off x="3275856" y="1334354"/>
              <a:ext cx="46863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395536" y="188640"/>
            <a:ext cx="8424936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Σύνδεση ΑΜΠΕΡΟΜΕΤΡΟΥ σε κύκλωμα</a:t>
            </a:r>
            <a:endParaRPr lang="el-GR" sz="3200" b="1" dirty="0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85867"/>
            <a:ext cx="12096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9024" y="846413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Για να μετρήσουμε την ένταση του ρεύματος χρησιμοποιούμε το Αμπερόμετρο</a:t>
            </a:r>
            <a:endParaRPr lang="el-GR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58268" y="2031065"/>
            <a:ext cx="4212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Στα αμπερόμετρα συνεχούς ρεύματος έχουμε θετικό και αρνητικό </a:t>
            </a:r>
            <a:r>
              <a:rPr lang="el-GR" sz="2400" b="1" dirty="0"/>
              <a:t>ακροδέκτη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34888" y="1535763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15686" y="1574691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-</a:t>
            </a:r>
            <a:endParaRPr lang="el-GR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829270" y="3429000"/>
            <a:ext cx="40197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Το αμπερόμετρο </a:t>
            </a:r>
            <a:r>
              <a:rPr lang="el-GR" sz="2400" b="1" dirty="0" smtClean="0">
                <a:solidFill>
                  <a:srgbClr val="FF0000"/>
                </a:solidFill>
              </a:rPr>
              <a:t>συνδέεται πάντοτε σε σειρά με το κύκλωμα</a:t>
            </a:r>
            <a:r>
              <a:rPr lang="el-GR" sz="2400" b="1" dirty="0" smtClean="0"/>
              <a:t> στο οποίο θέλουμε να μετρήσουμε την ένταση του ρεύματος.</a:t>
            </a:r>
            <a:endParaRPr lang="el-GR" sz="2400" b="1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16</a:t>
            </a:fld>
            <a:endParaRPr lang="el-GR"/>
          </a:p>
        </p:txBody>
      </p:sp>
      <p:sp>
        <p:nvSpPr>
          <p:cNvPr id="16" name="1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0456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82 2.22222E-6 L 0.15764 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00209 0.1805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02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-0.00122 0.1435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717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L 0.00261 0.1481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982" y="188640"/>
            <a:ext cx="86409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4. Πως μπορεί να προσανατολισθεί η κίνηση των ελεύθερων ηλεκτρονίων μέσα σε ένα μεταλλικό σύρμα</a:t>
            </a:r>
            <a:r>
              <a:rPr lang="en-US" b="1" dirty="0" smtClean="0"/>
              <a:t>;</a:t>
            </a:r>
            <a:endParaRPr lang="el-GR" b="1" dirty="0" smtClean="0"/>
          </a:p>
          <a:p>
            <a:r>
              <a:rPr lang="el-GR" dirty="0" smtClean="0"/>
              <a:t>Το μεταλλικό σύρμα είναι καλός αγωγός του ηλεκτρισμού οπότε μπορούμε να συνδέσουμε μία μπαταρία και να κινηθούν τα ελεύθερα ηλεκτρόνια προς μία κατεύθυνση δημιουργώντας ηλεκτρικό ρεύμα.</a:t>
            </a:r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b="1" dirty="0" smtClean="0"/>
              <a:t>5. Σε ένα κύκλωμα που έχει μια πηγή συνεχούς ρεύματος με ποιο τρόπο μπορούμε να αλλάξουμε να αλλάξουμε τη φορά του ρεύματος</a:t>
            </a:r>
            <a:r>
              <a:rPr lang="en-US" b="1" dirty="0"/>
              <a:t> </a:t>
            </a:r>
            <a:r>
              <a:rPr lang="en-US" b="1" dirty="0" smtClean="0"/>
              <a:t>;</a:t>
            </a:r>
            <a:endParaRPr lang="el-GR" b="1" dirty="0" smtClean="0"/>
          </a:p>
          <a:p>
            <a:r>
              <a:rPr lang="el-GR" dirty="0" smtClean="0"/>
              <a:t>Απ.</a:t>
            </a:r>
            <a:r>
              <a:rPr lang="en-US" dirty="0" smtClean="0"/>
              <a:t>:</a:t>
            </a:r>
            <a:r>
              <a:rPr lang="el-GR" dirty="0" smtClean="0"/>
              <a:t> Θα πρέπει να αντιστρέψουμε την συνδεσμολογία της πηγής</a:t>
            </a:r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b="1" dirty="0" smtClean="0"/>
              <a:t>6. Όταν πατάτε το διακόπτη στο δωμάτιό σας για να ανάψετε το φως, τι συμβαίνει στο </a:t>
            </a:r>
            <a:r>
              <a:rPr lang="el-GR" dirty="0" smtClean="0"/>
              <a:t>κύκλωμα</a:t>
            </a:r>
            <a:r>
              <a:rPr lang="en-US" dirty="0"/>
              <a:t> </a:t>
            </a:r>
            <a:r>
              <a:rPr lang="en-US" dirty="0" smtClean="0"/>
              <a:t>;</a:t>
            </a:r>
            <a:endParaRPr lang="el-GR" dirty="0" smtClean="0"/>
          </a:p>
          <a:p>
            <a:r>
              <a:rPr lang="el-GR" dirty="0"/>
              <a:t>Απ.</a:t>
            </a:r>
            <a:r>
              <a:rPr lang="en-US" dirty="0"/>
              <a:t>:</a:t>
            </a:r>
            <a:r>
              <a:rPr lang="el-GR" dirty="0"/>
              <a:t> </a:t>
            </a:r>
            <a:r>
              <a:rPr lang="el-GR" dirty="0" smtClean="0"/>
              <a:t>Το κύκλωμα κλείνει για τροφοδοτείται με ρεύμα ο λαμπτήρας.</a:t>
            </a:r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b="1" dirty="0" smtClean="0"/>
              <a:t>7. Ποια η συμβατική και ποια η πραγματική φορά του ρεύματος στο μεταλλικό σύρμα ενός κυκλώματος συνεχούς ρεύματος</a:t>
            </a:r>
            <a:r>
              <a:rPr lang="en-US" b="1" dirty="0"/>
              <a:t> </a:t>
            </a:r>
            <a:r>
              <a:rPr lang="en-US" b="1" dirty="0" smtClean="0"/>
              <a:t>;</a:t>
            </a:r>
            <a:endParaRPr lang="el-GR" b="1" dirty="0" smtClean="0"/>
          </a:p>
          <a:p>
            <a:r>
              <a:rPr lang="el-GR" dirty="0" smtClean="0"/>
              <a:t>Η συμβατική φορά του ρεύματος είναι από το θετικό προς τον αρνητικό πόλο ενώ η πραγματική είναι αντίθετη.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99572" y="1978248"/>
            <a:ext cx="8712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/>
              <a:t>9</a:t>
            </a:r>
            <a:r>
              <a:rPr lang="el-GR" b="1" dirty="0"/>
              <a:t>. Αν μειωθεί η ένταση του ρεύματος θα μειωθεί ή θα αυξηθεί το φορτίο που περνάει από μια διατομή του αγωγού σε μία ώρα</a:t>
            </a:r>
            <a:r>
              <a:rPr lang="en-US" b="1" dirty="0"/>
              <a:t> </a:t>
            </a:r>
            <a:r>
              <a:rPr lang="en-US" b="1" dirty="0" smtClean="0"/>
              <a:t>;</a:t>
            </a:r>
            <a:endParaRPr lang="el-GR" b="1" dirty="0" smtClean="0"/>
          </a:p>
          <a:p>
            <a:endParaRPr lang="el-GR" dirty="0" smtClean="0"/>
          </a:p>
          <a:p>
            <a:r>
              <a:rPr lang="el-GR" dirty="0" smtClean="0"/>
              <a:t>Θα μειωθεί αφού                                      </a:t>
            </a:r>
          </a:p>
          <a:p>
            <a:endParaRPr lang="el-GR" dirty="0"/>
          </a:p>
          <a:p>
            <a:r>
              <a:rPr lang="el-GR" dirty="0" smtClean="0"/>
              <a:t>με την προϋπόθεση πως θα έχουμε την ίδια διατομή αγωγού</a:t>
            </a:r>
          </a:p>
          <a:p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236104" y="1187212"/>
            <a:ext cx="2988332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2720380" y="2657794"/>
                <a:ext cx="1008112" cy="672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I </a:t>
                </a:r>
                <a:r>
                  <a:rPr lang="en-US" sz="2400" b="1" dirty="0" smtClean="0">
                    <a:latin typeface="Cambria Math"/>
                    <a:ea typeface="Cambria Math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dirty="0"/>
                          <m:t>Q</m:t>
                        </m:r>
                      </m:num>
                      <m:den>
                        <m:r>
                          <a:rPr lang="en-US" sz="2400" b="1" i="0" smtClean="0">
                            <a:latin typeface="Cambria Math"/>
                            <a:ea typeface="Cambria Math"/>
                          </a:rPr>
                          <m:t>𝐭</m:t>
                        </m:r>
                      </m:den>
                    </m:f>
                  </m:oMath>
                </a14:m>
                <a:endParaRPr lang="el-GR" sz="2400" b="1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380" y="2657794"/>
                <a:ext cx="1008112" cy="672235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9036" r="-5422" b="-909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Ευθύγραμμο βέλος σύνδεσης 5"/>
          <p:cNvCxnSpPr/>
          <p:nvPr/>
        </p:nvCxnSpPr>
        <p:spPr>
          <a:xfrm>
            <a:off x="2708990" y="2846405"/>
            <a:ext cx="0" cy="434375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/>
          <p:cNvCxnSpPr/>
          <p:nvPr/>
        </p:nvCxnSpPr>
        <p:spPr>
          <a:xfrm>
            <a:off x="3635896" y="2629217"/>
            <a:ext cx="0" cy="434375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TextBox 8"/>
              <p:cNvSpPr txBox="1"/>
              <p:nvPr/>
            </p:nvSpPr>
            <p:spPr>
              <a:xfrm>
                <a:off x="539552" y="4221088"/>
                <a:ext cx="8064896" cy="2311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/>
                  <a:t>10. Σε ένα κύκλωμα η ένταση του ρεύματος διπλασιάζεται. Πόσος χρόνος χρειάζεται τώρα για να περάσουν από τη διατομή του κυκλώματος όσα ηλεκτρικά φορτία περνούσαν πριν σε 1 λεπτό</a:t>
                </a:r>
                <a:r>
                  <a:rPr lang="en-US" b="1" dirty="0"/>
                  <a:t> ;</a:t>
                </a:r>
                <a:endParaRPr lang="el-GR" b="1" dirty="0"/>
              </a:p>
              <a:p>
                <a:r>
                  <a:rPr lang="el-GR" dirty="0"/>
                  <a:t>Σύμφωνα με τον τύπο</a:t>
                </a:r>
                <a:r>
                  <a:rPr lang="en-US" dirty="0" smtClean="0"/>
                  <a:t>:</a:t>
                </a:r>
                <a:endParaRPr lang="el-GR" sz="2400" b="1" dirty="0" smtClean="0"/>
              </a:p>
              <a:p>
                <a:r>
                  <a:rPr lang="en-US" sz="2400" b="1" dirty="0" smtClean="0"/>
                  <a:t>I </a:t>
                </a:r>
                <a:r>
                  <a:rPr lang="en-US" sz="2400" b="1" dirty="0" smtClean="0">
                    <a:latin typeface="Cambria Math"/>
                    <a:ea typeface="Cambria Math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dirty="0"/>
                          <m:t>Q</m:t>
                        </m:r>
                      </m:num>
                      <m:den>
                        <m:r>
                          <a:rPr lang="en-US" sz="2400" b="1" i="0" smtClean="0">
                            <a:latin typeface="Cambria Math"/>
                            <a:ea typeface="Cambria Math"/>
                          </a:rPr>
                          <m:t>𝐭</m:t>
                        </m:r>
                      </m:den>
                    </m:f>
                  </m:oMath>
                </a14:m>
                <a:r>
                  <a:rPr lang="el-GR" sz="2400" b="1" dirty="0" smtClean="0"/>
                  <a:t> </a:t>
                </a:r>
                <a:r>
                  <a:rPr lang="el-GR" sz="2400" b="1" dirty="0" smtClean="0">
                    <a:latin typeface="Cambria Math"/>
                    <a:ea typeface="Cambria Math"/>
                  </a:rPr>
                  <a:t>→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 dirty="0"/>
                      <m:t>Q</m:t>
                    </m:r>
                  </m:oMath>
                </a14:m>
                <a:r>
                  <a:rPr lang="el-GR" sz="2400" b="1" dirty="0" smtClean="0"/>
                  <a:t> = </a:t>
                </a:r>
                <a:r>
                  <a:rPr lang="en-US" sz="2400" b="1" dirty="0" err="1" smtClean="0"/>
                  <a:t>I</a:t>
                </a:r>
                <a:r>
                  <a:rPr lang="en-US" sz="2400" b="1" dirty="0" err="1">
                    <a:latin typeface="Cambria Math"/>
                    <a:ea typeface="Cambria Math"/>
                  </a:rPr>
                  <a:t>∙</a:t>
                </a:r>
                <a:r>
                  <a:rPr lang="en-US" sz="2400" b="1" dirty="0" err="1" smtClean="0">
                    <a:latin typeface="Cambria Math"/>
                    <a:ea typeface="Cambria Math"/>
                  </a:rPr>
                  <a:t>t</a:t>
                </a:r>
                <a:r>
                  <a:rPr lang="en-US" sz="2400" b="1" dirty="0" smtClean="0">
                    <a:latin typeface="Cambria Math"/>
                    <a:ea typeface="Cambria Math"/>
                  </a:rPr>
                  <a:t>→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 dirty="0"/>
                      <m:t>Q</m:t>
                    </m:r>
                  </m:oMath>
                </a14:m>
                <a:r>
                  <a:rPr lang="el-GR" sz="2400" b="1" dirty="0"/>
                  <a:t> = </a:t>
                </a:r>
                <a:r>
                  <a:rPr lang="en-US" sz="2400" b="1" dirty="0"/>
                  <a:t>I</a:t>
                </a:r>
                <a:r>
                  <a:rPr lang="en-US" sz="2400" b="1" dirty="0" smtClean="0">
                    <a:latin typeface="Cambria Math"/>
                    <a:ea typeface="Cambria Math"/>
                  </a:rPr>
                  <a:t>∙60   </a:t>
                </a:r>
                <a:r>
                  <a:rPr lang="el-GR" sz="2400" b="1" dirty="0" smtClean="0">
                    <a:latin typeface="Cambria Math"/>
                    <a:ea typeface="Cambria Math"/>
                  </a:rPr>
                  <a:t>         μετά</a:t>
                </a:r>
                <a:r>
                  <a:rPr lang="en-US" sz="2400" b="1" dirty="0" smtClean="0">
                    <a:latin typeface="Cambria Math"/>
                    <a:ea typeface="Cambria Math"/>
                  </a:rPr>
                  <a:t>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 dirty="0"/>
                      <m:t>Q</m:t>
                    </m:r>
                  </m:oMath>
                </a14:m>
                <a:r>
                  <a:rPr lang="el-GR" sz="2400" b="1" dirty="0"/>
                  <a:t> = </a:t>
                </a:r>
                <a:r>
                  <a:rPr lang="en-US" sz="2400" b="1" dirty="0" smtClean="0"/>
                  <a:t>2</a:t>
                </a:r>
                <a:r>
                  <a:rPr lang="en-US" sz="2400" b="1" dirty="0" smtClean="0">
                    <a:latin typeface="Cambria Math"/>
                    <a:ea typeface="Cambria Math"/>
                  </a:rPr>
                  <a:t>∙</a:t>
                </a:r>
                <a:r>
                  <a:rPr lang="en-US" sz="2400" b="1" dirty="0" smtClean="0"/>
                  <a:t>I</a:t>
                </a:r>
                <a:r>
                  <a:rPr lang="en-US" sz="2400" b="1" dirty="0" smtClean="0">
                    <a:latin typeface="Cambria Math"/>
                    <a:ea typeface="Cambria Math"/>
                  </a:rPr>
                  <a:t>∙</a:t>
                </a:r>
                <a:r>
                  <a:rPr lang="en-US" sz="2400" b="1" dirty="0">
                    <a:latin typeface="Cambria Math"/>
                    <a:ea typeface="Cambria Math"/>
                  </a:rPr>
                  <a:t>t</a:t>
                </a:r>
                <a:r>
                  <a:rPr lang="en-US" sz="2400" b="1" dirty="0" smtClean="0">
                    <a:latin typeface="Cambria Math"/>
                    <a:ea typeface="Cambria Math"/>
                  </a:rPr>
                  <a:t>, </a:t>
                </a:r>
              </a:p>
              <a:p>
                <a:r>
                  <a:rPr lang="el-GR" sz="2400" b="1" dirty="0" smtClean="0"/>
                  <a:t>Άρα   </a:t>
                </a:r>
                <a:r>
                  <a:rPr lang="en-US" sz="2400" b="1" dirty="0" smtClean="0"/>
                  <a:t>I</a:t>
                </a:r>
                <a:r>
                  <a:rPr lang="en-US" sz="2400" b="1" dirty="0">
                    <a:latin typeface="Cambria Math"/>
                    <a:ea typeface="Cambria Math"/>
                  </a:rPr>
                  <a:t>∙</a:t>
                </a:r>
                <a:r>
                  <a:rPr lang="en-US" sz="2400" b="1" dirty="0" smtClean="0">
                    <a:latin typeface="Cambria Math"/>
                    <a:ea typeface="Cambria Math"/>
                  </a:rPr>
                  <a:t>60 = </a:t>
                </a:r>
                <a:r>
                  <a:rPr lang="en-US" sz="2400" b="1" dirty="0"/>
                  <a:t>2</a:t>
                </a:r>
                <a:r>
                  <a:rPr lang="en-US" sz="2400" b="1" dirty="0">
                    <a:latin typeface="Cambria Math"/>
                    <a:ea typeface="Cambria Math"/>
                  </a:rPr>
                  <a:t>∙</a:t>
                </a:r>
                <a:r>
                  <a:rPr lang="en-US" sz="2400" b="1" dirty="0"/>
                  <a:t>I</a:t>
                </a:r>
                <a:r>
                  <a:rPr lang="en-US" sz="2400" b="1" dirty="0">
                    <a:latin typeface="Cambria Math"/>
                    <a:ea typeface="Cambria Math"/>
                  </a:rPr>
                  <a:t>∙</a:t>
                </a:r>
                <a:r>
                  <a:rPr lang="en-US" sz="2400" b="1" dirty="0" smtClean="0">
                    <a:latin typeface="Cambria Math"/>
                    <a:ea typeface="Cambria Math"/>
                  </a:rPr>
                  <a:t>t</a:t>
                </a:r>
                <a:r>
                  <a:rPr lang="el-GR" sz="2400" b="1" dirty="0" smtClean="0">
                    <a:latin typeface="Cambria Math"/>
                    <a:ea typeface="Cambria Math"/>
                  </a:rPr>
                  <a:t> → </a:t>
                </a:r>
                <a:r>
                  <a:rPr lang="en-US" sz="2400" b="1" dirty="0" smtClean="0">
                    <a:latin typeface="Cambria Math"/>
                    <a:ea typeface="Cambria Math"/>
                  </a:rPr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𝟔𝟎</m:t>
                        </m:r>
                      </m:num>
                      <m:den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𝟐</m:t>
                        </m:r>
                      </m:den>
                    </m:f>
                    <m:r>
                      <a:rPr lang="en-US" sz="2400" b="1" i="1" smtClean="0">
                        <a:latin typeface="Cambria Math"/>
                        <a:ea typeface="Cambria Math"/>
                      </a:rPr>
                      <m:t> =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𝟑𝟎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𝒔𝒆𝒄</m:t>
                    </m:r>
                  </m:oMath>
                </a14:m>
                <a:endParaRPr lang="en-US" sz="2400" b="1" dirty="0">
                  <a:latin typeface="Cambria Math"/>
                  <a:ea typeface="Cambria Math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221088"/>
                <a:ext cx="8064896" cy="231198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210" t="-1316" r="-983" b="-157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Ορθογώνιο 4"/>
          <p:cNvSpPr/>
          <p:nvPr/>
        </p:nvSpPr>
        <p:spPr>
          <a:xfrm>
            <a:off x="236104" y="261264"/>
            <a:ext cx="8711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8. Μπορεί ένα ηλεκτρικό κύκλωμα να διαρρέεται από ηλεκτρικό ρεύμα εάν</a:t>
            </a:r>
            <a:r>
              <a:rPr lang="en-US" b="1" dirty="0"/>
              <a:t>:</a:t>
            </a:r>
          </a:p>
          <a:p>
            <a:pPr marL="342900" indent="-342900">
              <a:buAutoNum type="alphaLcPeriod"/>
            </a:pPr>
            <a:r>
              <a:rPr lang="el-GR" dirty="0"/>
              <a:t>Δεν έχει ηλεκτρική πηγή</a:t>
            </a:r>
          </a:p>
          <a:p>
            <a:pPr marL="342900" indent="-342900">
              <a:buAutoNum type="alphaLcPeriod"/>
            </a:pPr>
            <a:r>
              <a:rPr lang="el-GR" dirty="0"/>
              <a:t>Ανοίξουμε τον διακόπτη</a:t>
            </a:r>
          </a:p>
          <a:p>
            <a:pPr marL="342900" indent="-342900">
              <a:buAutoNum type="alphaLcPeriod"/>
            </a:pPr>
            <a:r>
              <a:rPr lang="el-GR" dirty="0"/>
              <a:t>Δεν έχει όργανα μέτρησης</a:t>
            </a:r>
          </a:p>
          <a:p>
            <a:pPr marL="342900" indent="-342900">
              <a:buAutoNum type="alphaLcPeriod"/>
            </a:pPr>
            <a:r>
              <a:rPr lang="el-GR" dirty="0"/>
              <a:t>Καεί η ασφάλεια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18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  <p:bldP spid="4" grpId="0" animBg="1"/>
      <p:bldP spid="9" grpId="0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2809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b="1" dirty="0"/>
              <a:t>11. Συγκρίνετε την ένταση ρεύματος 300 </a:t>
            </a:r>
            <a:r>
              <a:rPr lang="en-US" b="1" dirty="0"/>
              <a:t>mA </a:t>
            </a:r>
            <a:r>
              <a:rPr lang="el-GR" b="1" dirty="0"/>
              <a:t>με την ένταση που εμφανίζεται όταν ένα φορτίο 10 </a:t>
            </a:r>
            <a:r>
              <a:rPr lang="en-US" b="1" dirty="0"/>
              <a:t>C </a:t>
            </a:r>
            <a:r>
              <a:rPr lang="el-GR" b="1" dirty="0"/>
              <a:t>περνάει με σταθερό ρυθμό από τη διατομή ενός αγωγού σε 1 λεπτό. </a:t>
            </a:r>
            <a:endParaRPr lang="en-US" b="1" dirty="0" smtClean="0"/>
          </a:p>
          <a:p>
            <a:pPr algn="just"/>
            <a:endParaRPr lang="en-US" b="1" dirty="0"/>
          </a:p>
          <a:p>
            <a:pPr algn="just"/>
            <a:r>
              <a:rPr lang="el-GR" dirty="0"/>
              <a:t>300 </a:t>
            </a:r>
            <a:r>
              <a:rPr lang="en-US" dirty="0" smtClean="0"/>
              <a:t>mA = 300/1000 A = 0,3 A</a:t>
            </a:r>
          </a:p>
          <a:p>
            <a:pPr algn="just"/>
            <a:endParaRPr lang="el-GR" dirty="0" smtClean="0"/>
          </a:p>
          <a:p>
            <a:pPr algn="just"/>
            <a:r>
              <a:rPr lang="el-GR" dirty="0" smtClean="0"/>
              <a:t>1 λεπτό έχει 60 </a:t>
            </a:r>
            <a:r>
              <a:rPr lang="en-US" dirty="0" smtClean="0"/>
              <a:t>sec</a:t>
            </a:r>
            <a:endParaRPr lang="el-GR" dirty="0" smtClean="0"/>
          </a:p>
          <a:p>
            <a:pPr algn="just"/>
            <a:endParaRPr lang="el-GR" dirty="0"/>
          </a:p>
          <a:p>
            <a:pPr algn="just"/>
            <a:r>
              <a:rPr lang="el-GR" dirty="0" smtClean="0"/>
              <a:t>Δηλαδή θα περάσει μικρότερη ένταση ρεύματος.</a:t>
            </a:r>
            <a:endParaRPr lang="en-US" dirty="0"/>
          </a:p>
          <a:p>
            <a:pPr algn="just"/>
            <a:endParaRPr lang="en-US" dirty="0" smtClean="0"/>
          </a:p>
          <a:p>
            <a:pPr algn="just"/>
            <a:r>
              <a:rPr lang="el-GR" b="1" dirty="0" smtClean="0"/>
              <a:t>12. Από έναν αγωγό διέρχεται με σταθερό ρυθμό ηλεκτρικό φορτίο 4 </a:t>
            </a:r>
            <a:r>
              <a:rPr lang="en-US" b="1" dirty="0" smtClean="0"/>
              <a:t>C</a:t>
            </a:r>
            <a:r>
              <a:rPr lang="el-GR" b="1" dirty="0" smtClean="0"/>
              <a:t> σε χρόνο 2</a:t>
            </a:r>
            <a:r>
              <a:rPr lang="en-US" b="1" dirty="0" smtClean="0"/>
              <a:t>s.</a:t>
            </a:r>
            <a:r>
              <a:rPr lang="el-GR" b="1" dirty="0" smtClean="0"/>
              <a:t> Σε έναν άλλο αγωγό διέρχεται επίσης με σταθερό ρυθμό ηλεκτρικό φορτίο 50 </a:t>
            </a:r>
            <a:r>
              <a:rPr lang="en-US" b="1" dirty="0" smtClean="0"/>
              <a:t>C </a:t>
            </a:r>
            <a:r>
              <a:rPr lang="el-GR" b="1" dirty="0" smtClean="0"/>
              <a:t>σε χρόνο 50 </a:t>
            </a:r>
            <a:r>
              <a:rPr lang="en-US" b="1" dirty="0" smtClean="0"/>
              <a:t>s. </a:t>
            </a:r>
            <a:r>
              <a:rPr lang="el-GR" b="1" dirty="0" smtClean="0"/>
              <a:t>Σε ποιο αγωγό το ρεύμα έχει μεγαλύτερη ένταση</a:t>
            </a:r>
            <a:r>
              <a:rPr lang="en-US" b="1" dirty="0" smtClean="0"/>
              <a:t>;</a:t>
            </a:r>
            <a:endParaRPr lang="el-GR" b="1" dirty="0" smtClean="0"/>
          </a:p>
          <a:p>
            <a:pPr algn="just"/>
            <a:r>
              <a:rPr lang="el-GR" dirty="0" smtClean="0"/>
              <a:t>Στην πρώτη περίπτωση η ένταση του ρεύματος θα είναι</a:t>
            </a:r>
            <a:r>
              <a:rPr lang="en-US" dirty="0" smtClean="0"/>
              <a:t>:</a:t>
            </a:r>
            <a:endParaRPr lang="el-GR" dirty="0"/>
          </a:p>
          <a:p>
            <a:pPr algn="just"/>
            <a:endParaRPr lang="el-GR" dirty="0" smtClean="0"/>
          </a:p>
          <a:p>
            <a:pPr algn="just"/>
            <a:endParaRPr lang="el-GR" dirty="0"/>
          </a:p>
          <a:p>
            <a:pPr algn="just"/>
            <a:endParaRPr lang="el-GR" dirty="0" smtClean="0"/>
          </a:p>
          <a:p>
            <a:pPr algn="just"/>
            <a:r>
              <a:rPr lang="el-GR" dirty="0" smtClean="0"/>
              <a:t>Στη δεύτερη </a:t>
            </a:r>
            <a:r>
              <a:rPr lang="el-GR" dirty="0"/>
              <a:t>περίπτωση η ένταση του ρεύματος θα είναι</a:t>
            </a:r>
            <a:r>
              <a:rPr lang="en-US" dirty="0"/>
              <a:t>:</a:t>
            </a:r>
            <a:endParaRPr lang="el-GR" dirty="0"/>
          </a:p>
          <a:p>
            <a:pPr algn="just"/>
            <a:endParaRPr lang="en-US" dirty="0" smtClean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2555776" y="1704144"/>
                <a:ext cx="4608512" cy="672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I </a:t>
                </a:r>
                <a:r>
                  <a:rPr lang="en-US" sz="2400" dirty="0" smtClean="0">
                    <a:latin typeface="Cambria Math"/>
                    <a:ea typeface="Cambria Math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dirty="0"/>
                          <m:t>Q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  <a:ea typeface="Cambria Math"/>
                          </a:rPr>
                          <m:t>t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Cambria Math"/>
                    <a:ea typeface="Cambria Math"/>
                  </a:rPr>
                  <a:t> </a:t>
                </a:r>
                <a:r>
                  <a:rPr lang="el-GR" sz="2400" dirty="0" smtClean="0">
                    <a:latin typeface="Cambria Math"/>
                    <a:ea typeface="Cambria Math"/>
                  </a:rPr>
                  <a:t>→</a:t>
                </a:r>
                <a:r>
                  <a:rPr lang="en-US" sz="2400" dirty="0" smtClean="0">
                    <a:latin typeface="Cambria Math"/>
                    <a:ea typeface="Cambria Math"/>
                  </a:rPr>
                  <a:t> </a:t>
                </a:r>
                <a:r>
                  <a:rPr lang="en-US" sz="2400" dirty="0"/>
                  <a:t>I </a:t>
                </a:r>
                <a:r>
                  <a:rPr lang="en-US" sz="2400" dirty="0">
                    <a:latin typeface="Cambria Math"/>
                    <a:ea typeface="Cambria Math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dirty="0" smtClean="0"/>
                          <m:t>10</m:t>
                        </m:r>
                      </m:num>
                      <m:den>
                        <m:r>
                          <a:rPr lang="en-US" sz="2400" b="0" i="0" dirty="0" smtClean="0">
                            <a:latin typeface="Cambria Math"/>
                          </a:rPr>
                          <m:t>60</m:t>
                        </m:r>
                      </m:den>
                    </m:f>
                  </m:oMath>
                </a14:m>
                <a:r>
                  <a:rPr lang="en-US" sz="2400" dirty="0">
                    <a:latin typeface="Cambria Math"/>
                    <a:ea typeface="Cambria Math"/>
                  </a:rPr>
                  <a:t> </a:t>
                </a:r>
                <a:r>
                  <a:rPr lang="el-GR" sz="2400" dirty="0" smtClean="0">
                    <a:latin typeface="Cambria Math"/>
                    <a:ea typeface="Cambria Math"/>
                  </a:rPr>
                  <a:t>→</a:t>
                </a:r>
                <a:r>
                  <a:rPr lang="en-US" sz="2400" dirty="0" smtClean="0">
                    <a:latin typeface="Cambria Math"/>
                    <a:ea typeface="Cambria Math"/>
                  </a:rPr>
                  <a:t> </a:t>
                </a:r>
                <a:r>
                  <a:rPr lang="en-US" sz="2400" dirty="0"/>
                  <a:t>I </a:t>
                </a:r>
                <a:r>
                  <a:rPr lang="en-US" sz="2400" dirty="0">
                    <a:latin typeface="Cambria Math"/>
                    <a:ea typeface="Cambria Math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dirty="0"/>
                          <m:t>10</m:t>
                        </m:r>
                      </m:num>
                      <m:den>
                        <m:r>
                          <a:rPr lang="en-US" sz="2400" b="0" i="0" dirty="0">
                            <a:latin typeface="Cambria Math"/>
                          </a:rPr>
                          <m:t>60</m:t>
                        </m:r>
                      </m:den>
                    </m:f>
                  </m:oMath>
                </a14:m>
                <a:r>
                  <a:rPr lang="en-US" sz="2400" dirty="0">
                    <a:latin typeface="Cambria Math"/>
                    <a:ea typeface="Cambria Math"/>
                  </a:rPr>
                  <a:t> </a:t>
                </a:r>
                <a:r>
                  <a:rPr lang="el-GR" sz="2400" dirty="0" smtClean="0">
                    <a:latin typeface="Cambria Math"/>
                    <a:ea typeface="Cambria Math"/>
                  </a:rPr>
                  <a:t>→</a:t>
                </a:r>
                <a:r>
                  <a:rPr lang="en-US" sz="2400" dirty="0" smtClean="0">
                    <a:latin typeface="Cambria Math"/>
                    <a:ea typeface="Cambria Math"/>
                  </a:rPr>
                  <a:t> 0, 17 A </a:t>
                </a:r>
                <a:endParaRPr lang="el-GR" sz="24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704144"/>
                <a:ext cx="4608512" cy="672235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984" r="-4497" b="-909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358974" y="4184799"/>
                <a:ext cx="4608512" cy="72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I</m:t>
                        </m:r>
                      </m:e>
                      <m:sub>
                        <m:r>
                          <a:rPr lang="en-US" sz="2400" b="0" i="0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smtClean="0">
                    <a:latin typeface="Cambria Math"/>
                    <a:ea typeface="Cambria Math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400" dirty="0"/>
                              <m:t>Q</m:t>
                            </m:r>
                          </m:e>
                          <m:sub>
                            <m:r>
                              <a:rPr lang="en-US" sz="2400" b="0" i="0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dirty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dirty="0" smtClean="0">
                                <a:latin typeface="Cambria Math"/>
                              </a:rPr>
                              <m:t>t</m:t>
                            </m:r>
                          </m:e>
                          <m:sub>
                            <m:r>
                              <a:rPr lang="en-US" sz="2400" b="0" i="0" dirty="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 smtClean="0">
                    <a:latin typeface="Cambria Math"/>
                    <a:ea typeface="Cambria Math"/>
                  </a:rPr>
                  <a:t> </a:t>
                </a:r>
                <a:r>
                  <a:rPr lang="el-GR" sz="2400" dirty="0" smtClean="0">
                    <a:latin typeface="Cambria Math"/>
                    <a:ea typeface="Cambria Math"/>
                  </a:rPr>
                  <a:t>→</a:t>
                </a:r>
                <a:r>
                  <a:rPr lang="en-US" sz="2400" dirty="0" smtClean="0">
                    <a:latin typeface="Cambria Math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>
                            <a:latin typeface="Cambria Math"/>
                          </a:rPr>
                          <m:t>I</m:t>
                        </m:r>
                      </m:e>
                      <m:sub>
                        <m:r>
                          <a:rPr lang="en-US" sz="2400" b="0" i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latin typeface="Cambria Math"/>
                    <a:ea typeface="Cambria Math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/>
                            <a:ea typeface="Cambria Math"/>
                          </a:rPr>
                          <m:t>4</m:t>
                        </m:r>
                      </m:num>
                      <m:den>
                        <m:r>
                          <a:rPr lang="en-US" sz="2400" b="0" i="0" dirty="0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Cambria Math"/>
                    <a:ea typeface="Cambria Math"/>
                  </a:rPr>
                  <a:t> </a:t>
                </a:r>
                <a:r>
                  <a:rPr lang="el-GR" sz="2400" dirty="0">
                    <a:latin typeface="Cambria Math"/>
                    <a:ea typeface="Cambria Math"/>
                  </a:rPr>
                  <a:t>→</a:t>
                </a:r>
                <a:r>
                  <a:rPr lang="en-US" sz="2400" dirty="0">
                    <a:latin typeface="Cambria Math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>
                            <a:latin typeface="Cambria Math"/>
                          </a:rPr>
                          <m:t>I</m:t>
                        </m:r>
                      </m:e>
                      <m:sub>
                        <m:r>
                          <a:rPr lang="en-US" sz="2400" b="0" i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latin typeface="Cambria Math"/>
                    <a:ea typeface="Cambria Math"/>
                  </a:rPr>
                  <a:t>= 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  <a:ea typeface="Cambria Math"/>
                      </a:rPr>
                      <m:t>2 </m:t>
                    </m:r>
                  </m:oMath>
                </a14:m>
                <a:r>
                  <a:rPr lang="en-US" sz="2400" dirty="0" smtClean="0">
                    <a:latin typeface="Cambria Math"/>
                    <a:ea typeface="Cambria Math"/>
                  </a:rPr>
                  <a:t>A </a:t>
                </a:r>
                <a:endParaRPr lang="el-GR" sz="2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74" y="4184799"/>
                <a:ext cx="4608512" cy="724044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b="-8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370354" y="5378060"/>
                <a:ext cx="4608512" cy="72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I</m:t>
                        </m:r>
                      </m:e>
                      <m:sub>
                        <m:r>
                          <a:rPr lang="en-US" sz="2400" b="0" i="0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smtClean="0">
                    <a:latin typeface="Cambria Math"/>
                    <a:ea typeface="Cambria Math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400" dirty="0"/>
                              <m:t>Q</m:t>
                            </m:r>
                          </m:e>
                          <m:sub>
                            <m:r>
                              <a:rPr lang="en-US" sz="2400" b="0" i="0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dirty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dirty="0" smtClean="0">
                                <a:latin typeface="Cambria Math"/>
                              </a:rPr>
                              <m:t>t</m:t>
                            </m:r>
                          </m:e>
                          <m:sub>
                            <m:r>
                              <a:rPr lang="en-US" sz="2400" b="0" i="0" dirty="0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 smtClean="0">
                    <a:latin typeface="Cambria Math"/>
                    <a:ea typeface="Cambria Math"/>
                  </a:rPr>
                  <a:t> </a:t>
                </a:r>
                <a:r>
                  <a:rPr lang="el-GR" sz="2400" dirty="0" smtClean="0">
                    <a:latin typeface="Cambria Math"/>
                    <a:ea typeface="Cambria Math"/>
                  </a:rPr>
                  <a:t>→</a:t>
                </a:r>
                <a:r>
                  <a:rPr lang="en-US" sz="2400" dirty="0" smtClean="0">
                    <a:latin typeface="Cambria Math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>
                            <a:latin typeface="Cambria Math"/>
                          </a:rPr>
                          <m:t>I</m:t>
                        </m:r>
                      </m:e>
                      <m:sub>
                        <m:r>
                          <a:rPr lang="en-US" sz="2400" b="0" i="0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latin typeface="Cambria Math"/>
                    <a:ea typeface="Cambria Math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/>
                            <a:ea typeface="Cambria Math"/>
                          </a:rPr>
                          <m:t>50</m:t>
                        </m:r>
                      </m:num>
                      <m:den>
                        <m:r>
                          <a:rPr lang="en-US" sz="2400" b="0" i="0" smtClean="0">
                            <a:latin typeface="Cambria Math"/>
                            <a:ea typeface="Cambria Math"/>
                          </a:rPr>
                          <m:t>50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Cambria Math"/>
                    <a:ea typeface="Cambria Math"/>
                  </a:rPr>
                  <a:t> </a:t>
                </a:r>
                <a:r>
                  <a:rPr lang="el-GR" sz="2400" dirty="0">
                    <a:latin typeface="Cambria Math"/>
                    <a:ea typeface="Cambria Math"/>
                  </a:rPr>
                  <a:t>→</a:t>
                </a:r>
                <a:r>
                  <a:rPr lang="en-US" sz="2400" dirty="0">
                    <a:latin typeface="Cambria Math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>
                            <a:latin typeface="Cambria Math"/>
                          </a:rPr>
                          <m:t>I</m:t>
                        </m:r>
                      </m:e>
                      <m:sub>
                        <m:r>
                          <a:rPr lang="en-US" sz="2400" b="0" i="0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latin typeface="Cambria Math"/>
                    <a:ea typeface="Cambria Math"/>
                  </a:rPr>
                  <a:t>=  </a:t>
                </a:r>
                <a:r>
                  <a:rPr lang="en-US" sz="2400" dirty="0" smtClean="0">
                    <a:latin typeface="Cambria Math"/>
                    <a:ea typeface="Cambria Math"/>
                  </a:rPr>
                  <a:t>1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400" dirty="0" smtClean="0">
                    <a:latin typeface="Cambria Math"/>
                    <a:ea typeface="Cambria Math"/>
                  </a:rPr>
                  <a:t>A </a:t>
                </a:r>
                <a:endParaRPr lang="el-GR" sz="24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54" y="5378060"/>
                <a:ext cx="4608512" cy="724044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b="-8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70354" y="6165304"/>
            <a:ext cx="8378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Άρα στον πρώτο αγωγό έχουμε μεγαλύτερη ένταση ρεύματος.</a:t>
            </a:r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19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  <p:bldP spid="4" grpId="0" animBg="1"/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74674"/>
            <a:ext cx="9144000" cy="120032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tx1"/>
                </a:solidFill>
              </a:rPr>
              <a:t>Ενότητα 1.1</a:t>
            </a:r>
          </a:p>
          <a:p>
            <a:pPr algn="ctr"/>
            <a:r>
              <a:rPr lang="el-GR" sz="3600" b="1" dirty="0" smtClean="0">
                <a:solidFill>
                  <a:schemeClr val="tx1"/>
                </a:solidFill>
              </a:rPr>
              <a:t>Ηλεκτρισμός και ηλεκτρικό φορτίο</a:t>
            </a:r>
            <a:endParaRPr lang="el-GR" sz="3600" b="1" dirty="0">
              <a:solidFill>
                <a:schemeClr val="tx1"/>
              </a:solidFill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112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Ορθογώνιο 1"/>
              <p:cNvSpPr/>
              <p:nvPr/>
            </p:nvSpPr>
            <p:spPr>
              <a:xfrm>
                <a:off x="287524" y="476672"/>
                <a:ext cx="8568952" cy="6025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l-GR" b="1" dirty="0"/>
                  <a:t>13. Σε ένα ηλεκτρικό κύκλωμα αλλάζουμε τον αγωγό με έναν άλλο, που η διατομή του είναι διπλάσια του πρώτου αγωγού διατηρώντας την ίδια πηγή και την ίδια κατανάλωση. Πότε το ηλεκτρικό ρεύμα θα έχει την ίδια πυκνότητα</a:t>
                </a:r>
                <a:r>
                  <a:rPr lang="en-US" b="1" dirty="0"/>
                  <a:t> </a:t>
                </a:r>
                <a:r>
                  <a:rPr lang="en-US" b="1" dirty="0" smtClean="0"/>
                  <a:t>;</a:t>
                </a:r>
                <a:endParaRPr lang="el-GR" b="1" dirty="0" smtClean="0"/>
              </a:p>
              <a:p>
                <a:pPr algn="just"/>
                <a:endParaRPr lang="el-GR" dirty="0"/>
              </a:p>
              <a:p>
                <a:pPr algn="just"/>
                <a:r>
                  <a:rPr lang="el-GR" dirty="0" smtClean="0"/>
                  <a:t>Γνωρίζουμε ότι για την πυκνότητα ισχύει              </a:t>
                </a:r>
                <a:r>
                  <a:rPr lang="en-US" sz="2400" b="1" dirty="0" smtClean="0"/>
                  <a:t>J </a:t>
                </a:r>
                <a:r>
                  <a:rPr lang="en-US" sz="2400" b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>
                            <a:latin typeface="Cambria Math"/>
                          </a:rPr>
                          <m:t>𝐈</m:t>
                        </m:r>
                      </m:num>
                      <m:den>
                        <m:r>
                          <a:rPr lang="en-US" sz="2400" b="1">
                            <a:latin typeface="Cambria Math"/>
                          </a:rPr>
                          <m:t>𝐒</m:t>
                        </m:r>
                      </m:den>
                    </m:f>
                    <m:r>
                      <a:rPr lang="en-US" sz="2400" b="1" i="1">
                        <a:latin typeface="Cambria Math"/>
                      </a:rPr>
                      <m:t> </m:t>
                    </m:r>
                  </m:oMath>
                </a14:m>
                <a:endParaRPr lang="el-GR" dirty="0" smtClean="0"/>
              </a:p>
              <a:p>
                <a:pPr algn="just"/>
                <a:endParaRPr lang="el-GR" dirty="0"/>
              </a:p>
              <a:p>
                <a:pPr algn="just">
                  <a:lnSpc>
                    <a:spcPct val="150000"/>
                  </a:lnSpc>
                </a:pPr>
                <a:r>
                  <a:rPr lang="el-GR" dirty="0" smtClean="0"/>
                  <a:t>Αφού η διατομή θα γίνει διπλάσια πρέπει και η ένταση του ηλεκτρικού ρεύματος να γίνει διπλάσια για να έχουμε την ίδια πυκνότητα.</a:t>
                </a:r>
              </a:p>
              <a:p>
                <a:pPr algn="just"/>
                <a:endParaRPr lang="el-GR" dirty="0"/>
              </a:p>
              <a:p>
                <a:pPr algn="just"/>
                <a:r>
                  <a:rPr lang="el-GR" b="1" dirty="0"/>
                  <a:t>14. Από την εμπειρία μας γνωρίζουμε ότι, όταν τροφοδοτούμε ένα μεγάλο καταναλωτή όπως είναι η ηλεκτρική κουζίνα και ο θερμοσίφωνας χρησιμοποιούμε καλώδια μεγαλύτερης διατομής από τη διατομή των καλωδίων που </a:t>
                </a:r>
                <a:r>
                  <a:rPr lang="el-GR" b="1" dirty="0" smtClean="0"/>
                  <a:t>τροφοδοτούν</a:t>
                </a:r>
                <a:r>
                  <a:rPr lang="en-US" b="1" dirty="0" smtClean="0"/>
                  <a:t> </a:t>
                </a:r>
                <a:r>
                  <a:rPr lang="el-GR" b="1" dirty="0" smtClean="0"/>
                  <a:t>τους </a:t>
                </a:r>
                <a:r>
                  <a:rPr lang="el-GR" b="1" dirty="0"/>
                  <a:t>λαμπτήρες. Γιατί</a:t>
                </a:r>
                <a:r>
                  <a:rPr lang="en-US" b="1" dirty="0"/>
                  <a:t> </a:t>
                </a:r>
                <a:r>
                  <a:rPr lang="en-US" b="1" dirty="0" smtClean="0"/>
                  <a:t>;</a:t>
                </a:r>
                <a:endParaRPr lang="el-GR" b="1" dirty="0" smtClean="0"/>
              </a:p>
              <a:p>
                <a:pPr algn="just"/>
                <a:endParaRPr lang="en-US" b="1" dirty="0"/>
              </a:p>
              <a:p>
                <a:pPr algn="just">
                  <a:lnSpc>
                    <a:spcPct val="150000"/>
                  </a:lnSpc>
                </a:pPr>
                <a:r>
                  <a:rPr lang="el-GR" dirty="0"/>
                  <a:t>Γιατί ο μεγάλος </a:t>
                </a:r>
                <a:r>
                  <a:rPr lang="el-GR" dirty="0" smtClean="0"/>
                  <a:t>καταναλωτής </a:t>
                </a:r>
                <a:r>
                  <a:rPr lang="el-GR" dirty="0"/>
                  <a:t>απαιτεί ρεύμα μεγάλης έντασης άρα θέλουμε και καλώδια μεγαλύτερης διατομής, σε διαφορετική περίπτωση θα έχουμε υπερθέρμανση των καλωδίων.</a:t>
                </a:r>
              </a:p>
              <a:p>
                <a:pPr algn="just"/>
                <a:r>
                  <a:rPr lang="el-GR" b="1" dirty="0" smtClean="0"/>
                  <a:t> </a:t>
                </a:r>
                <a:endParaRPr lang="el-GR" dirty="0"/>
              </a:p>
            </p:txBody>
          </p:sp>
        </mc:Choice>
        <mc:Fallback>
          <p:sp>
            <p:nvSpPr>
              <p:cNvPr id="2" name="Ορθογώνιο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524" y="476672"/>
                <a:ext cx="8568952" cy="6025496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569" t="-506" r="-1280" b="-60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7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11" r="2999" b="72988"/>
          <a:stretch/>
        </p:blipFill>
        <p:spPr bwMode="auto">
          <a:xfrm>
            <a:off x="96770" y="3356992"/>
            <a:ext cx="8935233" cy="90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88" b="88941"/>
          <a:stretch/>
        </p:blipFill>
        <p:spPr bwMode="auto">
          <a:xfrm>
            <a:off x="20549" y="188640"/>
            <a:ext cx="898629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TextBox 8"/>
              <p:cNvSpPr txBox="1"/>
              <p:nvPr/>
            </p:nvSpPr>
            <p:spPr>
              <a:xfrm>
                <a:off x="646774" y="1466872"/>
                <a:ext cx="151065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I = ; </a:t>
                </a:r>
                <a:r>
                  <a:rPr lang="el-GR" sz="2400" dirty="0" smtClean="0"/>
                  <a:t> </a:t>
                </a:r>
                <a:endParaRPr lang="en-US" sz="2400" dirty="0" smtClean="0"/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/>
                      <m:t>Q</m:t>
                    </m:r>
                    <m:r>
                      <m:rPr>
                        <m:nor/>
                      </m:rPr>
                      <a:rPr lang="el-GR" sz="2400" b="0" i="0" dirty="0" smtClean="0"/>
                      <m:t> = 150 </m:t>
                    </m:r>
                    <m:r>
                      <m:rPr>
                        <m:nor/>
                      </m:rPr>
                      <a:rPr lang="en-US" sz="2400" b="0" i="0" dirty="0" smtClean="0"/>
                      <m:t>C</m:t>
                    </m:r>
                  </m:oMath>
                </a14:m>
                <a:r>
                  <a:rPr lang="el-GR" sz="2400" dirty="0" smtClean="0"/>
                  <a:t> </a:t>
                </a:r>
                <a:endParaRPr lang="en-US" sz="2400" dirty="0" smtClean="0"/>
              </a:p>
              <a:p>
                <a:r>
                  <a:rPr lang="en-US" sz="2400" dirty="0" smtClean="0"/>
                  <a:t>t = 20 s</a:t>
                </a:r>
                <a:r>
                  <a:rPr lang="el-GR" sz="2400" dirty="0" smtClean="0"/>
                  <a:t>  </a:t>
                </a:r>
                <a:endParaRPr lang="el-GR" sz="24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74" y="1466872"/>
                <a:ext cx="1510655" cy="120032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6048" t="-4061" r="-6048" b="-1066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Ορθογώνιο 2"/>
              <p:cNvSpPr/>
              <p:nvPr/>
            </p:nvSpPr>
            <p:spPr>
              <a:xfrm>
                <a:off x="2367338" y="1682636"/>
                <a:ext cx="4510722" cy="7688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/>
                  <a:t>I </a:t>
                </a:r>
                <a:r>
                  <a:rPr lang="en-US" sz="2800" b="1" dirty="0">
                    <a:latin typeface="Cambria Math"/>
                    <a:ea typeface="Cambria Math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dirty="0"/>
                          <m:t>Q</m:t>
                        </m:r>
                      </m:num>
                      <m:den>
                        <m:r>
                          <a:rPr lang="en-US" sz="2800" b="1">
                            <a:latin typeface="Cambria Math"/>
                            <a:ea typeface="Cambria Math"/>
                          </a:rPr>
                          <m:t>𝐭</m:t>
                        </m:r>
                      </m:den>
                    </m:f>
                    <m:r>
                      <a:rPr lang="en-US" sz="2800" b="1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800" b="1" i="1" smtClean="0">
                        <a:latin typeface="Cambria Math"/>
                        <a:ea typeface="Cambria Math"/>
                      </a:rPr>
                      <m:t>→ </m:t>
                    </m:r>
                  </m:oMath>
                </a14:m>
                <a:r>
                  <a:rPr lang="en-US" sz="2800" b="1" dirty="0"/>
                  <a:t>I </a:t>
                </a:r>
                <a:r>
                  <a:rPr lang="en-US" sz="2800" b="1" dirty="0">
                    <a:latin typeface="Cambria Math"/>
                    <a:ea typeface="Cambria Math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/>
                            <a:ea typeface="Cambria Math"/>
                          </a:rPr>
                          <m:t>𝟏𝟓𝟎</m:t>
                        </m:r>
                      </m:num>
                      <m:den>
                        <m:r>
                          <a:rPr lang="en-US" sz="2800" b="1" i="1" dirty="0" smtClean="0">
                            <a:latin typeface="Cambria Math"/>
                          </a:rPr>
                          <m:t>𝟐𝟎</m:t>
                        </m:r>
                      </m:den>
                    </m:f>
                    <m:r>
                      <a:rPr lang="en-US" sz="2800" b="1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800" b="1" i="1">
                        <a:latin typeface="Cambria Math"/>
                        <a:ea typeface="Cambria Math"/>
                      </a:rPr>
                      <m:t>→</m:t>
                    </m:r>
                    <m:r>
                      <m:rPr>
                        <m:nor/>
                      </m:rPr>
                      <a:rPr lang="en-US" sz="2800" b="1" dirty="0"/>
                      <m:t>I</m:t>
                    </m:r>
                    <m:r>
                      <m:rPr>
                        <m:nor/>
                      </m:rPr>
                      <a:rPr lang="en-US" sz="2800" b="1" dirty="0"/>
                      <m:t> </m:t>
                    </m:r>
                    <m:r>
                      <m:rPr>
                        <m:nor/>
                      </m:rPr>
                      <a:rPr lang="en-US" sz="2800" b="1" dirty="0"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nor/>
                      </m:rPr>
                      <a:rPr lang="en-US" sz="2800" b="1" i="0" dirty="0" smtClean="0">
                        <a:latin typeface="Cambria Math"/>
                        <a:ea typeface="Cambria Math"/>
                      </a:rPr>
                      <m:t> 7,5</m:t>
                    </m:r>
                  </m:oMath>
                </a14:m>
                <a:r>
                  <a:rPr lang="el-GR" sz="2800" b="1" dirty="0" smtClean="0"/>
                  <a:t> </a:t>
                </a:r>
                <a:r>
                  <a:rPr lang="en-US" sz="2800" b="1" dirty="0" smtClean="0"/>
                  <a:t>A</a:t>
                </a:r>
                <a:endParaRPr lang="en-US" sz="2800" b="1" dirty="0"/>
              </a:p>
            </p:txBody>
          </p:sp>
        </mc:Choice>
        <mc:Fallback>
          <p:sp>
            <p:nvSpPr>
              <p:cNvPr id="3" name="Ορθογώνιο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338" y="1682636"/>
                <a:ext cx="4510722" cy="768800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2703" r="-3649" b="-1031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TextBox 10"/>
              <p:cNvSpPr txBox="1"/>
              <p:nvPr/>
            </p:nvSpPr>
            <p:spPr>
              <a:xfrm>
                <a:off x="230815" y="4664232"/>
                <a:ext cx="158417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I = 10 </a:t>
                </a:r>
                <a:r>
                  <a:rPr lang="el-GR" sz="2400" dirty="0" smtClean="0"/>
                  <a:t>Α </a:t>
                </a:r>
                <a:endParaRPr lang="en-US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dirty="0"/>
                        <m:t>Q</m:t>
                      </m:r>
                      <m:r>
                        <m:rPr>
                          <m:nor/>
                        </m:rPr>
                        <a:rPr lang="el-GR" sz="2400" b="0" i="0" dirty="0" smtClean="0"/>
                        <m:t> =</m:t>
                      </m:r>
                      <m:r>
                        <m:rPr>
                          <m:nor/>
                        </m:rPr>
                        <a:rPr lang="en-US" sz="2400" dirty="0"/>
                        <m:t>;</m:t>
                      </m:r>
                    </m:oMath>
                  </m:oMathPara>
                </a14:m>
                <a:endParaRPr lang="en-US" sz="2400" dirty="0" smtClean="0"/>
              </a:p>
              <a:p>
                <a:r>
                  <a:rPr lang="en-US" sz="2400" dirty="0" smtClean="0"/>
                  <a:t>t = 2 s</a:t>
                </a:r>
                <a:r>
                  <a:rPr lang="el-GR" sz="2400" dirty="0" smtClean="0"/>
                  <a:t>  </a:t>
                </a:r>
                <a:endParaRPr lang="el-GR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15" y="4664232"/>
                <a:ext cx="1584176" cy="1200329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l="-6154" t="-4061" b="-1066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Ορθογώνιο 11"/>
              <p:cNvSpPr/>
              <p:nvPr/>
            </p:nvSpPr>
            <p:spPr>
              <a:xfrm>
                <a:off x="1814991" y="4879996"/>
                <a:ext cx="5564344" cy="7688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/>
                  <a:t>I </a:t>
                </a:r>
                <a:r>
                  <a:rPr lang="en-US" sz="2800" b="1" dirty="0">
                    <a:latin typeface="Cambria Math"/>
                    <a:ea typeface="Cambria Math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dirty="0"/>
                          <m:t>Q</m:t>
                        </m:r>
                      </m:num>
                      <m:den>
                        <m:r>
                          <a:rPr lang="en-US" sz="2800" b="1" i="0">
                            <a:latin typeface="Cambria Math"/>
                            <a:ea typeface="Cambria Math"/>
                          </a:rPr>
                          <m:t>𝐭</m:t>
                        </m:r>
                      </m:den>
                    </m:f>
                    <m:r>
                      <a:rPr lang="en-US" sz="2800" b="1" i="0" smtClean="0">
                        <a:latin typeface="Cambria Math"/>
                        <a:ea typeface="Cambria Math"/>
                      </a:rPr>
                      <m:t> → </m:t>
                    </m:r>
                    <m:r>
                      <m:rPr>
                        <m:nor/>
                      </m:rPr>
                      <a:rPr lang="en-US" sz="2800" b="1" dirty="0"/>
                      <m:t>Q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b="1" dirty="0">
                    <a:latin typeface="Cambria Math"/>
                    <a:ea typeface="Cambria Math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dirty="0"/>
                      <m:t>I</m:t>
                    </m:r>
                    <m:r>
                      <a:rPr lang="en-US" sz="2800" b="1" i="0" dirty="0" smtClean="0"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nor/>
                      </m:rPr>
                      <a:rPr lang="en-US" sz="2800" b="1" dirty="0" smtClean="0">
                        <a:latin typeface="Cambria Math"/>
                        <a:ea typeface="Cambria Math"/>
                      </a:rPr>
                      <m:t>t</m:t>
                    </m:r>
                    <m:r>
                      <m:rPr>
                        <m:nor/>
                      </m:rPr>
                      <a:rPr lang="en-US" sz="2800" b="1" dirty="0"/>
                      <m:t> </m:t>
                    </m:r>
                    <m:r>
                      <m:rPr>
                        <m:nor/>
                      </m:rPr>
                      <a:rPr lang="en-US" sz="2800" b="1" dirty="0"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nor/>
                      </m:rPr>
                      <a:rPr lang="en-US" sz="2800" b="1" dirty="0" smtClean="0">
                        <a:latin typeface="Cambria Math"/>
                        <a:ea typeface="Cambria Math"/>
                      </a:rPr>
                      <m:t> 10 </m:t>
                    </m:r>
                    <m:r>
                      <a:rPr lang="en-US" sz="2800" b="1" i="0" dirty="0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2800" b="1" i="0" dirty="0" smtClean="0">
                        <a:latin typeface="Cambria Math"/>
                        <a:ea typeface="Cambria Math"/>
                      </a:rPr>
                      <m:t>𝟐</m:t>
                    </m:r>
                    <m:r>
                      <a:rPr lang="en-US" sz="2800" b="1" i="0" dirty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800" b="1" i="0" dirty="0" smtClean="0">
                        <a:latin typeface="Cambria Math"/>
                        <a:ea typeface="Cambria Math"/>
                      </a:rPr>
                      <m:t>𝟐𝟎</m:t>
                    </m:r>
                    <m:r>
                      <a:rPr lang="en-US" sz="2800" b="1" i="0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800" b="1" i="0" dirty="0" smtClean="0">
                        <a:latin typeface="Cambria Math"/>
                        <a:ea typeface="Cambria Math"/>
                      </a:rPr>
                      <m:t>𝐂</m:t>
                    </m:r>
                  </m:oMath>
                </a14:m>
                <a:endParaRPr lang="en-US" sz="2800" b="1" dirty="0"/>
              </a:p>
            </p:txBody>
          </p:sp>
        </mc:Choice>
        <mc:Fallback>
          <p:sp>
            <p:nvSpPr>
              <p:cNvPr id="12" name="Ορθογώνιο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991" y="4879996"/>
                <a:ext cx="5564344" cy="768800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l="-2300" b="-1031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21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134" r="737" b="56675"/>
          <a:stretch/>
        </p:blipFill>
        <p:spPr bwMode="auto">
          <a:xfrm>
            <a:off x="-16971" y="188640"/>
            <a:ext cx="9160971" cy="95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931" r="3773" b="40386"/>
          <a:stretch/>
        </p:blipFill>
        <p:spPr bwMode="auto">
          <a:xfrm>
            <a:off x="85789" y="3487642"/>
            <a:ext cx="8898270" cy="91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/>
              <p:cNvSpPr txBox="1"/>
              <p:nvPr/>
            </p:nvSpPr>
            <p:spPr>
              <a:xfrm>
                <a:off x="107736" y="1171703"/>
                <a:ext cx="6624504" cy="1355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I = 10 k</a:t>
                </a:r>
                <a:r>
                  <a:rPr lang="el-GR" sz="2400" dirty="0" smtClean="0"/>
                  <a:t>Α</a:t>
                </a:r>
                <a:r>
                  <a:rPr lang="en-US" sz="2400" dirty="0" smtClean="0"/>
                  <a:t> = 10.000</a:t>
                </a:r>
                <a:r>
                  <a:rPr lang="el-GR" sz="2400" dirty="0" smtClean="0"/>
                  <a:t> Α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l-GR" sz="24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l-GR" sz="2400" b="0" i="1" smtClean="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l-GR" sz="2400" b="0" i="1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sz="2400" b="0" i="0" smtClean="0">
                        <a:latin typeface="Cambria Math"/>
                      </a:rPr>
                      <m:t>Α</m:t>
                    </m:r>
                  </m:oMath>
                </a14:m>
                <a:endParaRPr lang="en-US" sz="2400" dirty="0" smtClean="0"/>
              </a:p>
              <a:p>
                <a:r>
                  <a:rPr lang="en-US" sz="2400" dirty="0" smtClean="0"/>
                  <a:t>t = 1 </a:t>
                </a:r>
                <a:r>
                  <a:rPr lang="en-US" sz="2400" dirty="0" err="1" smtClean="0"/>
                  <a:t>ms</a:t>
                </a:r>
                <a:r>
                  <a:rPr lang="el-GR" sz="2400" dirty="0" smtClean="0"/>
                  <a:t>  </a:t>
                </a:r>
                <a:r>
                  <a:rPr lang="en-US" sz="24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400" b="0" i="0" smtClean="0">
                            <a:latin typeface="Cambria Math"/>
                          </a:rPr>
                          <m:t>1000</m:t>
                        </m:r>
                      </m:den>
                    </m:f>
                    <m:r>
                      <a:rPr lang="en-US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</a:rPr>
                      <m:t>s</m:t>
                    </m:r>
                    <m:r>
                      <a:rPr lang="en-US" sz="2400" b="0" i="0" smtClean="0">
                        <a:latin typeface="Cambria Math"/>
                      </a:rPr>
                      <m:t>=0,001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</a:rPr>
                      <m:t>s</m:t>
                    </m:r>
                    <m:r>
                      <a:rPr lang="el-GR" sz="2400" b="0" i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l-GR" sz="24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l-GR" sz="24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l-GR" sz="2400" b="0" i="1" smtClean="0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400" dirty="0" smtClean="0"/>
                  <a:t> 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dirty="0"/>
                        <m:t>Q</m:t>
                      </m:r>
                      <m:r>
                        <m:rPr>
                          <m:nor/>
                        </m:rPr>
                        <a:rPr lang="el-GR" sz="2400" dirty="0"/>
                        <m:t> =</m:t>
                      </m:r>
                      <m:r>
                        <m:rPr>
                          <m:nor/>
                        </m:rPr>
                        <a:rPr lang="en-US" sz="2400" dirty="0"/>
                        <m:t>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36" y="1171703"/>
                <a:ext cx="6624504" cy="1355628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473" t="-3587" b="-896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Ορθογώνιο 7"/>
              <p:cNvSpPr/>
              <p:nvPr/>
            </p:nvSpPr>
            <p:spPr>
              <a:xfrm>
                <a:off x="85789" y="2660200"/>
                <a:ext cx="5161862" cy="672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/>
                  <a:t>I </a:t>
                </a:r>
                <a:r>
                  <a:rPr lang="en-US" sz="2400" b="1" dirty="0">
                    <a:latin typeface="Cambria Math"/>
                    <a:ea typeface="Cambria Math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dirty="0"/>
                          <m:t>Q</m:t>
                        </m:r>
                      </m:num>
                      <m:den>
                        <m:r>
                          <a:rPr lang="en-US" sz="2400" b="1" i="0">
                            <a:latin typeface="Cambria Math"/>
                            <a:ea typeface="Cambria Math"/>
                          </a:rPr>
                          <m:t>𝐭</m:t>
                        </m:r>
                      </m:den>
                    </m:f>
                    <m:r>
                      <a:rPr lang="en-US" sz="2400" b="1" i="0" smtClean="0">
                        <a:latin typeface="Cambria Math"/>
                        <a:ea typeface="Cambria Math"/>
                      </a:rPr>
                      <m:t> → </m:t>
                    </m:r>
                    <m:r>
                      <m:rPr>
                        <m:nor/>
                      </m:rPr>
                      <a:rPr lang="en-US" sz="2400" b="1" dirty="0"/>
                      <m:t>Q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b="1" dirty="0">
                    <a:latin typeface="Cambria Math"/>
                    <a:ea typeface="Cambria Math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 dirty="0"/>
                      <m:t>I</m:t>
                    </m:r>
                    <m:r>
                      <a:rPr lang="en-US" sz="2400" b="1" i="0" dirty="0" smtClean="0"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nor/>
                      </m:rPr>
                      <a:rPr lang="en-US" sz="2400" b="1" dirty="0" smtClean="0">
                        <a:latin typeface="Cambria Math"/>
                        <a:ea typeface="Cambria Math"/>
                      </a:rPr>
                      <m:t>t</m:t>
                    </m:r>
                    <m:r>
                      <m:rPr>
                        <m:nor/>
                      </m:rPr>
                      <a:rPr lang="en-US" sz="2400" b="1" dirty="0"/>
                      <m:t> </m:t>
                    </m:r>
                    <m:r>
                      <m:rPr>
                        <m:nor/>
                      </m:rPr>
                      <a:rPr lang="en-US" sz="2400" b="1" dirty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l-GR" sz="24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l-GR" sz="2400" b="1" i="1"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l-GR" sz="2400" b="1" i="1">
                            <a:latin typeface="Cambria Math"/>
                          </a:rPr>
                          <m:t>𝟒</m:t>
                        </m:r>
                      </m:sup>
                    </m:sSup>
                    <m:r>
                      <a:rPr lang="el-GR" sz="2400" b="1" i="1" smtClean="0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el-GR" sz="2400" b="1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l-GR" sz="2400" b="1" i="1">
                            <a:latin typeface="Cambria Math"/>
                            <a:ea typeface="Cambria Math"/>
                          </a:rPr>
                          <m:t>𝟏𝟎</m:t>
                        </m:r>
                      </m:e>
                      <m:sup>
                        <m:r>
                          <a:rPr lang="el-GR" sz="2400" b="1" i="1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l-GR" sz="2400" b="1" i="1">
                            <a:latin typeface="Cambria Math"/>
                            <a:ea typeface="Cambria Math"/>
                          </a:rPr>
                          <m:t>𝟑</m:t>
                        </m:r>
                      </m:sup>
                    </m:sSup>
                    <m:r>
                      <a:rPr lang="en-US" sz="2400" b="1" i="0" dirty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400" b="1" i="0" dirty="0" smtClean="0">
                        <a:latin typeface="Cambria Math"/>
                        <a:ea typeface="Cambria Math"/>
                      </a:rPr>
                      <m:t>𝟏𝟎</m:t>
                    </m:r>
                    <m:r>
                      <a:rPr lang="en-US" sz="2400" b="1" i="0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400" b="1" i="0" dirty="0" smtClean="0">
                        <a:latin typeface="Cambria Math"/>
                        <a:ea typeface="Cambria Math"/>
                      </a:rPr>
                      <m:t>𝐂</m:t>
                    </m:r>
                  </m:oMath>
                </a14:m>
                <a:endParaRPr lang="en-US" sz="2400" b="1" dirty="0"/>
              </a:p>
            </p:txBody>
          </p:sp>
        </mc:Choice>
        <mc:Fallback>
          <p:sp>
            <p:nvSpPr>
              <p:cNvPr id="8" name="Ορθογώνιο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89" y="2660200"/>
                <a:ext cx="5161862" cy="672235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1771" r="-2125" b="-810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TextBox 8"/>
              <p:cNvSpPr txBox="1"/>
              <p:nvPr/>
            </p:nvSpPr>
            <p:spPr>
              <a:xfrm>
                <a:off x="121498" y="4453097"/>
                <a:ext cx="3879816" cy="1355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I = </a:t>
                </a:r>
                <a:r>
                  <a:rPr lang="el-GR" sz="2400" dirty="0" smtClean="0"/>
                  <a:t>200 </a:t>
                </a:r>
                <a:r>
                  <a:rPr lang="en-US" sz="2400" dirty="0" smtClean="0"/>
                  <a:t>mA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200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1000</m:t>
                        </m:r>
                      </m:den>
                    </m:f>
                    <m:r>
                      <a:rPr lang="en-US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</a:rPr>
                      <m:t>A</m:t>
                    </m:r>
                    <m:r>
                      <a:rPr lang="en-US" sz="2400" b="0" i="0" smtClean="0">
                        <a:latin typeface="Cambria Math"/>
                      </a:rPr>
                      <m:t>=0,2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</a:rPr>
                      <m:t>A</m:t>
                    </m:r>
                  </m:oMath>
                </a14:m>
                <a:endParaRPr lang="en-US" sz="2400" dirty="0" smtClean="0"/>
              </a:p>
              <a:p>
                <a:r>
                  <a:rPr lang="en-US" sz="2400" dirty="0" smtClean="0"/>
                  <a:t>t = 30 h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dirty="0"/>
                        <m:t>Q</m:t>
                      </m:r>
                      <m:r>
                        <m:rPr>
                          <m:nor/>
                        </m:rPr>
                        <a:rPr lang="el-GR" sz="2400" dirty="0"/>
                        <m:t> =</m:t>
                      </m:r>
                      <m:r>
                        <m:rPr>
                          <m:nor/>
                        </m:rPr>
                        <a:rPr lang="en-US" sz="2400" dirty="0"/>
                        <m:t>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98" y="4453097"/>
                <a:ext cx="3879816" cy="1355628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l="-2516" b="-896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Ορθογώνιο 9"/>
              <p:cNvSpPr/>
              <p:nvPr/>
            </p:nvSpPr>
            <p:spPr>
              <a:xfrm>
                <a:off x="2179688" y="5445224"/>
                <a:ext cx="4847802" cy="672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/>
                  <a:t>I </a:t>
                </a:r>
                <a:r>
                  <a:rPr lang="en-US" sz="2400" b="1" dirty="0">
                    <a:latin typeface="Cambria Math"/>
                    <a:ea typeface="Cambria Math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dirty="0"/>
                          <m:t>Q</m:t>
                        </m:r>
                      </m:num>
                      <m:den>
                        <m:r>
                          <a:rPr lang="en-US" sz="2400" b="1" i="0">
                            <a:latin typeface="Cambria Math"/>
                            <a:ea typeface="Cambria Math"/>
                          </a:rPr>
                          <m:t>𝐭</m:t>
                        </m:r>
                      </m:den>
                    </m:f>
                    <m:r>
                      <a:rPr lang="en-US" sz="2400" b="1" i="0" smtClean="0">
                        <a:latin typeface="Cambria Math"/>
                        <a:ea typeface="Cambria Math"/>
                      </a:rPr>
                      <m:t> → </m:t>
                    </m:r>
                    <m:r>
                      <m:rPr>
                        <m:nor/>
                      </m:rPr>
                      <a:rPr lang="en-US" sz="2400" b="1" dirty="0"/>
                      <m:t>Q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b="1" dirty="0">
                    <a:latin typeface="Cambria Math"/>
                    <a:ea typeface="Cambria Math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 dirty="0"/>
                      <m:t>I</m:t>
                    </m:r>
                    <m:r>
                      <a:rPr lang="en-US" sz="2400" b="1" i="0" dirty="0" smtClean="0"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nor/>
                      </m:rPr>
                      <a:rPr lang="en-US" sz="2400" b="1" dirty="0" smtClean="0">
                        <a:latin typeface="Cambria Math"/>
                        <a:ea typeface="Cambria Math"/>
                      </a:rPr>
                      <m:t>t</m:t>
                    </m:r>
                    <m:r>
                      <m:rPr>
                        <m:nor/>
                      </m:rPr>
                      <a:rPr lang="en-US" sz="2400" b="1" dirty="0"/>
                      <m:t> </m:t>
                    </m:r>
                    <m:r>
                      <m:rPr>
                        <m:nor/>
                      </m:rPr>
                      <a:rPr lang="en-US" sz="2400" b="1" dirty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400" b="1" i="1" dirty="0" smtClean="0">
                        <a:latin typeface="Cambria Math"/>
                        <a:ea typeface="Cambria Math"/>
                      </a:rPr>
                      <m:t>𝟎</m:t>
                    </m:r>
                    <m:r>
                      <a:rPr lang="en-US" sz="2400" b="1" i="1" dirty="0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n-US" sz="2400" b="1" i="1" dirty="0" smtClean="0">
                        <a:latin typeface="Cambria Math"/>
                        <a:ea typeface="Cambria Math"/>
                      </a:rPr>
                      <m:t>𝟐</m:t>
                    </m:r>
                    <m:r>
                      <a:rPr lang="el-GR" sz="2400" b="1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2400" b="1" i="0" smtClean="0">
                        <a:latin typeface="Cambria Math"/>
                        <a:ea typeface="Cambria Math"/>
                      </a:rPr>
                      <m:t>𝟑𝟎</m:t>
                    </m:r>
                    <m:r>
                      <a:rPr lang="en-US" sz="2400" b="1" i="0" dirty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400" b="1" i="0" dirty="0" smtClean="0">
                        <a:latin typeface="Cambria Math"/>
                        <a:ea typeface="Cambria Math"/>
                      </a:rPr>
                      <m:t>𝟔</m:t>
                    </m:r>
                    <m:r>
                      <a:rPr lang="en-US" sz="2400" b="1" i="0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400" b="1" i="0" dirty="0" smtClean="0">
                        <a:latin typeface="Cambria Math"/>
                        <a:ea typeface="Cambria Math"/>
                      </a:rPr>
                      <m:t>𝐀𝐡</m:t>
                    </m:r>
                  </m:oMath>
                </a14:m>
                <a:endParaRPr lang="en-US" sz="2400" b="1" dirty="0"/>
              </a:p>
            </p:txBody>
          </p:sp>
        </mc:Choice>
        <mc:Fallback>
          <p:sp>
            <p:nvSpPr>
              <p:cNvPr id="10" name="Ορθογώνιο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688" y="5445224"/>
                <a:ext cx="4847802" cy="672235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l="-2013" r="-2264" b="-810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22</a:t>
            </a:fld>
            <a:endParaRPr lang="el-GR"/>
          </a:p>
        </p:txBody>
      </p:sp>
      <p:sp>
        <p:nvSpPr>
          <p:cNvPr id="11" name="1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758" b="24572"/>
          <a:stretch/>
        </p:blipFill>
        <p:spPr bwMode="auto">
          <a:xfrm>
            <a:off x="86033" y="47921"/>
            <a:ext cx="8971934" cy="89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Ορθογώνιο 3"/>
              <p:cNvSpPr/>
              <p:nvPr/>
            </p:nvSpPr>
            <p:spPr>
              <a:xfrm>
                <a:off x="2125660" y="1378325"/>
                <a:ext cx="6193068" cy="624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l-GR" sz="2400" b="1" dirty="0" smtClean="0"/>
                  <a:t>Πυκνότητα  </a:t>
                </a:r>
                <a:r>
                  <a:rPr lang="en-US" sz="2400" b="1" dirty="0"/>
                  <a:t>J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0">
                            <a:latin typeface="Cambria Math"/>
                          </a:rPr>
                          <m:t>𝐈</m:t>
                        </m:r>
                      </m:num>
                      <m:den>
                        <m:r>
                          <a:rPr lang="en-US" sz="2400" b="1" i="0">
                            <a:latin typeface="Cambria Math"/>
                          </a:rPr>
                          <m:t>𝐒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smtClean="0">
                    <a:latin typeface="Cambria Math"/>
                    <a:ea typeface="Cambria Math"/>
                  </a:rPr>
                  <a:t>→ </a:t>
                </a:r>
                <a:r>
                  <a:rPr lang="en-US" sz="2400" b="1" dirty="0"/>
                  <a:t>J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0" smtClean="0">
                            <a:latin typeface="Cambria Math"/>
                          </a:rPr>
                          <m:t>𝟐𝟎</m:t>
                        </m:r>
                      </m:num>
                      <m:den>
                        <m:r>
                          <a:rPr lang="en-US" sz="2400" b="1" i="0" smtClean="0">
                            <a:latin typeface="Cambria Math"/>
                          </a:rPr>
                          <m:t>𝟒</m:t>
                        </m:r>
                      </m:den>
                    </m:f>
                    <m:r>
                      <a:rPr lang="en-US" sz="2400" b="1" i="0" smtClean="0">
                        <a:latin typeface="Cambria Math"/>
                      </a:rPr>
                      <m:t> </m:t>
                    </m:r>
                    <m:r>
                      <a:rPr lang="en-US" sz="2400" b="1" i="0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sz="2400" b="1" i="0" smtClean="0">
                        <a:latin typeface="Cambria Math"/>
                        <a:ea typeface="Cambria Math"/>
                      </a:rPr>
                      <m:t>𝐉</m:t>
                    </m:r>
                    <m:r>
                      <a:rPr lang="en-US" sz="2400" b="1" i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400" b="1" i="0" smtClean="0">
                        <a:latin typeface="Cambria Math"/>
                        <a:ea typeface="Cambria Math"/>
                      </a:rPr>
                      <m:t>𝟓</m:t>
                    </m:r>
                    <m:r>
                      <a:rPr lang="en-US" sz="2400" b="1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400" b="1" i="0" smtClean="0">
                        <a:latin typeface="Cambria Math"/>
                        <a:ea typeface="Cambria Math"/>
                      </a:rPr>
                      <m:t>𝐀</m:t>
                    </m:r>
                    <m:r>
                      <a:rPr lang="en-US" sz="2400" b="1" i="0" smtClean="0">
                        <a:latin typeface="Cambria Math"/>
                        <a:ea typeface="Cambria Math"/>
                      </a:rPr>
                      <m:t>/</m:t>
                    </m:r>
                    <m:sSup>
                      <m:sSupPr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/>
                            <a:ea typeface="Cambria Math"/>
                          </a:rPr>
                          <m:t>𝐦𝐦</m:t>
                        </m:r>
                      </m:e>
                      <m:sup>
                        <m:r>
                          <a:rPr lang="en-US" sz="2400" b="1" i="0" smtClean="0">
                            <a:latin typeface="Cambria Math"/>
                            <a:ea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l-GR" sz="2400" dirty="0"/>
              </a:p>
            </p:txBody>
          </p:sp>
        </mc:Choice>
        <mc:Fallback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660" y="1378325"/>
                <a:ext cx="6193068" cy="624082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575" b="-980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Ορθογώνιο 4"/>
              <p:cNvSpPr/>
              <p:nvPr/>
            </p:nvSpPr>
            <p:spPr>
              <a:xfrm>
                <a:off x="203007" y="1090202"/>
                <a:ext cx="1505925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/>
                  <a:t>I = 20 A</a:t>
                </a:r>
              </a:p>
              <a:p>
                <a:r>
                  <a:rPr lang="en-US" sz="2400" dirty="0" smtClean="0"/>
                  <a:t>S = 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𝑚𝑚</m:t>
                        </m:r>
                      </m:e>
                      <m:sup>
                        <m:r>
                          <a:rPr lang="el-GR" sz="24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 smtClean="0"/>
              </a:p>
              <a:p>
                <a:r>
                  <a:rPr lang="en-US" sz="2400" dirty="0" smtClean="0"/>
                  <a:t>J = </a:t>
                </a:r>
                <a:r>
                  <a:rPr lang="en-US" sz="2400" dirty="0"/>
                  <a:t>;</a:t>
                </a:r>
                <a:endParaRPr lang="el-GR" sz="2400" dirty="0"/>
              </a:p>
            </p:txBody>
          </p:sp>
        </mc:Choice>
        <mc:Fallback>
          <p:sp>
            <p:nvSpPr>
              <p:cNvPr id="5" name="Ορθογώνιο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07" y="1090202"/>
                <a:ext cx="1505925" cy="1200329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6073" t="-4061" r="-10121" b="-1066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Ορθογώνιο 5"/>
              <p:cNvSpPr/>
              <p:nvPr/>
            </p:nvSpPr>
            <p:spPr>
              <a:xfrm>
                <a:off x="1937429" y="4553124"/>
                <a:ext cx="7150263" cy="1414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l-GR" sz="2400" b="1" dirty="0" smtClean="0"/>
                  <a:t>Πυκνότητα  </a:t>
                </a:r>
                <a:r>
                  <a:rPr lang="en-US" sz="2400" b="1" dirty="0"/>
                  <a:t>J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0">
                            <a:latin typeface="Cambria Math"/>
                          </a:rPr>
                          <m:t>𝐈</m:t>
                        </m:r>
                      </m:num>
                      <m:den>
                        <m:r>
                          <a:rPr lang="en-US" sz="2400" b="1" i="0">
                            <a:latin typeface="Cambria Math"/>
                          </a:rPr>
                          <m:t>𝐒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smtClean="0">
                    <a:latin typeface="Cambria Math"/>
                    <a:ea typeface="Cambria Math"/>
                  </a:rPr>
                  <a:t>→ </a:t>
                </a:r>
                <a:r>
                  <a:rPr lang="en-US" sz="2400" b="1" dirty="0"/>
                  <a:t>S</a:t>
                </a:r>
                <a:r>
                  <a:rPr lang="en-US" sz="2400" b="1" dirty="0" smtClean="0"/>
                  <a:t> </a:t>
                </a:r>
                <a:r>
                  <a:rPr lang="en-US" sz="2400" b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0" smtClean="0">
                            <a:latin typeface="Cambria Math"/>
                          </a:rPr>
                          <m:t>𝐈</m:t>
                        </m:r>
                      </m:num>
                      <m:den>
                        <m:r>
                          <a:rPr lang="en-US" sz="2400" b="1" i="0" smtClean="0">
                            <a:latin typeface="Cambria Math"/>
                          </a:rPr>
                          <m:t>𝐉</m:t>
                        </m:r>
                      </m:den>
                    </m:f>
                    <m:r>
                      <a:rPr lang="en-US" sz="2400" b="1" i="0" smtClean="0">
                        <a:latin typeface="Cambria Math"/>
                      </a:rPr>
                      <m:t> </m:t>
                    </m:r>
                    <m:r>
                      <a:rPr lang="en-US" sz="2400" b="1" i="0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sz="2400" b="1" i="0" smtClean="0">
                        <a:latin typeface="Cambria Math"/>
                        <a:ea typeface="Cambria Math"/>
                      </a:rPr>
                      <m:t>𝐒</m:t>
                    </m:r>
                    <m:r>
                      <a:rPr lang="en-US" sz="2400" b="1" i="0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400" b="1" i="0" smtClean="0">
                            <a:latin typeface="Cambria Math"/>
                            <a:ea typeface="Cambria Math"/>
                          </a:rPr>
                          <m:t>𝟏𝟐</m:t>
                        </m:r>
                      </m:num>
                      <m:den>
                        <m:r>
                          <a:rPr lang="en-US" sz="2400" b="1" i="0" smtClean="0">
                            <a:latin typeface="Cambria Math"/>
                            <a:ea typeface="Cambria Math"/>
                          </a:rPr>
                          <m:t>𝟒</m:t>
                        </m:r>
                      </m:den>
                    </m:f>
                    <m:r>
                      <a:rPr lang="en-US" sz="2400" b="1" i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400" b="1" i="0" smtClean="0">
                        <a:latin typeface="Cambria Math"/>
                        <a:ea typeface="Cambria Math"/>
                      </a:rPr>
                      <m:t>𝟑</m:t>
                    </m:r>
                    <m:r>
                      <a:rPr lang="en-US" sz="2400" b="1" i="0" smtClean="0"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/>
                            <a:ea typeface="Cambria Math"/>
                          </a:rPr>
                          <m:t>𝐦𝐦</m:t>
                        </m:r>
                      </m:e>
                      <m:sup>
                        <m:r>
                          <a:rPr lang="en-US" sz="2400" b="1" i="0" smtClean="0">
                            <a:latin typeface="Cambria Math"/>
                            <a:ea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2400" dirty="0" smtClean="0"/>
              </a:p>
              <a:p>
                <a:r>
                  <a:rPr lang="el-GR" sz="2400" dirty="0" smtClean="0"/>
                  <a:t>Επιλέγουμε από τις τυποποιημένες διατομές την μεγαλύτερη δηλ. </a:t>
                </a:r>
                <a14:m>
                  <m:oMath xmlns:m="http://schemas.openxmlformats.org/officeDocument/2006/math">
                    <m:r>
                      <a:rPr lang="el-GR" sz="2400" b="1" i="0" smtClean="0">
                        <a:latin typeface="Cambria Math"/>
                        <a:ea typeface="Cambria Math"/>
                      </a:rPr>
                      <m:t>𝟒</m:t>
                    </m:r>
                    <m:r>
                      <a:rPr lang="en-US" sz="2400" b="1" i="0"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en-US" sz="2400" b="1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1" i="0">
                            <a:latin typeface="Cambria Math"/>
                            <a:ea typeface="Cambria Math"/>
                          </a:rPr>
                          <m:t>𝐦𝐦</m:t>
                        </m:r>
                      </m:e>
                      <m:sup>
                        <m:r>
                          <a:rPr lang="en-US" sz="2400" b="1" i="0">
                            <a:latin typeface="Cambria Math"/>
                            <a:ea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l-GR" sz="2400" dirty="0"/>
              </a:p>
            </p:txBody>
          </p:sp>
        </mc:Choice>
        <mc:Fallback>
          <p:sp>
            <p:nvSpPr>
              <p:cNvPr id="6" name="Ορθογώνιο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429" y="4553124"/>
                <a:ext cx="7150263" cy="1414105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l="-1364" b="-905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Ορθογώνιο 6"/>
              <p:cNvSpPr/>
              <p:nvPr/>
            </p:nvSpPr>
            <p:spPr>
              <a:xfrm>
                <a:off x="114171" y="4748851"/>
                <a:ext cx="1759200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/>
                  <a:t>I = 12 A</a:t>
                </a:r>
              </a:p>
              <a:p>
                <a:r>
                  <a:rPr lang="en-US" sz="2400" dirty="0"/>
                  <a:t>J = </a:t>
                </a:r>
                <a:r>
                  <a:rPr lang="en-US" sz="2400" dirty="0" smtClean="0"/>
                  <a:t>4 A/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𝑚𝑚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 smtClean="0"/>
              </a:p>
              <a:p>
                <a:r>
                  <a:rPr lang="en-US" sz="2400" dirty="0" smtClean="0"/>
                  <a:t>S = ;</a:t>
                </a:r>
              </a:p>
            </p:txBody>
          </p:sp>
        </mc:Choice>
        <mc:Fallback>
          <p:sp>
            <p:nvSpPr>
              <p:cNvPr id="7" name="Ορθογώνιο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71" y="4748851"/>
                <a:ext cx="1759200" cy="1200329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l="-5556" t="-4061" r="-8333" b="-1066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114171" y="2311119"/>
                <a:ext cx="891565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l-GR" sz="2000" dirty="0" smtClean="0"/>
                  <a:t>6. Σε ένα αγωγό η πυκνότητα του ρεύματος δεν επιτρέπεται να ξεπεράσει τα </a:t>
                </a:r>
                <a14:m>
                  <m:oMath xmlns:m="http://schemas.openxmlformats.org/officeDocument/2006/math">
                    <m:r>
                      <a:rPr lang="el-GR" sz="2000" b="0" i="1">
                        <a:latin typeface="Cambria Math"/>
                        <a:ea typeface="Cambria Math"/>
                      </a:rPr>
                      <m:t>4</m:t>
                    </m:r>
                    <m:r>
                      <a:rPr lang="en-US" sz="2000" b="0"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000" b="0" i="0" smtClean="0">
                            <a:latin typeface="Cambria Math"/>
                            <a:ea typeface="Cambria Math"/>
                          </a:rPr>
                          <m:t>Α</m:t>
                        </m:r>
                        <m:r>
                          <a:rPr lang="el-GR" sz="2000" b="0" i="0" smtClean="0">
                            <a:latin typeface="Cambria Math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2000" b="0" i="1">
                            <a:latin typeface="Cambria Math"/>
                            <a:ea typeface="Cambria Math"/>
                          </a:rPr>
                          <m:t>mm</m:t>
                        </m:r>
                      </m:e>
                      <m:sup>
                        <m:r>
                          <a:rPr lang="en-US" sz="2000" b="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l-GR" sz="2000" b="0" i="1" smtClean="0">
                        <a:latin typeface="Cambria Math"/>
                        <a:ea typeface="Cambria Math"/>
                      </a:rPr>
                      <m:t>. </m:t>
                    </m:r>
                    <m:r>
                      <a:rPr lang="el-GR" sz="2000" b="0" i="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l-GR" sz="2000" dirty="0" smtClean="0"/>
                  <a:t>Με τον  αγωγό αυτό θα τροφοδοτήσουμε έναν καταναλωτή ο οποίος απαιτεί ρεύμα έντασης 12 Α.  Πόση είναι να είναι η ελάχιστη τυποποιημένη διατομή του αγωγού ώστε να μην παρουσιαστούν προβλήματα κατά τη </a:t>
                </a:r>
                <a:r>
                  <a:rPr lang="el-GR" sz="2000" dirty="0" err="1" smtClean="0"/>
                  <a:t>ρευματοδότηση</a:t>
                </a:r>
                <a:r>
                  <a:rPr lang="el-GR" sz="2000" dirty="0" smtClean="0"/>
                  <a:t> του καταναλωτή</a:t>
                </a:r>
                <a:r>
                  <a:rPr lang="en-US" sz="2000" dirty="0" smtClean="0"/>
                  <a:t>;</a:t>
                </a:r>
                <a:r>
                  <a:rPr lang="el-GR" sz="2000" dirty="0" smtClean="0"/>
                  <a:t> (Τυποποιημένες διατομές 1,5</a:t>
                </a:r>
                <a14:m>
                  <m:oMath xmlns:m="http://schemas.openxmlformats.org/officeDocument/2006/math">
                    <m:r>
                      <a:rPr lang="en-US" sz="2000" b="0"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1">
                            <a:latin typeface="Cambria Math"/>
                            <a:ea typeface="Cambria Math"/>
                          </a:rPr>
                          <m:t>mm</m:t>
                        </m:r>
                      </m:e>
                      <m:sup>
                        <m:r>
                          <a:rPr lang="en-US" sz="2000" b="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l-GR" sz="2000" dirty="0" smtClean="0"/>
                  <a:t>, 2,5</a:t>
                </a:r>
                <a14:m>
                  <m:oMath xmlns:m="http://schemas.openxmlformats.org/officeDocument/2006/math">
                    <m:r>
                      <a:rPr lang="en-US" sz="2000" b="0"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1">
                            <a:latin typeface="Cambria Math"/>
                            <a:ea typeface="Cambria Math"/>
                          </a:rPr>
                          <m:t>mm</m:t>
                        </m:r>
                      </m:e>
                      <m:sup>
                        <m:r>
                          <a:rPr lang="en-US" sz="2000" b="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l-GR" sz="2000" dirty="0" smtClean="0"/>
                  <a:t>, </a:t>
                </a:r>
                <a14:m>
                  <m:oMath xmlns:m="http://schemas.openxmlformats.org/officeDocument/2006/math">
                    <m:r>
                      <a:rPr lang="el-GR" sz="2000" b="0" i="1">
                        <a:latin typeface="Cambria Math"/>
                        <a:ea typeface="Cambria Math"/>
                      </a:rPr>
                      <m:t>4</m:t>
                    </m:r>
                    <m:r>
                      <a:rPr lang="en-US" sz="2000" b="0"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1">
                            <a:latin typeface="Cambria Math"/>
                            <a:ea typeface="Cambria Math"/>
                          </a:rPr>
                          <m:t>mm</m:t>
                        </m:r>
                      </m:e>
                      <m:sup>
                        <m:r>
                          <a:rPr lang="en-US" sz="2000" b="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l-GR" sz="2000" dirty="0" smtClean="0"/>
                  <a:t>).</a:t>
                </a:r>
                <a:endParaRPr lang="el-GR" sz="20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71" y="2311119"/>
                <a:ext cx="8915658" cy="1938992"/>
              </a:xfrm>
              <a:prstGeom prst="rect">
                <a:avLst/>
              </a:prstGeom>
              <a:blipFill rotWithShape="1">
                <a:blip r:embed="rId7" cstate="print"/>
                <a:stretch>
                  <a:fillRect l="-752" t="-1572" r="-1368" b="-471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Ευθεία γραμμή σύνδεσης 9"/>
          <p:cNvCxnSpPr/>
          <p:nvPr/>
        </p:nvCxnSpPr>
        <p:spPr>
          <a:xfrm>
            <a:off x="0" y="2290531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23</a:t>
            </a:fld>
            <a:endParaRPr lang="el-GR"/>
          </a:p>
        </p:txBody>
      </p:sp>
      <p:sp>
        <p:nvSpPr>
          <p:cNvPr id="11" name="1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build="p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06375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Ορθογώνιο 2"/>
              <p:cNvSpPr/>
              <p:nvPr/>
            </p:nvSpPr>
            <p:spPr>
              <a:xfrm>
                <a:off x="2267744" y="2512306"/>
                <a:ext cx="6193068" cy="6473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l-GR" sz="2400" b="1" dirty="0" smtClean="0"/>
                  <a:t>Πυκνότητα  </a:t>
                </a:r>
                <a:r>
                  <a:rPr lang="en-US" sz="2400" b="1" dirty="0"/>
                  <a:t>J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0">
                            <a:latin typeface="Cambria Math"/>
                          </a:rPr>
                          <m:t>𝐈</m:t>
                        </m:r>
                      </m:num>
                      <m:den>
                        <m:r>
                          <a:rPr lang="en-US" sz="2400" b="1" i="0">
                            <a:latin typeface="Cambria Math"/>
                          </a:rPr>
                          <m:t>𝐒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smtClean="0">
                    <a:latin typeface="Cambria Math"/>
                    <a:ea typeface="Cambria Math"/>
                  </a:rPr>
                  <a:t>→ </a:t>
                </a:r>
                <a:r>
                  <a:rPr lang="en-US" sz="2400" b="1" dirty="0"/>
                  <a:t>I</a:t>
                </a:r>
                <a:r>
                  <a:rPr lang="en-US" sz="2400" b="1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 dirty="0"/>
                      <m:t>= </m:t>
                    </m:r>
                    <m:r>
                      <a:rPr lang="en-US" sz="2400" b="1" i="0" dirty="0" smtClean="0">
                        <a:latin typeface="Cambria Math"/>
                      </a:rPr>
                      <m:t>𝐉</m:t>
                    </m:r>
                    <m:r>
                      <a:rPr lang="en-US" sz="2400" b="1" i="0" dirty="0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2400" b="1" i="0" dirty="0" smtClean="0">
                        <a:latin typeface="Cambria Math"/>
                        <a:ea typeface="Cambria Math"/>
                      </a:rPr>
                      <m:t>𝐒</m:t>
                    </m:r>
                    <m:r>
                      <a:rPr lang="en-US" sz="2400" b="1" i="0" smtClean="0">
                        <a:latin typeface="Cambria Math"/>
                        <a:ea typeface="Cambria Math"/>
                      </a:rPr>
                      <m:t>→</m:t>
                    </m:r>
                    <m:r>
                      <m:rPr>
                        <m:nor/>
                      </m:rPr>
                      <a:rPr lang="en-US" sz="2400" b="1" dirty="0"/>
                      <m:t>I</m:t>
                    </m:r>
                    <m:r>
                      <m:rPr>
                        <m:nor/>
                      </m:rPr>
                      <a:rPr lang="en-US" sz="2400" b="1" dirty="0"/>
                      <m:t> = </m:t>
                    </m:r>
                    <m:r>
                      <a:rPr lang="en-US" sz="2400" b="1" i="0" dirty="0" smtClean="0">
                        <a:latin typeface="Cambria Math"/>
                      </a:rPr>
                      <m:t>𝟎</m:t>
                    </m:r>
                    <m:r>
                      <a:rPr lang="en-US" sz="2400" b="1" i="0" dirty="0" smtClean="0">
                        <a:latin typeface="Cambria Math"/>
                      </a:rPr>
                      <m:t>,</m:t>
                    </m:r>
                    <m:r>
                      <a:rPr lang="en-US" sz="2400" b="1" i="0" dirty="0" smtClean="0">
                        <a:latin typeface="Cambria Math"/>
                      </a:rPr>
                      <m:t>𝟓</m:t>
                    </m:r>
                    <m:r>
                      <a:rPr lang="en-US" sz="2400" b="1" i="0" dirty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2400" b="1" i="0" dirty="0" smtClean="0">
                        <a:latin typeface="Cambria Math"/>
                        <a:ea typeface="Cambria Math"/>
                      </a:rPr>
                      <m:t>𝟏𝟎</m:t>
                    </m:r>
                    <m:r>
                      <a:rPr lang="en-US" sz="2400" b="1" i="0" dirty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400" b="1" i="0" dirty="0" smtClean="0">
                        <a:latin typeface="Cambria Math"/>
                        <a:ea typeface="Cambria Math"/>
                      </a:rPr>
                      <m:t>𝟓</m:t>
                    </m:r>
                    <m:r>
                      <a:rPr lang="en-US" sz="2400" b="1" i="0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400" b="1" i="0" dirty="0" smtClean="0">
                        <a:latin typeface="Cambria Math"/>
                        <a:ea typeface="Cambria Math"/>
                      </a:rPr>
                      <m:t>𝐀</m:t>
                    </m:r>
                  </m:oMath>
                </a14:m>
                <a:endParaRPr lang="el-GR" sz="2400" dirty="0"/>
              </a:p>
            </p:txBody>
          </p:sp>
        </mc:Choice>
        <mc:Fallback>
          <p:sp>
            <p:nvSpPr>
              <p:cNvPr id="3" name="Ορθογώνιο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2512306"/>
                <a:ext cx="6193068" cy="647357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476" r="-2067" b="-566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Ορθογώνιο 3"/>
              <p:cNvSpPr/>
              <p:nvPr/>
            </p:nvSpPr>
            <p:spPr>
              <a:xfrm>
                <a:off x="114171" y="2280017"/>
                <a:ext cx="1991635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S = </a:t>
                </a:r>
                <a:r>
                  <a:rPr lang="el-GR" sz="2400" dirty="0"/>
                  <a:t>10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Cambria Math"/>
                          </a:rPr>
                          <m:t>mm</m:t>
                        </m:r>
                      </m:e>
                      <m:sup>
                        <m:r>
                          <a:rPr lang="el-GR" sz="2400" i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  <a:p>
                <a:r>
                  <a:rPr lang="en-US" sz="2400" dirty="0"/>
                  <a:t>J = </a:t>
                </a:r>
                <a:r>
                  <a:rPr lang="el-GR" sz="2400" dirty="0" smtClean="0"/>
                  <a:t>0,5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A/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Cambria Math"/>
                          </a:rPr>
                          <m:t>mm</m:t>
                        </m:r>
                      </m:e>
                      <m:sup>
                        <m:r>
                          <a:rPr lang="en-US" sz="2400" i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 smtClean="0"/>
              </a:p>
              <a:p>
                <a:r>
                  <a:rPr lang="en-US" sz="2400" dirty="0" smtClean="0"/>
                  <a:t>I = </a:t>
                </a:r>
                <a:r>
                  <a:rPr lang="en-US" sz="2400" dirty="0"/>
                  <a:t>;</a:t>
                </a:r>
                <a:endParaRPr lang="el-GR" sz="2400" dirty="0"/>
              </a:p>
            </p:txBody>
          </p:sp>
        </mc:Choice>
        <mc:Fallback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71" y="2280017"/>
                <a:ext cx="1991635" cy="1200329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4908" t="-4061" r="-6748" b="-1066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74674"/>
            <a:ext cx="9144000" cy="120032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600" b="1" dirty="0" smtClean="0"/>
              <a:t>Ενότητα 1.3</a:t>
            </a:r>
          </a:p>
          <a:p>
            <a:pPr algn="ctr"/>
            <a:r>
              <a:rPr lang="el-GR" sz="3600" b="1" dirty="0" smtClean="0"/>
              <a:t>Ηλεκτρική τάση – Ηλεκτρεγερτική δύναμη</a:t>
            </a:r>
            <a:endParaRPr lang="el-GR" sz="3600" b="1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2320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558087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3085567" y="258406"/>
            <a:ext cx="2972865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3200" b="1" dirty="0"/>
              <a:t>Ηλεκτρική τάση </a:t>
            </a:r>
            <a:endParaRPr lang="el-GR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4797152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Πειραματισμός και επίδειξη με την εφαρμογή του </a:t>
            </a:r>
            <a:r>
              <a:rPr lang="en-US" dirty="0" err="1" smtClean="0"/>
              <a:t>phet</a:t>
            </a:r>
            <a:r>
              <a:rPr lang="en-US" dirty="0" smtClean="0"/>
              <a:t> </a:t>
            </a:r>
            <a:r>
              <a:rPr lang="en-US" dirty="0" err="1" smtClean="0"/>
              <a:t>colorado</a:t>
            </a:r>
            <a:r>
              <a:rPr lang="el-GR" dirty="0" smtClean="0"/>
              <a:t>,</a:t>
            </a:r>
          </a:p>
          <a:p>
            <a:r>
              <a:rPr lang="el-GR" dirty="0" smtClean="0"/>
              <a:t>Χρήση βολτομέτρου, αμπερομέτρου, βασικές έννοιες τάση, ένταση, άθροισμα τάσεων ή εντάσεων…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32656"/>
            <a:ext cx="7632848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/>
              <a:t>Μονάδες μέτρησης της τάσης </a:t>
            </a:r>
            <a:endParaRPr lang="el-GR" sz="32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179512" y="1052736"/>
                <a:ext cx="8208912" cy="2559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l-GR" sz="2000" dirty="0" smtClean="0"/>
                  <a:t>Η τάση συμβολίζεται με το γράμμα </a:t>
                </a:r>
                <a:r>
                  <a:rPr lang="en-US" sz="2000" dirty="0" smtClean="0"/>
                  <a:t>U </a:t>
                </a:r>
                <a:r>
                  <a:rPr lang="el-GR" sz="2000" dirty="0" smtClean="0"/>
                  <a:t>και η μονάδα μέτρησης είναι το  1 </a:t>
                </a:r>
                <a:r>
                  <a:rPr lang="en-US" sz="2000" dirty="0" smtClean="0"/>
                  <a:t>Volt</a:t>
                </a:r>
              </a:p>
              <a:p>
                <a:pPr>
                  <a:lnSpc>
                    <a:spcPct val="200000"/>
                  </a:lnSpc>
                </a:pPr>
                <a:r>
                  <a:rPr lang="el-GR" sz="2000" b="1" dirty="0" smtClean="0"/>
                  <a:t>Πολλαπλάσια</a:t>
                </a:r>
                <a:r>
                  <a:rPr lang="en-US" sz="2000" b="1" dirty="0" smtClean="0"/>
                  <a:t>:</a:t>
                </a:r>
                <a:r>
                  <a:rPr lang="el-GR" sz="2000" b="1" dirty="0" smtClean="0"/>
                  <a:t> (</a:t>
                </a:r>
                <a:r>
                  <a:rPr lang="el-GR" sz="2000" b="1" dirty="0" err="1" smtClean="0"/>
                  <a:t>κίλοβολτ</a:t>
                </a:r>
                <a:r>
                  <a:rPr lang="el-GR" sz="2000" b="1" dirty="0" smtClean="0"/>
                  <a:t>) 1 </a:t>
                </a:r>
                <a:r>
                  <a:rPr lang="en-US" sz="2000" b="1" dirty="0" smtClean="0"/>
                  <a:t>kV = 1.000 V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sz="2000" b="1" i="1" smtClean="0">
                            <a:latin typeface="Cambria Math"/>
                          </a:rPr>
                          <m:t>𝟑</m:t>
                        </m:r>
                        <m:r>
                          <a:rPr lang="en-US" sz="2000" b="1" i="1" smtClean="0">
                            <a:latin typeface="Cambria Math"/>
                          </a:rPr>
                          <m:t> </m:t>
                        </m:r>
                      </m:sup>
                    </m:sSup>
                    <m:r>
                      <a:rPr lang="en-US" sz="2000" b="1" i="0" smtClean="0">
                        <a:latin typeface="Cambria Math"/>
                      </a:rPr>
                      <m:t>𝐕</m:t>
                    </m:r>
                  </m:oMath>
                </a14:m>
                <a:endParaRPr lang="en-US" sz="2000" b="1" dirty="0" smtClean="0"/>
              </a:p>
              <a:p>
                <a:pPr>
                  <a:lnSpc>
                    <a:spcPct val="200000"/>
                  </a:lnSpc>
                </a:pPr>
                <a:r>
                  <a:rPr lang="el-GR" sz="2000" b="1" dirty="0" smtClean="0"/>
                  <a:t>Υποπολλαπλάσια</a:t>
                </a:r>
                <a:r>
                  <a:rPr lang="en-US" sz="2000" b="1" dirty="0" smtClean="0"/>
                  <a:t>:</a:t>
                </a:r>
                <a:r>
                  <a:rPr lang="el-GR" sz="2000" b="1" dirty="0" smtClean="0"/>
                  <a:t> (</a:t>
                </a:r>
                <a:r>
                  <a:rPr lang="el-GR" sz="2000" b="1" dirty="0" err="1" smtClean="0"/>
                  <a:t>μιλιβολτ</a:t>
                </a:r>
                <a:r>
                  <a:rPr lang="el-GR" sz="2000" b="1" dirty="0" smtClean="0"/>
                  <a:t>) 1</a:t>
                </a:r>
                <a:r>
                  <a:rPr lang="en-US" sz="2000" b="1" dirty="0" smtClean="0"/>
                  <a:t>mV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0" smtClean="0">
                            <a:latin typeface="Cambria Math"/>
                          </a:rPr>
                          <m:t>1000</m:t>
                        </m:r>
                      </m:den>
                    </m:f>
                    <m:r>
                      <a:rPr lang="en-US" sz="28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</a:rPr>
                      <m:t>V</m:t>
                    </m:r>
                    <m:r>
                      <a:rPr lang="en-US" sz="2800" b="0" i="0" smtClean="0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en-US" sz="28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 b="0" i="0" smtClean="0">
                            <a:latin typeface="Cambria Math"/>
                          </a:rPr>
                          <m:t>−3 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</a:rPr>
                      <m:t>V</m:t>
                    </m:r>
                  </m:oMath>
                </a14:m>
                <a:endParaRPr lang="el-GR" sz="20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052736"/>
                <a:ext cx="8208912" cy="255954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74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79512" y="4293095"/>
            <a:ext cx="2200924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schemeClr val="tx1"/>
                </a:solidFill>
              </a:rPr>
              <a:t>Ηλεκτρική τάση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5368" y="4293094"/>
            <a:ext cx="5688632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tx1"/>
                </a:solidFill>
              </a:rPr>
              <a:t>Δημιουργία ρεύματος σε κλειστό κύκλωμα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7" name="Δεξιό βέλος 6"/>
          <p:cNvSpPr/>
          <p:nvPr/>
        </p:nvSpPr>
        <p:spPr>
          <a:xfrm>
            <a:off x="2552368" y="4444516"/>
            <a:ext cx="648072" cy="1588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27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32656"/>
            <a:ext cx="7632848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/>
              <a:t>Πηγές – Ηλεκτρεγερτική δύναμη</a:t>
            </a:r>
            <a:endParaRPr lang="el-GR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281" y="3068960"/>
            <a:ext cx="6512571" cy="254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83" r="20765"/>
          <a:stretch/>
        </p:blipFill>
        <p:spPr bwMode="auto">
          <a:xfrm>
            <a:off x="6388037" y="1772816"/>
            <a:ext cx="161163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1281" y="1661899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Την ηλεκτρική τάση σε ένα κύκλωμα τη δημιουργούν οι πηγές.</a:t>
            </a:r>
            <a:endParaRPr lang="el-GR" sz="2400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28</a:t>
            </a:fld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4729"/>
            <a:ext cx="7632848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/>
              <a:t>Πηγές – Ηλεκτρεγερτική δύναμη</a:t>
            </a:r>
            <a:endParaRPr lang="el-GR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55538"/>
            <a:ext cx="90364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dirty="0" smtClean="0"/>
              <a:t>Ηλεκτρεγερτική δύναμη</a:t>
            </a:r>
            <a:r>
              <a:rPr lang="en-US" sz="2400" dirty="0" smtClean="0"/>
              <a:t>: </a:t>
            </a:r>
            <a:r>
              <a:rPr lang="el-GR" sz="2400" dirty="0" smtClean="0"/>
              <a:t>Η τάση της πηγής όταν δεν είναι συνδεδεμένη σε κάποιο κλειστό κύκλωμα και δεν διέρχεται ρεύμα.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dirty="0" smtClean="0"/>
              <a:t>ΗΕΔ</a:t>
            </a:r>
            <a:r>
              <a:rPr lang="en-US" sz="2400" dirty="0" smtClean="0"/>
              <a:t>: </a:t>
            </a:r>
            <a:r>
              <a:rPr lang="el-GR" sz="2400" dirty="0" smtClean="0"/>
              <a:t>έχει καθορισμένη τιμή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dirty="0" smtClean="0"/>
              <a:t>Η πολική τάση της πηγής εξαρτάται από το ρεύμα που διέρχεται από την πηγή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dirty="0" smtClean="0"/>
              <a:t>Η πολική τάση της πηγής είναι λίγο μικρότερη από την ΗΕΔ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dirty="0" smtClean="0"/>
              <a:t>Αυτή η διαφορά οφείλεται στην εσωτερική αντίσταση της πηγής.</a:t>
            </a:r>
            <a:endParaRPr lang="el-GR" sz="2400" dirty="0"/>
          </a:p>
        </p:txBody>
      </p:sp>
      <p:graphicFrame>
        <p:nvGraphicFramePr>
          <p:cNvPr id="4" name="Πίνακας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93638976"/>
              </p:ext>
            </p:extLst>
          </p:nvPr>
        </p:nvGraphicFramePr>
        <p:xfrm>
          <a:off x="539552" y="4575433"/>
          <a:ext cx="7165405" cy="1737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927193"/>
                <a:gridCol w="1408747"/>
                <a:gridCol w="1829465"/>
              </a:tblGrid>
              <a:tr h="405839"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/>
                        <a:t>Μέγεθος</a:t>
                      </a:r>
                      <a:endParaRPr lang="el-G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/>
                        <a:t>Σύμβολο</a:t>
                      </a:r>
                      <a:endParaRPr lang="el-G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/>
                        <a:t>Μονάδα</a:t>
                      </a:r>
                      <a:endParaRPr lang="el-GR" sz="2400" b="1" dirty="0"/>
                    </a:p>
                  </a:txBody>
                  <a:tcPr/>
                </a:tc>
              </a:tr>
              <a:tr h="405839"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/>
                        <a:t>Ηλεκτρική τάση</a:t>
                      </a:r>
                      <a:endParaRPr lang="el-G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U</a:t>
                      </a:r>
                      <a:endParaRPr lang="el-G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/>
                        <a:t>Βολτ</a:t>
                      </a:r>
                      <a:r>
                        <a:rPr lang="el-GR" sz="2400" b="1" baseline="0" dirty="0" smtClean="0"/>
                        <a:t> (1</a:t>
                      </a:r>
                      <a:r>
                        <a:rPr lang="en-US" sz="2400" b="1" baseline="0" dirty="0" smtClean="0"/>
                        <a:t>V</a:t>
                      </a:r>
                      <a:r>
                        <a:rPr lang="el-GR" sz="2400" b="1" baseline="0" dirty="0" smtClean="0"/>
                        <a:t>)</a:t>
                      </a:r>
                      <a:endParaRPr lang="el-GR" sz="2400" b="1" dirty="0"/>
                    </a:p>
                  </a:txBody>
                  <a:tcPr/>
                </a:tc>
              </a:tr>
              <a:tr h="700490"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/>
                        <a:t>Ηλεκτρεγερτική</a:t>
                      </a:r>
                      <a:r>
                        <a:rPr lang="el-GR" sz="2400" b="1" baseline="0" dirty="0" smtClean="0"/>
                        <a:t> δύναμη (ΗΕΔ)</a:t>
                      </a:r>
                      <a:endParaRPr lang="el-G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</a:t>
                      </a:r>
                      <a:endParaRPr lang="el-G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 smtClean="0"/>
                        <a:t>Βολτ</a:t>
                      </a:r>
                      <a:r>
                        <a:rPr lang="el-GR" sz="2400" b="1" baseline="0" dirty="0" smtClean="0"/>
                        <a:t> (1</a:t>
                      </a:r>
                      <a:r>
                        <a:rPr lang="en-US" sz="2400" b="1" baseline="0" dirty="0" smtClean="0"/>
                        <a:t>V</a:t>
                      </a:r>
                      <a:r>
                        <a:rPr lang="el-GR" sz="2400" b="1" baseline="0" dirty="0" smtClean="0"/>
                        <a:t>)</a:t>
                      </a:r>
                      <a:endParaRPr lang="el-GR" sz="2400" b="1" dirty="0" smtClean="0"/>
                    </a:p>
                    <a:p>
                      <a:pPr algn="ctr"/>
                      <a:endParaRPr lang="el-GR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29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26328"/>
            <a:ext cx="3888432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3200" b="1" dirty="0" smtClean="0"/>
              <a:t>ΙΣΤΟΡΙΚΑ ΣΤΟΙΧΕΙΑ</a:t>
            </a:r>
            <a:endParaRPr lang="el-GR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2382" y="637817"/>
            <a:ext cx="90616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el-GR" sz="2800" b="1" dirty="0" smtClean="0"/>
              <a:t>1800 – 1850 </a:t>
            </a:r>
            <a:r>
              <a:rPr lang="el-GR" sz="2800" dirty="0" smtClean="0"/>
              <a:t>πολλοί επιστήμονες (</a:t>
            </a:r>
            <a:r>
              <a:rPr lang="en-US" sz="2800" dirty="0" smtClean="0"/>
              <a:t>Volta, Ampere, Ohm </a:t>
            </a:r>
            <a:r>
              <a:rPr lang="el-GR" sz="2800" dirty="0" smtClean="0"/>
              <a:t>κλπ) ανέπτυξαν βασικές έννοιες (τάση, ένταση, αντίσταση)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el-GR" sz="2800" b="1" dirty="0" smtClean="0"/>
              <a:t>1850</a:t>
            </a:r>
            <a:r>
              <a:rPr lang="el-GR" sz="2800" dirty="0" smtClean="0"/>
              <a:t> περίπου αναπτύχθηκε η ηλεκτρομαγνητική θεωρία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el-GR" sz="2800" b="1" dirty="0" smtClean="0"/>
              <a:t>1890</a:t>
            </a:r>
            <a:r>
              <a:rPr lang="el-GR" sz="2800" dirty="0" smtClean="0"/>
              <a:t> οι πρώτες εφαρμογές του ηλεκτρισμού (</a:t>
            </a:r>
            <a:r>
              <a:rPr lang="el-GR" sz="2800" dirty="0" err="1" smtClean="0"/>
              <a:t>λαπτήρες</a:t>
            </a:r>
            <a:r>
              <a:rPr lang="el-GR" sz="2800" dirty="0" smtClean="0"/>
              <a:t>, ηλεκτρική ενέργεια, ηλεκτρικοί κινητήρες και γεννήτριες κλπ)</a:t>
            </a:r>
            <a:endParaRPr lang="el-GR" sz="28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8826" y="1952676"/>
            <a:ext cx="4686348" cy="14465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4400" b="1" spc="500" dirty="0" smtClean="0"/>
              <a:t>ΚΕΦΑΛΑΙΟ 2</a:t>
            </a:r>
          </a:p>
          <a:p>
            <a:pPr algn="ctr"/>
            <a:r>
              <a:rPr lang="el-GR" sz="4400" b="1" spc="500" dirty="0" smtClean="0"/>
              <a:t>Συνεχές ρεύμα </a:t>
            </a:r>
            <a:endParaRPr lang="el-GR" sz="4400" b="1" spc="5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30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656565" y="1268760"/>
            <a:ext cx="8010890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</a:rPr>
              <a:t>Ενότητες 2.1, 2.2 </a:t>
            </a:r>
            <a:r>
              <a:rPr lang="el-GR" sz="3200" b="1" dirty="0">
                <a:solidFill>
                  <a:schemeClr val="bg1"/>
                </a:solidFill>
              </a:rPr>
              <a:t>: Νόμος του ΩΜ </a:t>
            </a:r>
            <a:r>
              <a:rPr lang="el-GR" sz="3200" b="1" dirty="0" smtClean="0">
                <a:solidFill>
                  <a:schemeClr val="bg1"/>
                </a:solidFill>
              </a:rPr>
              <a:t>– 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</a:rPr>
              <a:t>Ηλεκτρική </a:t>
            </a:r>
            <a:r>
              <a:rPr lang="el-GR" sz="3200" b="1" dirty="0">
                <a:solidFill>
                  <a:schemeClr val="bg1"/>
                </a:solidFill>
              </a:rPr>
              <a:t>Αντίσταση </a:t>
            </a:r>
            <a:r>
              <a:rPr lang="el-GR" sz="3200" b="1" dirty="0" smtClean="0">
                <a:solidFill>
                  <a:schemeClr val="bg1"/>
                </a:solidFill>
              </a:rPr>
              <a:t>– 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</a:rPr>
              <a:t>Ηλεκτρική </a:t>
            </a:r>
            <a:r>
              <a:rPr lang="el-GR" sz="3200" b="1" dirty="0">
                <a:solidFill>
                  <a:schemeClr val="bg1"/>
                </a:solidFill>
              </a:rPr>
              <a:t>Αγωγιμότητα 	</a:t>
            </a:r>
            <a:endParaRPr lang="el-GR" sz="3200" b="1" dirty="0" smtClean="0">
              <a:solidFill>
                <a:schemeClr val="bg1"/>
              </a:solidFill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</a:rPr>
              <a:t>Κανόνες επίλυσης κυκλωμάτων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31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Ευθεία γραμμή σύνδεσης 2"/>
          <p:cNvCxnSpPr/>
          <p:nvPr/>
        </p:nvCxnSpPr>
        <p:spPr>
          <a:xfrm>
            <a:off x="960220" y="476672"/>
            <a:ext cx="0" cy="5112568"/>
          </a:xfrm>
          <a:prstGeom prst="line">
            <a:avLst/>
          </a:prstGeom>
          <a:ln w="38100">
            <a:solidFill>
              <a:srgbClr val="0070C0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εία γραμμή σύνδεσης 5"/>
          <p:cNvCxnSpPr/>
          <p:nvPr/>
        </p:nvCxnSpPr>
        <p:spPr>
          <a:xfrm flipH="1">
            <a:off x="960220" y="5589240"/>
            <a:ext cx="6492100" cy="15210"/>
          </a:xfrm>
          <a:prstGeom prst="line">
            <a:avLst/>
          </a:prstGeom>
          <a:ln w="38100">
            <a:solidFill>
              <a:srgbClr val="FF0000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22850" y="442303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U (V)</a:t>
            </a:r>
            <a:endParaRPr lang="el-GR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08304" y="562068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 (A)</a:t>
            </a:r>
            <a:endParaRPr lang="el-GR" sz="24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TextBox 10"/>
              <p:cNvSpPr txBox="1"/>
              <p:nvPr/>
            </p:nvSpPr>
            <p:spPr>
              <a:xfrm>
                <a:off x="2067683" y="646944"/>
                <a:ext cx="1215135" cy="887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/>
                  <a:t>I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0" smtClean="0">
                            <a:latin typeface="Cambria Math"/>
                          </a:rPr>
                          <m:t>𝐔</m:t>
                        </m:r>
                      </m:num>
                      <m:den>
                        <m:r>
                          <a:rPr lang="en-US" sz="3600" b="1" i="0" smtClean="0">
                            <a:latin typeface="Cambria Math"/>
                          </a:rPr>
                          <m:t>𝐑</m:t>
                        </m:r>
                      </m:den>
                    </m:f>
                  </m:oMath>
                </a14:m>
                <a:endParaRPr lang="el-GR" sz="3600" b="1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683" y="646944"/>
                <a:ext cx="1215135" cy="887294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5000" r="-13500" b="-1232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TextBox 11"/>
              <p:cNvSpPr txBox="1"/>
              <p:nvPr/>
            </p:nvSpPr>
            <p:spPr>
              <a:xfrm>
                <a:off x="6433168" y="673135"/>
                <a:ext cx="1215135" cy="887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/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0" smtClean="0">
                            <a:latin typeface="Cambria Math"/>
                          </a:rPr>
                          <m:t>𝐔</m:t>
                        </m:r>
                      </m:num>
                      <m:den>
                        <m:r>
                          <a:rPr lang="en-US" sz="3600" b="1" i="0" smtClean="0">
                            <a:latin typeface="Cambria Math"/>
                          </a:rPr>
                          <m:t>𝐈</m:t>
                        </m:r>
                      </m:den>
                    </m:f>
                  </m:oMath>
                </a14:m>
                <a:endParaRPr lang="el-GR" sz="3600" b="1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168" y="673135"/>
                <a:ext cx="1215135" cy="887294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0500" r="-19000" b="-1232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002898" y="798203"/>
            <a:ext cx="1436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U = I</a:t>
            </a:r>
            <a:r>
              <a:rPr lang="en-US" sz="3200" b="1" dirty="0" smtClean="0">
                <a:latin typeface="Cambria Math"/>
                <a:ea typeface="Cambria Math"/>
              </a:rPr>
              <a:t>∙R</a:t>
            </a:r>
            <a:endParaRPr lang="el-GR" sz="3200" b="1" dirty="0"/>
          </a:p>
        </p:txBody>
      </p:sp>
      <p:cxnSp>
        <p:nvCxnSpPr>
          <p:cNvPr id="15" name="Ευθύγραμμο βέλος σύνδεσης 14"/>
          <p:cNvCxnSpPr/>
          <p:nvPr/>
        </p:nvCxnSpPr>
        <p:spPr>
          <a:xfrm>
            <a:off x="3282818" y="1116782"/>
            <a:ext cx="63007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/>
          <p:cNvCxnSpPr/>
          <p:nvPr/>
        </p:nvCxnSpPr>
        <p:spPr>
          <a:xfrm>
            <a:off x="5668083" y="1116782"/>
            <a:ext cx="63007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12001" y="571302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0,4</a:t>
            </a:r>
            <a:endParaRPr lang="el-GR" dirty="0"/>
          </a:p>
        </p:txBody>
      </p:sp>
      <p:sp>
        <p:nvSpPr>
          <p:cNvPr id="18" name="TextBox 17"/>
          <p:cNvSpPr txBox="1"/>
          <p:nvPr/>
        </p:nvSpPr>
        <p:spPr>
          <a:xfrm>
            <a:off x="507324" y="468031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20</a:t>
            </a:r>
            <a:endParaRPr lang="el-GR" dirty="0"/>
          </a:p>
        </p:txBody>
      </p:sp>
      <p:sp>
        <p:nvSpPr>
          <p:cNvPr id="19" name="TextBox 18"/>
          <p:cNvSpPr txBox="1"/>
          <p:nvPr/>
        </p:nvSpPr>
        <p:spPr>
          <a:xfrm>
            <a:off x="464480" y="398727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40</a:t>
            </a:r>
            <a:endParaRPr lang="el-GR" dirty="0"/>
          </a:p>
        </p:txBody>
      </p:sp>
      <p:sp>
        <p:nvSpPr>
          <p:cNvPr id="20" name="TextBox 19"/>
          <p:cNvSpPr txBox="1"/>
          <p:nvPr/>
        </p:nvSpPr>
        <p:spPr>
          <a:xfrm>
            <a:off x="480290" y="32443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60</a:t>
            </a:r>
            <a:endParaRPr lang="el-GR" dirty="0"/>
          </a:p>
        </p:txBody>
      </p:sp>
      <p:sp>
        <p:nvSpPr>
          <p:cNvPr id="21" name="TextBox 20"/>
          <p:cNvSpPr txBox="1"/>
          <p:nvPr/>
        </p:nvSpPr>
        <p:spPr>
          <a:xfrm>
            <a:off x="2182875" y="567922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0,2</a:t>
            </a:r>
            <a:endParaRPr lang="el-GR" dirty="0"/>
          </a:p>
        </p:txBody>
      </p:sp>
      <p:sp>
        <p:nvSpPr>
          <p:cNvPr id="22" name="TextBox 21"/>
          <p:cNvSpPr txBox="1"/>
          <p:nvPr/>
        </p:nvSpPr>
        <p:spPr>
          <a:xfrm>
            <a:off x="5050178" y="570627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0,6</a:t>
            </a:r>
            <a:endParaRPr lang="el-GR" dirty="0"/>
          </a:p>
        </p:txBody>
      </p:sp>
      <p:sp>
        <p:nvSpPr>
          <p:cNvPr id="23" name="Έλλειψη 22"/>
          <p:cNvSpPr/>
          <p:nvPr/>
        </p:nvSpPr>
        <p:spPr>
          <a:xfrm>
            <a:off x="2392953" y="5569678"/>
            <a:ext cx="56256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Έλλειψη 24"/>
          <p:cNvSpPr/>
          <p:nvPr/>
        </p:nvSpPr>
        <p:spPr>
          <a:xfrm>
            <a:off x="3822079" y="5573985"/>
            <a:ext cx="56256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Έλλειψη 25"/>
          <p:cNvSpPr/>
          <p:nvPr/>
        </p:nvSpPr>
        <p:spPr>
          <a:xfrm>
            <a:off x="5260256" y="5558731"/>
            <a:ext cx="56256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Έλλειψη 26"/>
          <p:cNvSpPr/>
          <p:nvPr/>
        </p:nvSpPr>
        <p:spPr>
          <a:xfrm>
            <a:off x="932092" y="4850946"/>
            <a:ext cx="56256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Έλλειψη 27"/>
          <p:cNvSpPr/>
          <p:nvPr/>
        </p:nvSpPr>
        <p:spPr>
          <a:xfrm>
            <a:off x="929060" y="4149080"/>
            <a:ext cx="56256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Έλλειψη 28"/>
          <p:cNvSpPr/>
          <p:nvPr/>
        </p:nvSpPr>
        <p:spPr>
          <a:xfrm>
            <a:off x="926028" y="3406140"/>
            <a:ext cx="56256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Έλλειψη 29"/>
          <p:cNvSpPr/>
          <p:nvPr/>
        </p:nvSpPr>
        <p:spPr>
          <a:xfrm>
            <a:off x="2389921" y="4828086"/>
            <a:ext cx="56256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Έλλειψη 30"/>
          <p:cNvSpPr/>
          <p:nvPr/>
        </p:nvSpPr>
        <p:spPr>
          <a:xfrm>
            <a:off x="3822079" y="4124241"/>
            <a:ext cx="56256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Έλλειψη 31"/>
          <p:cNvSpPr/>
          <p:nvPr/>
        </p:nvSpPr>
        <p:spPr>
          <a:xfrm>
            <a:off x="5260256" y="3406140"/>
            <a:ext cx="56256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34" name="Ευθεία γραμμή σύνδεσης 33"/>
          <p:cNvCxnSpPr/>
          <p:nvPr/>
        </p:nvCxnSpPr>
        <p:spPr>
          <a:xfrm>
            <a:off x="2409401" y="4828087"/>
            <a:ext cx="0" cy="76875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Ευθεία γραμμή σύνδεσης 34"/>
          <p:cNvCxnSpPr>
            <a:endCxn id="25" idx="4"/>
          </p:cNvCxnSpPr>
          <p:nvPr/>
        </p:nvCxnSpPr>
        <p:spPr>
          <a:xfrm>
            <a:off x="3849783" y="4171939"/>
            <a:ext cx="424" cy="144776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Ευθεία γραμμή σύνδεσης 36"/>
          <p:cNvCxnSpPr>
            <a:endCxn id="26" idx="4"/>
          </p:cNvCxnSpPr>
          <p:nvPr/>
        </p:nvCxnSpPr>
        <p:spPr>
          <a:xfrm>
            <a:off x="5288384" y="3429000"/>
            <a:ext cx="0" cy="217545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Ευθεία γραμμή σύνδεσης 39"/>
          <p:cNvCxnSpPr/>
          <p:nvPr/>
        </p:nvCxnSpPr>
        <p:spPr>
          <a:xfrm>
            <a:off x="960220" y="4864978"/>
            <a:ext cx="1449181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Ευθεία γραμμή σύνδεσης 41"/>
          <p:cNvCxnSpPr>
            <a:endCxn id="31" idx="3"/>
          </p:cNvCxnSpPr>
          <p:nvPr/>
        </p:nvCxnSpPr>
        <p:spPr>
          <a:xfrm flipV="1">
            <a:off x="996996" y="4163265"/>
            <a:ext cx="2833322" cy="1113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Ευθεία γραμμή σύνδεσης 43"/>
          <p:cNvCxnSpPr>
            <a:endCxn id="32" idx="6"/>
          </p:cNvCxnSpPr>
          <p:nvPr/>
        </p:nvCxnSpPr>
        <p:spPr>
          <a:xfrm flipV="1">
            <a:off x="940740" y="3429000"/>
            <a:ext cx="4375772" cy="722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Ευθεία γραμμή σύνδεσης 46"/>
          <p:cNvCxnSpPr/>
          <p:nvPr/>
        </p:nvCxnSpPr>
        <p:spPr>
          <a:xfrm flipV="1">
            <a:off x="988348" y="3079906"/>
            <a:ext cx="5006934" cy="25354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Πίνακας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3150637"/>
              </p:ext>
            </p:extLst>
          </p:nvPr>
        </p:nvGraphicFramePr>
        <p:xfrm>
          <a:off x="1826695" y="1630783"/>
          <a:ext cx="6096000" cy="137160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2327920"/>
                <a:gridCol w="1260140"/>
                <a:gridCol w="1260140"/>
                <a:gridCol w="124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/>
                        <a:t>Τάση</a:t>
                      </a:r>
                      <a:r>
                        <a:rPr lang="el-GR" sz="2400" b="1" baseline="0" dirty="0" smtClean="0"/>
                        <a:t> </a:t>
                      </a:r>
                      <a:r>
                        <a:rPr lang="en-US" sz="2400" b="1" baseline="0" dirty="0" smtClean="0"/>
                        <a:t>U (V)</a:t>
                      </a:r>
                      <a:endParaRPr lang="el-G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20 </a:t>
                      </a:r>
                      <a:r>
                        <a:rPr lang="en-US" sz="2400" dirty="0" smtClean="0"/>
                        <a:t>V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4</a:t>
                      </a:r>
                      <a:r>
                        <a:rPr lang="el-GR" sz="2400" dirty="0" smtClean="0"/>
                        <a:t>0 </a:t>
                      </a:r>
                      <a:r>
                        <a:rPr lang="en-US" sz="2400" dirty="0" smtClean="0"/>
                        <a:t>V</a:t>
                      </a:r>
                      <a:endParaRPr lang="el-GR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6</a:t>
                      </a:r>
                      <a:r>
                        <a:rPr lang="el-GR" sz="2400" dirty="0" smtClean="0"/>
                        <a:t>0 </a:t>
                      </a:r>
                      <a:r>
                        <a:rPr lang="en-US" sz="2400" dirty="0" smtClean="0"/>
                        <a:t>V</a:t>
                      </a:r>
                      <a:endParaRPr lang="el-GR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/>
                        <a:t>Ένταση</a:t>
                      </a:r>
                      <a:r>
                        <a:rPr lang="el-GR" sz="2400" b="1" baseline="0" dirty="0" smtClean="0"/>
                        <a:t> </a:t>
                      </a:r>
                      <a:r>
                        <a:rPr lang="en-US" sz="2400" b="1" baseline="0" dirty="0" smtClean="0"/>
                        <a:t>I (A)</a:t>
                      </a:r>
                      <a:endParaRPr lang="el-G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0,2 A</a:t>
                      </a:r>
                      <a:endParaRPr lang="el-G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0,4 A</a:t>
                      </a:r>
                      <a:endParaRPr lang="el-GR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0,6 A</a:t>
                      </a:r>
                      <a:endParaRPr lang="el-GR" sz="2400" b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/>
                        <a:t>Αντίσταση</a:t>
                      </a:r>
                      <a:r>
                        <a:rPr lang="el-GR" sz="2400" b="1" baseline="0" dirty="0" smtClean="0"/>
                        <a:t> </a:t>
                      </a:r>
                      <a:r>
                        <a:rPr lang="en-US" sz="2400" b="1" baseline="0" dirty="0" smtClean="0"/>
                        <a:t>R (</a:t>
                      </a:r>
                      <a:r>
                        <a:rPr lang="el-GR" sz="2400" b="1" baseline="0" dirty="0" smtClean="0"/>
                        <a:t>Ω</a:t>
                      </a:r>
                      <a:r>
                        <a:rPr lang="en-US" sz="2400" b="1" baseline="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/>
                        <a:t>100 Ω</a:t>
                      </a:r>
                      <a:endParaRPr lang="el-G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 smtClean="0"/>
                        <a:t>100 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 smtClean="0"/>
                        <a:t>100 Ω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2996825" y="97320"/>
            <a:ext cx="315035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/>
              <a:t>Νόμος του Ωμ</a:t>
            </a:r>
            <a:endParaRPr lang="el-GR" sz="3200" b="1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32</a:t>
            </a:fld>
            <a:endParaRPr lang="el-GR"/>
          </a:p>
        </p:txBody>
      </p:sp>
      <p:sp>
        <p:nvSpPr>
          <p:cNvPr id="36" name="3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9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8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1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9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9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19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1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33</a:t>
            </a:fld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971600" y="97320"/>
            <a:ext cx="756084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/>
              <a:t>Κανόνες ηλεκτρικών κυκλωμάτων</a:t>
            </a:r>
            <a:endParaRPr lang="el-GR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80" r="9126" b="3165"/>
          <a:stretch/>
        </p:blipFill>
        <p:spPr bwMode="auto">
          <a:xfrm>
            <a:off x="431540" y="908720"/>
            <a:ext cx="4320480" cy="373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61245" y="967524"/>
            <a:ext cx="4266250" cy="19389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400" dirty="0" smtClean="0"/>
              <a:t>Τα τμήματα ενός κυκλώματος που διαρρέονται από την </a:t>
            </a:r>
            <a:r>
              <a:rPr lang="el-GR" sz="2400" b="1" dirty="0" smtClean="0"/>
              <a:t>ίδια ένταση </a:t>
            </a:r>
            <a:r>
              <a:rPr lang="el-GR" sz="2400" dirty="0" smtClean="0"/>
              <a:t>ρεύματος λέγονται </a:t>
            </a:r>
            <a:r>
              <a:rPr lang="el-GR" sz="2400" b="1" dirty="0" smtClean="0"/>
              <a:t>κλάδοι</a:t>
            </a:r>
            <a:r>
              <a:rPr lang="el-GR" sz="2400" dirty="0" smtClean="0"/>
              <a:t> του κυκλώματος.</a:t>
            </a:r>
          </a:p>
          <a:p>
            <a:r>
              <a:rPr lang="el-GR" sz="2400" dirty="0" smtClean="0"/>
              <a:t>πχ ΑΒ, ΔΓ, ΒΓ,…</a:t>
            </a:r>
            <a:endParaRPr lang="el-GR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752019" y="3023955"/>
            <a:ext cx="427547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400" dirty="0" smtClean="0"/>
              <a:t>Τα σημεία στα οποία ενώνονται </a:t>
            </a:r>
            <a:r>
              <a:rPr lang="el-GR" sz="2400" b="1" dirty="0" smtClean="0"/>
              <a:t>δύο ή περισσότεροι κλάδοι </a:t>
            </a:r>
            <a:r>
              <a:rPr lang="el-GR" sz="2400" dirty="0" smtClean="0"/>
              <a:t>λέγονται κόμβοι του κυκλώματος</a:t>
            </a:r>
          </a:p>
          <a:p>
            <a:r>
              <a:rPr lang="el-GR" sz="2400" dirty="0" smtClean="0"/>
              <a:t>πχ Α, Β, Δ, Γ</a:t>
            </a:r>
            <a:endParaRPr lang="el-GR" sz="2400" dirty="0"/>
          </a:p>
        </p:txBody>
      </p:sp>
      <p:cxnSp>
        <p:nvCxnSpPr>
          <p:cNvPr id="8" name="Ευθύγραμμο βέλος σύνδεσης 7"/>
          <p:cNvCxnSpPr/>
          <p:nvPr/>
        </p:nvCxnSpPr>
        <p:spPr>
          <a:xfrm flipH="1">
            <a:off x="2726795" y="809201"/>
            <a:ext cx="401450" cy="22380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>
            <a:off x="471917" y="1763815"/>
            <a:ext cx="170705" cy="42241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/>
          <p:cNvCxnSpPr/>
          <p:nvPr/>
        </p:nvCxnSpPr>
        <p:spPr>
          <a:xfrm flipH="1" flipV="1">
            <a:off x="2726795" y="3397876"/>
            <a:ext cx="497865" cy="256149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/>
          <p:cNvCxnSpPr/>
          <p:nvPr/>
        </p:nvCxnSpPr>
        <p:spPr>
          <a:xfrm>
            <a:off x="4490610" y="1647384"/>
            <a:ext cx="0" cy="43024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6515" y="5139190"/>
            <a:ext cx="8820980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400" dirty="0" smtClean="0"/>
              <a:t>Μια κλειστή διαδρομή από κλάδους που τους </a:t>
            </a:r>
            <a:r>
              <a:rPr lang="el-GR" sz="2400" b="1" dirty="0" smtClean="0"/>
              <a:t>συναντάμε μία φορά </a:t>
            </a:r>
            <a:r>
              <a:rPr lang="el-GR" sz="2400" dirty="0" smtClean="0"/>
              <a:t>και καταλήγουμε </a:t>
            </a:r>
            <a:r>
              <a:rPr lang="el-GR" sz="2400" b="1" dirty="0" smtClean="0"/>
              <a:t>στο ίδιο σημείο </a:t>
            </a:r>
            <a:r>
              <a:rPr lang="el-GR" sz="2400" dirty="0" smtClean="0"/>
              <a:t>λέγεται </a:t>
            </a:r>
            <a:r>
              <a:rPr lang="el-GR" sz="2400" b="1" dirty="0" smtClean="0"/>
              <a:t>βρόχος</a:t>
            </a:r>
            <a:r>
              <a:rPr lang="el-GR" sz="2400" dirty="0" smtClean="0"/>
              <a:t> του κυκλώματος</a:t>
            </a:r>
          </a:p>
          <a:p>
            <a:r>
              <a:rPr lang="el-GR" sz="2400" dirty="0" smtClean="0"/>
              <a:t>πχ ΑΒΔΑ, ΒΓΔΒ ….</a:t>
            </a:r>
            <a:endParaRPr lang="el-GR" sz="2400" dirty="0"/>
          </a:p>
        </p:txBody>
      </p:sp>
      <p:cxnSp>
        <p:nvCxnSpPr>
          <p:cNvPr id="28" name="Ευθεία γραμμή σύνδεσης 27"/>
          <p:cNvCxnSpPr/>
          <p:nvPr/>
        </p:nvCxnSpPr>
        <p:spPr>
          <a:xfrm flipV="1">
            <a:off x="642622" y="1133746"/>
            <a:ext cx="1949158" cy="1125124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Ευθεία γραμμή σύνδεσης 31"/>
          <p:cNvCxnSpPr/>
          <p:nvPr/>
        </p:nvCxnSpPr>
        <p:spPr>
          <a:xfrm flipV="1">
            <a:off x="2591780" y="1133746"/>
            <a:ext cx="0" cy="2160239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Ευθεία γραμμή σύνδεσης 34"/>
          <p:cNvCxnSpPr/>
          <p:nvPr/>
        </p:nvCxnSpPr>
        <p:spPr>
          <a:xfrm>
            <a:off x="642622" y="2258870"/>
            <a:ext cx="1949158" cy="1035115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3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2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97320"/>
            <a:ext cx="756084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/>
              <a:t>Κανόνες ηλεκτρικών κυκλωμάτων</a:t>
            </a:r>
            <a:endParaRPr lang="el-GR" sz="32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80" r="9126" b="3165"/>
          <a:stretch/>
        </p:blipFill>
        <p:spPr bwMode="auto">
          <a:xfrm>
            <a:off x="431540" y="908720"/>
            <a:ext cx="4868748" cy="420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4452" y="908720"/>
            <a:ext cx="3735415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1</a:t>
            </a:r>
            <a:r>
              <a:rPr lang="el-GR" sz="2800" b="1" baseline="30000" dirty="0" smtClean="0"/>
              <a:t>ος</a:t>
            </a:r>
            <a:r>
              <a:rPr lang="el-GR" sz="2800" b="1" dirty="0" smtClean="0"/>
              <a:t> Κανόνας του </a:t>
            </a:r>
            <a:r>
              <a:rPr lang="el-GR" sz="2800" b="1" dirty="0" err="1" smtClean="0"/>
              <a:t>Κίρχοφ</a:t>
            </a:r>
            <a:endParaRPr lang="el-G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83560" y="1988840"/>
            <a:ext cx="3960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/>
              <a:t>Το άθροισμα των εντάσεων των ρευμάτων που εισέρχονται σε ένα κόμβο ισούται με το άθροισμα των εντάσεων που εξέρχονται.</a:t>
            </a:r>
            <a:endParaRPr lang="el-GR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36985" y="5115312"/>
            <a:ext cx="3105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στο κόμβο Β</a:t>
            </a:r>
            <a:r>
              <a:rPr lang="en-US" sz="2800" b="1" dirty="0" smtClean="0"/>
              <a:t>:</a:t>
            </a:r>
          </a:p>
          <a:p>
            <a:r>
              <a:rPr lang="en-US" sz="2800" b="1" dirty="0" smtClean="0"/>
              <a:t>I</a:t>
            </a:r>
            <a:r>
              <a:rPr lang="en-US" sz="2000" b="1" dirty="0" smtClean="0"/>
              <a:t>3</a:t>
            </a:r>
            <a:r>
              <a:rPr lang="en-US" sz="2800" b="1" dirty="0" smtClean="0"/>
              <a:t> + I</a:t>
            </a:r>
            <a:r>
              <a:rPr lang="en-US" sz="2000" b="1" dirty="0" smtClean="0"/>
              <a:t>4</a:t>
            </a:r>
            <a:r>
              <a:rPr lang="en-US" sz="2800" b="1" dirty="0" smtClean="0"/>
              <a:t> = I</a:t>
            </a:r>
            <a:r>
              <a:rPr lang="en-US" sz="2000" b="1" dirty="0" smtClean="0"/>
              <a:t>5</a:t>
            </a:r>
            <a:endParaRPr lang="el-GR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39107" y="5139190"/>
            <a:ext cx="3105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στο κόμβο Δ</a:t>
            </a:r>
            <a:r>
              <a:rPr lang="en-US" sz="2800" b="1" dirty="0" smtClean="0"/>
              <a:t>:</a:t>
            </a:r>
          </a:p>
          <a:p>
            <a:r>
              <a:rPr lang="en-US" sz="2800" b="1" dirty="0" smtClean="0"/>
              <a:t>I</a:t>
            </a:r>
            <a:r>
              <a:rPr lang="el-GR" sz="2000" b="1" dirty="0" smtClean="0"/>
              <a:t>2</a:t>
            </a:r>
            <a:r>
              <a:rPr lang="en-US" sz="2800" b="1" dirty="0" smtClean="0"/>
              <a:t> + I</a:t>
            </a:r>
            <a:r>
              <a:rPr lang="el-GR" sz="2000" b="1" dirty="0" smtClean="0"/>
              <a:t>6</a:t>
            </a:r>
            <a:r>
              <a:rPr lang="en-US" sz="2800" b="1" dirty="0" smtClean="0"/>
              <a:t> = </a:t>
            </a:r>
            <a:r>
              <a:rPr lang="el-GR" sz="2800" b="1" dirty="0" smtClean="0"/>
              <a:t>Ι</a:t>
            </a:r>
            <a:r>
              <a:rPr lang="el-GR" sz="2000" b="1" dirty="0" smtClean="0"/>
              <a:t>4</a:t>
            </a:r>
            <a:endParaRPr lang="el-GR" sz="2000" b="1" dirty="0"/>
          </a:p>
        </p:txBody>
      </p:sp>
      <p:sp>
        <p:nvSpPr>
          <p:cNvPr id="9" name="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819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35</a:t>
            </a:fld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971600" y="97320"/>
            <a:ext cx="756084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/>
              <a:t>Κανόνες ηλεκτρικών κυκλωμάτων</a:t>
            </a:r>
            <a:endParaRPr lang="el-GR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08585" y="908720"/>
            <a:ext cx="3735415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2</a:t>
            </a:r>
            <a:r>
              <a:rPr lang="el-GR" sz="2800" b="1" baseline="30000" dirty="0" smtClean="0"/>
              <a:t>ος</a:t>
            </a:r>
            <a:r>
              <a:rPr lang="el-GR" sz="2800" b="1" dirty="0" smtClean="0"/>
              <a:t> Κανόνας του </a:t>
            </a:r>
            <a:r>
              <a:rPr lang="el-GR" sz="2800" b="1" dirty="0" err="1" smtClean="0"/>
              <a:t>Κίρχοφ</a:t>
            </a:r>
            <a:endParaRPr lang="el-GR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796" y="727095"/>
            <a:ext cx="4870997" cy="355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07014" y="1583794"/>
            <a:ext cx="4275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Διαδικασία</a:t>
            </a:r>
            <a:r>
              <a:rPr lang="en-US" sz="2000" b="1" dirty="0" smtClean="0"/>
              <a:t>:</a:t>
            </a:r>
          </a:p>
          <a:p>
            <a:r>
              <a:rPr lang="el-GR" sz="2000" b="1" dirty="0" smtClean="0"/>
              <a:t>Σημειώνουμε αυθαίρετα τη φορά των ρευμάτων. Αν ένα ρεύμα βγει αρνητικό τότε θα αλλάξουμε τη φορά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4849201" y="3158969"/>
            <a:ext cx="38254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000" b="1" dirty="0">
                <a:solidFill>
                  <a:prstClr val="black"/>
                </a:solidFill>
              </a:rPr>
              <a:t>Επιλέγουμε τη φορά που θα διατρέξουμε το βρόχο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4831324" y="4162557"/>
            <a:ext cx="4140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000" b="1" dirty="0" smtClean="0">
                <a:solidFill>
                  <a:prstClr val="black"/>
                </a:solidFill>
              </a:rPr>
              <a:t>Θετικές τις ΗΕΔ όταν η φορά που επιλέξαμε συναντά πρώτα τον αρνητικό πόλο, αρνητικές όταν η φορά συναντά τον θετικό πόλο.</a:t>
            </a:r>
            <a:endParaRPr lang="el-GR" sz="2000" b="1" dirty="0">
              <a:solidFill>
                <a:prstClr val="black"/>
              </a:solidFill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206514" y="4485644"/>
            <a:ext cx="43654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000" b="1" dirty="0" smtClean="0">
                <a:solidFill>
                  <a:prstClr val="black"/>
                </a:solidFill>
              </a:rPr>
              <a:t>Θετικές τις πτώσεις τάσεων όταν το ρεύμα έχει φορά ίδια με τη φορά που επιλέξαμε να διατρέξουμε το βρόχο.</a:t>
            </a:r>
            <a:endParaRPr lang="el-GR" sz="20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" name="TextBox 12"/>
              <p:cNvSpPr txBox="1"/>
              <p:nvPr/>
            </p:nvSpPr>
            <p:spPr>
              <a:xfrm>
                <a:off x="1793794" y="5769260"/>
                <a:ext cx="51570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800" b="1" dirty="0" smtClean="0"/>
                  <a:t>Ε</a:t>
                </a:r>
                <a:r>
                  <a:rPr lang="el-GR" sz="2000" b="1" dirty="0"/>
                  <a:t>1</a:t>
                </a:r>
                <a:r>
                  <a:rPr lang="en-US" sz="2800" b="1" dirty="0" smtClean="0"/>
                  <a:t> </a:t>
                </a:r>
                <a:r>
                  <a:rPr lang="el-GR" sz="2800" b="1" dirty="0" smtClean="0"/>
                  <a:t>–</a:t>
                </a:r>
                <a:r>
                  <a:rPr lang="en-US" sz="2800" b="1" dirty="0" smtClean="0"/>
                  <a:t> </a:t>
                </a:r>
                <a:r>
                  <a:rPr lang="el-GR" sz="2800" b="1" dirty="0" smtClean="0"/>
                  <a:t>Ε</a:t>
                </a:r>
                <a:r>
                  <a:rPr lang="el-GR" sz="2000" b="1" dirty="0"/>
                  <a:t>2</a:t>
                </a:r>
                <a:r>
                  <a:rPr lang="en-US" sz="2800" b="1" dirty="0" smtClean="0"/>
                  <a:t> = </a:t>
                </a:r>
                <a:r>
                  <a:rPr lang="el-GR" sz="2800" b="1" dirty="0" smtClean="0"/>
                  <a:t>-Ι</a:t>
                </a:r>
                <a:r>
                  <a:rPr lang="el-GR" sz="2000" b="1" dirty="0" smtClean="0"/>
                  <a:t>1</a:t>
                </a:r>
                <a14:m>
                  <m:oMath xmlns:m="http://schemas.openxmlformats.org/officeDocument/2006/math">
                    <m:r>
                      <a:rPr lang="el-GR" sz="2000" b="1" i="1" smtClean="0"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n-US" sz="2800" b="1" dirty="0" smtClean="0"/>
                  <a:t>R</a:t>
                </a:r>
                <a:r>
                  <a:rPr lang="en-US" sz="2000" b="1" dirty="0" smtClean="0"/>
                  <a:t>1 </a:t>
                </a:r>
                <a:r>
                  <a:rPr lang="en-US" sz="2800" b="1" dirty="0" smtClean="0"/>
                  <a:t>+ </a:t>
                </a:r>
                <a:r>
                  <a:rPr lang="el-GR" sz="2800" b="1" dirty="0" smtClean="0">
                    <a:solidFill>
                      <a:prstClr val="black"/>
                    </a:solidFill>
                  </a:rPr>
                  <a:t>Ι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l-GR" sz="20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n-US" sz="2800" b="1" dirty="0" smtClean="0">
                    <a:solidFill>
                      <a:prstClr val="black"/>
                    </a:solidFill>
                  </a:rPr>
                  <a:t>R</a:t>
                </a:r>
                <a:r>
                  <a:rPr lang="en-US" sz="2000" b="1" dirty="0" smtClean="0">
                    <a:solidFill>
                      <a:prstClr val="black"/>
                    </a:solidFill>
                  </a:rPr>
                  <a:t>2 </a:t>
                </a:r>
                <a:r>
                  <a:rPr lang="en-US" sz="2800" b="1" dirty="0">
                    <a:solidFill>
                      <a:prstClr val="black"/>
                    </a:solidFill>
                  </a:rPr>
                  <a:t>+ </a:t>
                </a:r>
                <a:r>
                  <a:rPr lang="el-GR" sz="2800" b="1" dirty="0">
                    <a:solidFill>
                      <a:prstClr val="black"/>
                    </a:solidFill>
                  </a:rPr>
                  <a:t>Ι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3</a:t>
                </a:r>
                <a14:m>
                  <m:oMath xmlns:m="http://schemas.openxmlformats.org/officeDocument/2006/math">
                    <m:r>
                      <a:rPr lang="el-GR" sz="20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n-US" sz="2800" b="1" dirty="0" smtClean="0">
                    <a:solidFill>
                      <a:prstClr val="black"/>
                    </a:solidFill>
                  </a:rPr>
                  <a:t>R</a:t>
                </a:r>
                <a:r>
                  <a:rPr lang="en-US" sz="2000" b="1" dirty="0" smtClean="0">
                    <a:solidFill>
                      <a:prstClr val="black"/>
                    </a:solidFill>
                  </a:rPr>
                  <a:t>3 </a:t>
                </a:r>
                <a:r>
                  <a:rPr lang="en-US" sz="2800" b="1" dirty="0">
                    <a:solidFill>
                      <a:prstClr val="black"/>
                    </a:solidFill>
                  </a:rPr>
                  <a:t>+ </a:t>
                </a:r>
                <a:r>
                  <a:rPr lang="el-GR" sz="2800" b="1" dirty="0">
                    <a:solidFill>
                      <a:prstClr val="black"/>
                    </a:solidFill>
                  </a:rPr>
                  <a:t>Ι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4</a:t>
                </a:r>
                <a14:m>
                  <m:oMath xmlns:m="http://schemas.openxmlformats.org/officeDocument/2006/math">
                    <m:r>
                      <a:rPr lang="el-GR" sz="20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n-US" sz="2800" b="1" dirty="0" smtClean="0">
                    <a:solidFill>
                      <a:prstClr val="black"/>
                    </a:solidFill>
                  </a:rPr>
                  <a:t>R</a:t>
                </a:r>
                <a:r>
                  <a:rPr lang="en-US" sz="2000" b="1" dirty="0" smtClean="0">
                    <a:solidFill>
                      <a:prstClr val="black"/>
                    </a:solidFill>
                  </a:rPr>
                  <a:t>4 </a:t>
                </a:r>
                <a:endParaRPr lang="el-GR" sz="2800" b="1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794" y="5769260"/>
                <a:ext cx="5157065" cy="52322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2364" t="-10465" r="-118" b="-3255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Βέλος προς τα κάτω 11"/>
          <p:cNvSpPr/>
          <p:nvPr/>
        </p:nvSpPr>
        <p:spPr>
          <a:xfrm>
            <a:off x="6510627" y="2907232"/>
            <a:ext cx="229017" cy="251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6" name="Βέλος προς τα κάτω 15"/>
          <p:cNvSpPr/>
          <p:nvPr/>
        </p:nvSpPr>
        <p:spPr>
          <a:xfrm>
            <a:off x="6525504" y="3910820"/>
            <a:ext cx="229017" cy="251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5" name="Αριστερό βέλος 14"/>
          <p:cNvSpPr/>
          <p:nvPr/>
        </p:nvSpPr>
        <p:spPr>
          <a:xfrm>
            <a:off x="4436985" y="4824276"/>
            <a:ext cx="315035" cy="2699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5821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0" grpId="0"/>
      <p:bldP spid="11" grpId="0"/>
      <p:bldP spid="13" grpId="0" animBg="1"/>
      <p:bldP spid="12" grpId="0" animBg="1"/>
      <p:bldP spid="16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TextBox 2063"/>
          <p:cNvSpPr txBox="1"/>
          <p:nvPr/>
        </p:nvSpPr>
        <p:spPr>
          <a:xfrm>
            <a:off x="827316" y="18320"/>
            <a:ext cx="765085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Συνδεσμολογία αντιστάσεων σε σειρά</a:t>
            </a:r>
            <a:endParaRPr lang="el-GR" sz="3200" b="1" dirty="0">
              <a:solidFill>
                <a:prstClr val="white"/>
              </a:solidFill>
            </a:endParaRPr>
          </a:p>
        </p:txBody>
      </p:sp>
      <p:grpSp>
        <p:nvGrpSpPr>
          <p:cNvPr id="20" name="Ομάδα 19"/>
          <p:cNvGrpSpPr/>
          <p:nvPr/>
        </p:nvGrpSpPr>
        <p:grpSpPr>
          <a:xfrm>
            <a:off x="1274155" y="563492"/>
            <a:ext cx="6295895" cy="2241794"/>
            <a:chOff x="1113585" y="1107002"/>
            <a:chExt cx="6295895" cy="2241794"/>
          </a:xfrm>
        </p:grpSpPr>
        <p:sp>
          <p:nvSpPr>
            <p:cNvPr id="30" name="Ορθογώνιο 29"/>
            <p:cNvSpPr/>
            <p:nvPr/>
          </p:nvSpPr>
          <p:spPr>
            <a:xfrm>
              <a:off x="5648564" y="1653082"/>
              <a:ext cx="765085" cy="27003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34" name="Ορθογώνιο 33"/>
            <p:cNvSpPr/>
            <p:nvPr/>
          </p:nvSpPr>
          <p:spPr>
            <a:xfrm>
              <a:off x="2154925" y="1630222"/>
              <a:ext cx="765085" cy="27003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cxnSp>
          <p:nvCxnSpPr>
            <p:cNvPr id="35" name="Ευθεία γραμμή σύνδεσης 34"/>
            <p:cNvCxnSpPr/>
            <p:nvPr/>
          </p:nvCxnSpPr>
          <p:spPr>
            <a:xfrm>
              <a:off x="2934310" y="1753807"/>
              <a:ext cx="961822" cy="114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Ευθεία γραμμή σύνδεσης 35"/>
            <p:cNvCxnSpPr/>
            <p:nvPr/>
          </p:nvCxnSpPr>
          <p:spPr>
            <a:xfrm>
              <a:off x="1113585" y="1765237"/>
              <a:ext cx="10413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Ορθογώνιο 36"/>
            <p:cNvSpPr/>
            <p:nvPr/>
          </p:nvSpPr>
          <p:spPr>
            <a:xfrm>
              <a:off x="3911299" y="1633027"/>
              <a:ext cx="765085" cy="27003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cxnSp>
          <p:nvCxnSpPr>
            <p:cNvPr id="44" name="Ευθεία γραμμή σύνδεσης 43"/>
            <p:cNvCxnSpPr/>
            <p:nvPr/>
          </p:nvCxnSpPr>
          <p:spPr>
            <a:xfrm>
              <a:off x="4676384" y="1788097"/>
              <a:ext cx="9721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Ευθεία γραμμή σύνδεσης 48"/>
            <p:cNvCxnSpPr/>
            <p:nvPr/>
          </p:nvCxnSpPr>
          <p:spPr>
            <a:xfrm flipH="1">
              <a:off x="1113585" y="1753807"/>
              <a:ext cx="4330" cy="12455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9" name="Ομάδα 2058"/>
            <p:cNvGrpSpPr/>
            <p:nvPr/>
          </p:nvGrpSpPr>
          <p:grpSpPr>
            <a:xfrm>
              <a:off x="4405910" y="2685012"/>
              <a:ext cx="180020" cy="663784"/>
              <a:chOff x="7857365" y="4540481"/>
              <a:chExt cx="180020" cy="663784"/>
            </a:xfrm>
          </p:grpSpPr>
          <p:cxnSp>
            <p:nvCxnSpPr>
              <p:cNvPr id="50" name="Ευθεία γραμμή σύνδεσης 49"/>
              <p:cNvCxnSpPr/>
              <p:nvPr/>
            </p:nvCxnSpPr>
            <p:spPr>
              <a:xfrm flipV="1">
                <a:off x="8037385" y="4689140"/>
                <a:ext cx="0" cy="331363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Ευθεία γραμμή σύνδεσης 53"/>
              <p:cNvCxnSpPr/>
              <p:nvPr/>
            </p:nvCxnSpPr>
            <p:spPr>
              <a:xfrm flipV="1">
                <a:off x="7857365" y="4540481"/>
                <a:ext cx="0" cy="66378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Ευθεία γραμμή σύνδεσης 56"/>
            <p:cNvCxnSpPr/>
            <p:nvPr/>
          </p:nvCxnSpPr>
          <p:spPr>
            <a:xfrm>
              <a:off x="1113585" y="2999352"/>
              <a:ext cx="3292325" cy="175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Ευθεία γραμμή σύνδεσης 58"/>
            <p:cNvCxnSpPr/>
            <p:nvPr/>
          </p:nvCxnSpPr>
          <p:spPr>
            <a:xfrm flipV="1">
              <a:off x="4585930" y="2999352"/>
              <a:ext cx="2819220" cy="175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002860" y="2543360"/>
              <a:ext cx="2700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</a:rPr>
                <a:t>+</a:t>
              </a:r>
              <a:endParaRPr lang="el-GR" sz="2800" dirty="0">
                <a:solidFill>
                  <a:prstClr val="black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587502" y="2336569"/>
              <a:ext cx="2700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</a:rPr>
                <a:t>_</a:t>
              </a:r>
              <a:endParaRPr lang="el-GR" sz="2800" dirty="0">
                <a:solidFill>
                  <a:prstClr val="black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263967" y="1107002"/>
              <a:ext cx="620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prstClr val="black"/>
                  </a:solidFill>
                </a:rPr>
                <a:t>R</a:t>
              </a:r>
              <a:r>
                <a:rPr lang="en-US" sz="2000" b="1" dirty="0">
                  <a:solidFill>
                    <a:prstClr val="black"/>
                  </a:solidFill>
                </a:rPr>
                <a:t>1</a:t>
              </a:r>
              <a:endParaRPr lang="el-GR"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992135" y="1129862"/>
              <a:ext cx="620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prstClr val="black"/>
                  </a:solidFill>
                </a:rPr>
                <a:t>R</a:t>
              </a:r>
              <a:r>
                <a:rPr lang="en-US" sz="2000" b="1" dirty="0" smtClean="0">
                  <a:solidFill>
                    <a:prstClr val="black"/>
                  </a:solidFill>
                </a:rPr>
                <a:t>2</a:t>
              </a:r>
              <a:endParaRPr lang="el-GR"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721104" y="1116563"/>
              <a:ext cx="620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prstClr val="black"/>
                  </a:solidFill>
                </a:rPr>
                <a:t>R</a:t>
              </a:r>
              <a:r>
                <a:rPr lang="en-US" sz="2000" b="1" dirty="0" smtClean="0">
                  <a:solidFill>
                    <a:prstClr val="black"/>
                  </a:solidFill>
                </a:rPr>
                <a:t>3</a:t>
              </a:r>
              <a:endParaRPr lang="el-GR" sz="2800" b="1" dirty="0">
                <a:solidFill>
                  <a:prstClr val="black"/>
                </a:solidFill>
              </a:endParaRPr>
            </a:p>
          </p:txBody>
        </p:sp>
        <p:cxnSp>
          <p:nvCxnSpPr>
            <p:cNvPr id="47" name="Ευθεία γραμμή σύνδεσης 46"/>
            <p:cNvCxnSpPr/>
            <p:nvPr/>
          </p:nvCxnSpPr>
          <p:spPr>
            <a:xfrm>
              <a:off x="6413649" y="1788097"/>
              <a:ext cx="9958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Ευθεία γραμμή σύνδεσης 52"/>
            <p:cNvCxnSpPr/>
            <p:nvPr/>
          </p:nvCxnSpPr>
          <p:spPr>
            <a:xfrm flipH="1">
              <a:off x="7407315" y="1765237"/>
              <a:ext cx="2165" cy="12428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Ευθύγραμμο βέλος σύνδεσης 22"/>
          <p:cNvCxnSpPr/>
          <p:nvPr/>
        </p:nvCxnSpPr>
        <p:spPr>
          <a:xfrm>
            <a:off x="3551960" y="1490335"/>
            <a:ext cx="99011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737013" y="1377541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48" name="Ευθεία γραμμή σύνδεσης 47"/>
          <p:cNvCxnSpPr/>
          <p:nvPr/>
        </p:nvCxnSpPr>
        <p:spPr>
          <a:xfrm>
            <a:off x="1233139" y="4383461"/>
            <a:ext cx="2782547" cy="5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Ορθογώνιο 51"/>
          <p:cNvSpPr/>
          <p:nvPr/>
        </p:nvSpPr>
        <p:spPr>
          <a:xfrm>
            <a:off x="4030853" y="4256966"/>
            <a:ext cx="765085" cy="2700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55" name="Ευθεία γραμμή σύνδεσης 54"/>
          <p:cNvCxnSpPr/>
          <p:nvPr/>
        </p:nvCxnSpPr>
        <p:spPr>
          <a:xfrm flipV="1">
            <a:off x="4795938" y="4383461"/>
            <a:ext cx="2733096" cy="85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Ευθεία γραμμή σύνδεσης 55"/>
          <p:cNvCxnSpPr/>
          <p:nvPr/>
        </p:nvCxnSpPr>
        <p:spPr>
          <a:xfrm flipH="1">
            <a:off x="1233139" y="4377746"/>
            <a:ext cx="4330" cy="12455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Ομάδα 57"/>
          <p:cNvGrpSpPr/>
          <p:nvPr/>
        </p:nvGrpSpPr>
        <p:grpSpPr>
          <a:xfrm>
            <a:off x="4525464" y="5308951"/>
            <a:ext cx="180020" cy="663784"/>
            <a:chOff x="7857365" y="4540481"/>
            <a:chExt cx="180020" cy="663784"/>
          </a:xfrm>
        </p:grpSpPr>
        <p:cxnSp>
          <p:nvCxnSpPr>
            <p:cNvPr id="89" name="Ευθεία γραμμή σύνδεσης 88"/>
            <p:cNvCxnSpPr/>
            <p:nvPr/>
          </p:nvCxnSpPr>
          <p:spPr>
            <a:xfrm flipV="1">
              <a:off x="8037385" y="4689140"/>
              <a:ext cx="0" cy="33136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Ευθεία γραμμή σύνδεσης 89"/>
            <p:cNvCxnSpPr/>
            <p:nvPr/>
          </p:nvCxnSpPr>
          <p:spPr>
            <a:xfrm flipV="1">
              <a:off x="7857365" y="4540481"/>
              <a:ext cx="0" cy="6637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Ευθεία γραμμή σύνδεσης 61"/>
          <p:cNvCxnSpPr/>
          <p:nvPr/>
        </p:nvCxnSpPr>
        <p:spPr>
          <a:xfrm>
            <a:off x="1233139" y="5623291"/>
            <a:ext cx="3292325" cy="175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Ευθεία γραμμή σύνδεσης 67"/>
          <p:cNvCxnSpPr/>
          <p:nvPr/>
        </p:nvCxnSpPr>
        <p:spPr>
          <a:xfrm flipV="1">
            <a:off x="4705484" y="5623291"/>
            <a:ext cx="2819220" cy="175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122414" y="5167299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+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707056" y="4960508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_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302575" y="3616251"/>
            <a:ext cx="242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sz="2000" b="1" dirty="0" err="1" smtClean="0">
                <a:solidFill>
                  <a:prstClr val="black"/>
                </a:solidFill>
              </a:rPr>
              <a:t>ολ</a:t>
            </a:r>
            <a:r>
              <a:rPr lang="el-GR" sz="2000" b="1" dirty="0" smtClean="0">
                <a:solidFill>
                  <a:prstClr val="black"/>
                </a:solidFill>
              </a:rPr>
              <a:t> = </a:t>
            </a:r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1</a:t>
            </a:r>
            <a:r>
              <a:rPr lang="el-GR" sz="2000" b="1" dirty="0" smtClean="0">
                <a:solidFill>
                  <a:prstClr val="black"/>
                </a:solidFill>
              </a:rPr>
              <a:t> +</a:t>
            </a:r>
            <a:r>
              <a:rPr lang="el-GR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sz="2000" b="1" dirty="0">
                <a:solidFill>
                  <a:prstClr val="black"/>
                </a:solidFill>
              </a:rPr>
              <a:t>2</a:t>
            </a:r>
            <a:r>
              <a:rPr lang="el-GR" sz="2000" b="1" dirty="0" smtClean="0">
                <a:solidFill>
                  <a:prstClr val="black"/>
                </a:solidFill>
              </a:rPr>
              <a:t> +</a:t>
            </a:r>
            <a:r>
              <a:rPr lang="el-GR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sz="2000" b="1" dirty="0">
                <a:solidFill>
                  <a:prstClr val="black"/>
                </a:solidFill>
              </a:rPr>
              <a:t>3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88" name="Ευθεία γραμμή σύνδεσης 87"/>
          <p:cNvCxnSpPr/>
          <p:nvPr/>
        </p:nvCxnSpPr>
        <p:spPr>
          <a:xfrm flipH="1">
            <a:off x="7526869" y="4389176"/>
            <a:ext cx="2165" cy="12428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Ευθύγραμμο βέλος σύνδεσης 90"/>
          <p:cNvCxnSpPr/>
          <p:nvPr/>
        </p:nvCxnSpPr>
        <p:spPr>
          <a:xfrm>
            <a:off x="3510944" y="4657784"/>
            <a:ext cx="99011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3695997" y="4544990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4" name="Βέλος προς τα κάτω 3"/>
          <p:cNvSpPr/>
          <p:nvPr/>
        </p:nvSpPr>
        <p:spPr>
          <a:xfrm>
            <a:off x="4204033" y="2933945"/>
            <a:ext cx="403050" cy="6728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4518163" y="1766941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</a:t>
            </a:r>
            <a:endParaRPr lang="el-GR" sz="28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460451" y="4934390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</a:t>
            </a:r>
            <a:endParaRPr lang="el-GR" sz="28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45912" y="6047740"/>
            <a:ext cx="8004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2000" b="1" dirty="0" smtClean="0">
                <a:solidFill>
                  <a:prstClr val="black"/>
                </a:solidFill>
              </a:rPr>
              <a:t>Η συνολική αντίσταση </a:t>
            </a:r>
            <a:r>
              <a:rPr lang="en-US" sz="2800" b="1" dirty="0">
                <a:solidFill>
                  <a:prstClr val="black"/>
                </a:solidFill>
              </a:rPr>
              <a:t>R</a:t>
            </a:r>
            <a:r>
              <a:rPr lang="el-GR" sz="2000" b="1" dirty="0" err="1">
                <a:solidFill>
                  <a:prstClr val="black"/>
                </a:solidFill>
              </a:rPr>
              <a:t>ολ</a:t>
            </a:r>
            <a:r>
              <a:rPr lang="el-GR" sz="2000" b="1" dirty="0">
                <a:solidFill>
                  <a:prstClr val="black"/>
                </a:solidFill>
              </a:rPr>
              <a:t> </a:t>
            </a:r>
            <a:r>
              <a:rPr lang="el-GR" sz="2000" b="1" dirty="0" smtClean="0">
                <a:solidFill>
                  <a:prstClr val="black"/>
                </a:solidFill>
              </a:rPr>
              <a:t>μεγαλύτερη από κάθε επιμέρους αντίσταση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36</a:t>
            </a:fld>
            <a:endParaRPr lang="el-GR"/>
          </a:p>
        </p:txBody>
      </p:sp>
      <p:sp>
        <p:nvSpPr>
          <p:cNvPr id="45" name="4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5707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52" grpId="0" animBg="1"/>
      <p:bldP spid="69" grpId="0"/>
      <p:bldP spid="70" grpId="0"/>
      <p:bldP spid="85" grpId="0"/>
      <p:bldP spid="92" grpId="0"/>
      <p:bldP spid="4" grpId="0" animBg="1"/>
      <p:bldP spid="2" grpId="0"/>
      <p:bldP spid="42" grpId="0"/>
      <p:bldP spid="4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TextBox 2063"/>
          <p:cNvSpPr txBox="1"/>
          <p:nvPr/>
        </p:nvSpPr>
        <p:spPr>
          <a:xfrm>
            <a:off x="827316" y="18320"/>
            <a:ext cx="765085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Συνδεσμολογία αντιστάσεων σε σειρά</a:t>
            </a:r>
            <a:endParaRPr lang="el-GR" sz="3200" b="1" dirty="0">
              <a:solidFill>
                <a:prstClr val="white"/>
              </a:solidFill>
            </a:endParaRPr>
          </a:p>
        </p:txBody>
      </p:sp>
      <p:cxnSp>
        <p:nvCxnSpPr>
          <p:cNvPr id="60" name="Ευθύγραμμο βέλος σύνδεσης 59"/>
          <p:cNvCxnSpPr/>
          <p:nvPr/>
        </p:nvCxnSpPr>
        <p:spPr>
          <a:xfrm>
            <a:off x="7222893" y="2438517"/>
            <a:ext cx="0" cy="52994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912891" y="2379474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grpSp>
        <p:nvGrpSpPr>
          <p:cNvPr id="2" name="Ομάδα 1"/>
          <p:cNvGrpSpPr/>
          <p:nvPr/>
        </p:nvGrpSpPr>
        <p:grpSpPr>
          <a:xfrm>
            <a:off x="1154188" y="1477282"/>
            <a:ext cx="6295895" cy="2241794"/>
            <a:chOff x="1154188" y="1477282"/>
            <a:chExt cx="6295895" cy="2241794"/>
          </a:xfrm>
        </p:grpSpPr>
        <p:grpSp>
          <p:nvGrpSpPr>
            <p:cNvPr id="20" name="Ομάδα 19"/>
            <p:cNvGrpSpPr/>
            <p:nvPr/>
          </p:nvGrpSpPr>
          <p:grpSpPr>
            <a:xfrm>
              <a:off x="1154188" y="1477282"/>
              <a:ext cx="6295895" cy="2241794"/>
              <a:chOff x="1113585" y="1107002"/>
              <a:chExt cx="6295895" cy="2241794"/>
            </a:xfrm>
          </p:grpSpPr>
          <p:sp>
            <p:nvSpPr>
              <p:cNvPr id="30" name="Ορθογώνιο 29"/>
              <p:cNvSpPr/>
              <p:nvPr/>
            </p:nvSpPr>
            <p:spPr>
              <a:xfrm>
                <a:off x="5648564" y="1653082"/>
                <a:ext cx="765085" cy="27003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Ορθογώνιο 33"/>
              <p:cNvSpPr/>
              <p:nvPr/>
            </p:nvSpPr>
            <p:spPr>
              <a:xfrm>
                <a:off x="2154925" y="1630222"/>
                <a:ext cx="765085" cy="27003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5" name="Ευθεία γραμμή σύνδεσης 34"/>
              <p:cNvCxnSpPr/>
              <p:nvPr/>
            </p:nvCxnSpPr>
            <p:spPr>
              <a:xfrm>
                <a:off x="2934310" y="1753807"/>
                <a:ext cx="961822" cy="1143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Ευθεία γραμμή σύνδεσης 35"/>
              <p:cNvCxnSpPr/>
              <p:nvPr/>
            </p:nvCxnSpPr>
            <p:spPr>
              <a:xfrm>
                <a:off x="1113585" y="1765237"/>
                <a:ext cx="104134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Ορθογώνιο 36"/>
              <p:cNvSpPr/>
              <p:nvPr/>
            </p:nvSpPr>
            <p:spPr>
              <a:xfrm>
                <a:off x="3911299" y="1633027"/>
                <a:ext cx="765085" cy="27003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4" name="Ευθεία γραμμή σύνδεσης 43"/>
              <p:cNvCxnSpPr/>
              <p:nvPr/>
            </p:nvCxnSpPr>
            <p:spPr>
              <a:xfrm>
                <a:off x="4676384" y="1788097"/>
                <a:ext cx="97218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Ευθεία γραμμή σύνδεσης 48"/>
              <p:cNvCxnSpPr/>
              <p:nvPr/>
            </p:nvCxnSpPr>
            <p:spPr>
              <a:xfrm flipH="1">
                <a:off x="1113585" y="1753807"/>
                <a:ext cx="4330" cy="124554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59" name="Ομάδα 2058"/>
              <p:cNvGrpSpPr/>
              <p:nvPr/>
            </p:nvGrpSpPr>
            <p:grpSpPr>
              <a:xfrm>
                <a:off x="4405910" y="2685012"/>
                <a:ext cx="180020" cy="663784"/>
                <a:chOff x="7857365" y="4540481"/>
                <a:chExt cx="180020" cy="663784"/>
              </a:xfrm>
            </p:grpSpPr>
            <p:cxnSp>
              <p:nvCxnSpPr>
                <p:cNvPr id="50" name="Ευθεία γραμμή σύνδεσης 49"/>
                <p:cNvCxnSpPr/>
                <p:nvPr/>
              </p:nvCxnSpPr>
              <p:spPr>
                <a:xfrm flipV="1">
                  <a:off x="8037385" y="4689140"/>
                  <a:ext cx="0" cy="331363"/>
                </a:xfrm>
                <a:prstGeom prst="line">
                  <a:avLst/>
                </a:prstGeom>
                <a:ln w="635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Ευθεία γραμμή σύνδεσης 53"/>
                <p:cNvCxnSpPr/>
                <p:nvPr/>
              </p:nvCxnSpPr>
              <p:spPr>
                <a:xfrm flipV="1">
                  <a:off x="7857365" y="4540481"/>
                  <a:ext cx="0" cy="66378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7" name="Ευθεία γραμμή σύνδεσης 56"/>
              <p:cNvCxnSpPr/>
              <p:nvPr/>
            </p:nvCxnSpPr>
            <p:spPr>
              <a:xfrm>
                <a:off x="1113585" y="2999352"/>
                <a:ext cx="3292325" cy="1755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Ευθεία γραμμή σύνδεσης 58"/>
              <p:cNvCxnSpPr/>
              <p:nvPr/>
            </p:nvCxnSpPr>
            <p:spPr>
              <a:xfrm flipV="1">
                <a:off x="4585930" y="2999352"/>
                <a:ext cx="2819220" cy="1755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4002860" y="2543360"/>
                <a:ext cx="2700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prstClr val="black"/>
                    </a:solidFill>
                  </a:rPr>
                  <a:t>+</a:t>
                </a:r>
                <a:endParaRPr lang="el-GR" sz="2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4587502" y="2336569"/>
                <a:ext cx="2700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</a:rPr>
                  <a:t>_</a:t>
                </a:r>
                <a:endParaRPr lang="el-GR" sz="2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263967" y="1107002"/>
                <a:ext cx="6200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black"/>
                    </a:solidFill>
                  </a:rPr>
                  <a:t>R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1</a:t>
                </a:r>
                <a:endParaRPr lang="el-GR" sz="28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992135" y="1129862"/>
                <a:ext cx="6200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black"/>
                    </a:solidFill>
                  </a:rPr>
                  <a:t>R</a:t>
                </a:r>
                <a:r>
                  <a:rPr lang="en-US" sz="2000" b="1" dirty="0" smtClean="0">
                    <a:solidFill>
                      <a:prstClr val="black"/>
                    </a:solidFill>
                  </a:rPr>
                  <a:t>2</a:t>
                </a:r>
                <a:endParaRPr lang="el-GR" sz="28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5721104" y="1116563"/>
                <a:ext cx="6200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black"/>
                    </a:solidFill>
                  </a:rPr>
                  <a:t>R</a:t>
                </a:r>
                <a:r>
                  <a:rPr lang="en-US" sz="2000" b="1" dirty="0" smtClean="0">
                    <a:solidFill>
                      <a:prstClr val="black"/>
                    </a:solidFill>
                  </a:rPr>
                  <a:t>3</a:t>
                </a:r>
                <a:endParaRPr lang="el-GR" sz="28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7" name="Ευθεία γραμμή σύνδεσης 46"/>
              <p:cNvCxnSpPr/>
              <p:nvPr/>
            </p:nvCxnSpPr>
            <p:spPr>
              <a:xfrm>
                <a:off x="6413649" y="1788097"/>
                <a:ext cx="99583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Ευθεία γραμμή σύνδεσης 52"/>
              <p:cNvCxnSpPr/>
              <p:nvPr/>
            </p:nvCxnSpPr>
            <p:spPr>
              <a:xfrm flipH="1">
                <a:off x="7407315" y="1765237"/>
                <a:ext cx="2165" cy="124289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2498843" y="2428164"/>
                <a:ext cx="6200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black"/>
                    </a:solidFill>
                  </a:rPr>
                  <a:t>I</a:t>
                </a:r>
                <a:endParaRPr lang="el-GR" sz="2800" b="1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23" name="Ευθύγραμμο βέλος σύνδεσης 22"/>
            <p:cNvCxnSpPr/>
            <p:nvPr/>
          </p:nvCxnSpPr>
          <p:spPr>
            <a:xfrm>
              <a:off x="3431993" y="2404125"/>
              <a:ext cx="99011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Ευθύγραμμο βέλος σύνδεσης 60"/>
            <p:cNvCxnSpPr/>
            <p:nvPr/>
          </p:nvCxnSpPr>
          <p:spPr>
            <a:xfrm flipH="1">
              <a:off x="2464158" y="3230069"/>
              <a:ext cx="65436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3617046" y="2291331"/>
              <a:ext cx="620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prstClr val="black"/>
                  </a:solidFill>
                </a:rPr>
                <a:t>I</a:t>
              </a:r>
              <a:endParaRPr lang="el-GR" sz="28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2199235" y="683695"/>
            <a:ext cx="830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U</a:t>
            </a:r>
            <a:r>
              <a:rPr lang="en-US" sz="2000" b="1" dirty="0" smtClean="0">
                <a:solidFill>
                  <a:prstClr val="black"/>
                </a:solidFill>
              </a:rPr>
              <a:t>AB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956669" y="712455"/>
            <a:ext cx="830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U</a:t>
            </a:r>
            <a:r>
              <a:rPr lang="en-US" sz="2000" b="1" dirty="0" smtClean="0">
                <a:solidFill>
                  <a:prstClr val="black"/>
                </a:solidFill>
              </a:rPr>
              <a:t>B</a:t>
            </a:r>
            <a:r>
              <a:rPr lang="el-GR" sz="2000" b="1" dirty="0" smtClean="0">
                <a:solidFill>
                  <a:prstClr val="black"/>
                </a:solidFill>
              </a:rPr>
              <a:t>Γ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551038" y="683695"/>
            <a:ext cx="830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U</a:t>
            </a:r>
            <a:r>
              <a:rPr lang="en-US" sz="2000" b="1" dirty="0" smtClean="0">
                <a:solidFill>
                  <a:prstClr val="black"/>
                </a:solidFill>
              </a:rPr>
              <a:t>B</a:t>
            </a:r>
            <a:r>
              <a:rPr lang="el-GR" sz="2000" b="1" dirty="0" smtClean="0">
                <a:solidFill>
                  <a:prstClr val="black"/>
                </a:solidFill>
              </a:rPr>
              <a:t>Δ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78" name="Έλλειψη 77"/>
          <p:cNvSpPr/>
          <p:nvPr/>
        </p:nvSpPr>
        <p:spPr>
          <a:xfrm>
            <a:off x="5165433" y="2112771"/>
            <a:ext cx="75288" cy="912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2" name="TextBox 41"/>
          <p:cNvSpPr txBox="1"/>
          <p:nvPr/>
        </p:nvSpPr>
        <p:spPr>
          <a:xfrm>
            <a:off x="672030" y="3719076"/>
            <a:ext cx="7650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l-GR" b="1" dirty="0" smtClean="0"/>
              <a:t>Ίδια ένταση ρεύματος </a:t>
            </a:r>
            <a:r>
              <a:rPr lang="el-GR" sz="2800" b="1" dirty="0" smtClean="0"/>
              <a:t>Ι</a:t>
            </a:r>
            <a:r>
              <a:rPr lang="el-GR" b="1" dirty="0" smtClean="0"/>
              <a:t> διαρρέει το κύκλωμα και τις αντιστάσεις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542478" y="1640856"/>
            <a:ext cx="415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A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24325" y="1642039"/>
            <a:ext cx="415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prstClr val="black"/>
                </a:solidFill>
              </a:rPr>
              <a:t>Β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995409" y="1738892"/>
            <a:ext cx="415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prstClr val="black"/>
                </a:solidFill>
              </a:rPr>
              <a:t>Γ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762166" y="1652788"/>
            <a:ext cx="415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prstClr val="black"/>
                </a:solidFill>
              </a:rPr>
              <a:t>Δ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03726" y="2756962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</a:t>
            </a:r>
            <a:endParaRPr lang="el-GR" sz="28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6" name="TextBox 45"/>
              <p:cNvSpPr txBox="1"/>
              <p:nvPr/>
            </p:nvSpPr>
            <p:spPr>
              <a:xfrm>
                <a:off x="611560" y="4242296"/>
                <a:ext cx="7650850" cy="573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0" indent="-285750">
                  <a:buFont typeface="Arial" pitchFamily="34" charset="0"/>
                  <a:buChar char="•"/>
                </a:pPr>
                <a:r>
                  <a:rPr lang="el-GR" b="1" dirty="0" smtClean="0"/>
                  <a:t>Πτώση τάσεως </a:t>
                </a:r>
                <a:r>
                  <a:rPr lang="en-US" sz="2800" b="1" dirty="0" smtClean="0">
                    <a:solidFill>
                      <a:prstClr val="black"/>
                    </a:solidFill>
                  </a:rPr>
                  <a:t>U</a:t>
                </a:r>
                <a:r>
                  <a:rPr lang="en-US" sz="2000" b="1" dirty="0" smtClean="0">
                    <a:solidFill>
                      <a:prstClr val="black"/>
                    </a:solidFill>
                  </a:rPr>
                  <a:t>AB</a:t>
                </a:r>
                <a:r>
                  <a:rPr lang="el-GR" sz="20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el-GR" sz="2800" b="1" dirty="0" smtClean="0">
                    <a:solidFill>
                      <a:prstClr val="black"/>
                    </a:solidFill>
                  </a:rPr>
                  <a:t>= </a:t>
                </a:r>
                <a:r>
                  <a:rPr lang="en-US" sz="2800" b="1" dirty="0" smtClean="0">
                    <a:solidFill>
                      <a:prstClr val="black"/>
                    </a:solidFill>
                  </a:rPr>
                  <a:t>I</a:t>
                </a:r>
                <a14:m>
                  <m:oMath xmlns:m="http://schemas.openxmlformats.org/officeDocument/2006/math">
                    <m:r>
                      <a:rPr lang="en-US" sz="3200" b="1" i="0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∙</m:t>
                    </m:r>
                  </m:oMath>
                </a14:m>
                <a:r>
                  <a:rPr lang="en-US" sz="2800" b="1" dirty="0" smtClean="0">
                    <a:solidFill>
                      <a:prstClr val="black"/>
                    </a:solidFill>
                  </a:rPr>
                  <a:t>R</a:t>
                </a:r>
                <a:r>
                  <a:rPr lang="en-US" sz="2000" b="1" dirty="0" smtClean="0">
                    <a:solidFill>
                      <a:prstClr val="black"/>
                    </a:solidFill>
                  </a:rPr>
                  <a:t>1, </a:t>
                </a:r>
                <a:endParaRPr lang="el-GR" sz="2000" b="1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242296"/>
                <a:ext cx="7650850" cy="57342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478" t="-1064" b="-2978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8" name="TextBox 47"/>
              <p:cNvSpPr txBox="1"/>
              <p:nvPr/>
            </p:nvSpPr>
            <p:spPr>
              <a:xfrm>
                <a:off x="2155176" y="4872953"/>
                <a:ext cx="2291337" cy="573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l-GR" sz="2000" b="1" dirty="0" smtClean="0">
                    <a:solidFill>
                      <a:prstClr val="black"/>
                    </a:solidFill>
                  </a:rPr>
                  <a:t>   </a:t>
                </a:r>
                <a:r>
                  <a:rPr lang="en-US" sz="2800" b="1" dirty="0" smtClean="0">
                    <a:solidFill>
                      <a:prstClr val="black"/>
                    </a:solidFill>
                  </a:rPr>
                  <a:t>U</a:t>
                </a:r>
                <a:r>
                  <a:rPr lang="en-US" sz="2000" b="1" dirty="0" smtClean="0">
                    <a:solidFill>
                      <a:prstClr val="black"/>
                    </a:solidFill>
                  </a:rPr>
                  <a:t>B</a:t>
                </a:r>
                <a:r>
                  <a:rPr lang="el-GR" sz="2000" b="1" dirty="0">
                    <a:solidFill>
                      <a:prstClr val="black"/>
                    </a:solidFill>
                  </a:rPr>
                  <a:t>Γ</a:t>
                </a:r>
                <a:r>
                  <a:rPr lang="el-GR" sz="20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el-GR" sz="2800" b="1" dirty="0">
                    <a:solidFill>
                      <a:prstClr val="black"/>
                    </a:solidFill>
                  </a:rPr>
                  <a:t>= </a:t>
                </a:r>
                <a:r>
                  <a:rPr lang="en-US" sz="2800" b="1" dirty="0">
                    <a:solidFill>
                      <a:prstClr val="black"/>
                    </a:solidFill>
                  </a:rPr>
                  <a:t>I</a:t>
                </a:r>
                <a14:m>
                  <m:oMath xmlns:m="http://schemas.openxmlformats.org/officeDocument/2006/math">
                    <m:r>
                      <a:rPr lang="en-US" sz="3200" b="1" dirty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∙</m:t>
                    </m:r>
                  </m:oMath>
                </a14:m>
                <a:r>
                  <a:rPr lang="en-US" sz="2800" b="1" dirty="0" smtClean="0">
                    <a:solidFill>
                      <a:prstClr val="black"/>
                    </a:solidFill>
                  </a:rPr>
                  <a:t>R</a:t>
                </a:r>
                <a:r>
                  <a:rPr lang="el-GR" sz="2000" b="1" dirty="0" smtClean="0">
                    <a:solidFill>
                      <a:prstClr val="black"/>
                    </a:solidFill>
                  </a:rPr>
                  <a:t>2</a:t>
                </a:r>
                <a:r>
                  <a:rPr lang="en-US" sz="2000" b="1" dirty="0" smtClean="0">
                    <a:solidFill>
                      <a:prstClr val="black"/>
                    </a:solidFill>
                  </a:rPr>
                  <a:t>, </a:t>
                </a:r>
                <a:endParaRPr lang="el-GR" sz="2000" b="1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176" y="4872953"/>
                <a:ext cx="2291337" cy="573427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2933" t="-1064" b="-2978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1" name="TextBox 50"/>
              <p:cNvSpPr txBox="1"/>
              <p:nvPr/>
            </p:nvSpPr>
            <p:spPr>
              <a:xfrm>
                <a:off x="2296493" y="5429220"/>
                <a:ext cx="2008701" cy="573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800" b="1" dirty="0" smtClean="0">
                    <a:solidFill>
                      <a:prstClr val="black"/>
                    </a:solidFill>
                  </a:rPr>
                  <a:t>U</a:t>
                </a:r>
                <a:r>
                  <a:rPr lang="el-GR" sz="2000" b="1" dirty="0">
                    <a:solidFill>
                      <a:prstClr val="black"/>
                    </a:solidFill>
                  </a:rPr>
                  <a:t>Γ</a:t>
                </a:r>
                <a:r>
                  <a:rPr lang="el-GR" sz="2000" b="1" dirty="0" smtClean="0">
                    <a:solidFill>
                      <a:prstClr val="black"/>
                    </a:solidFill>
                  </a:rPr>
                  <a:t>Δ </a:t>
                </a:r>
                <a:r>
                  <a:rPr lang="el-GR" sz="2800" b="1" dirty="0">
                    <a:solidFill>
                      <a:prstClr val="black"/>
                    </a:solidFill>
                  </a:rPr>
                  <a:t>= </a:t>
                </a:r>
                <a:r>
                  <a:rPr lang="en-US" sz="2800" b="1" dirty="0">
                    <a:solidFill>
                      <a:prstClr val="black"/>
                    </a:solidFill>
                  </a:rPr>
                  <a:t>I</a:t>
                </a:r>
                <a14:m>
                  <m:oMath xmlns:m="http://schemas.openxmlformats.org/officeDocument/2006/math">
                    <m:r>
                      <a:rPr lang="en-US" sz="3200" b="1" dirty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∙</m:t>
                    </m:r>
                  </m:oMath>
                </a14:m>
                <a:r>
                  <a:rPr lang="en-US" sz="2800" b="1" dirty="0" smtClean="0">
                    <a:solidFill>
                      <a:prstClr val="black"/>
                    </a:solidFill>
                  </a:rPr>
                  <a:t>R</a:t>
                </a:r>
                <a:r>
                  <a:rPr lang="el-GR" sz="2000" b="1" dirty="0" smtClean="0">
                    <a:solidFill>
                      <a:prstClr val="black"/>
                    </a:solidFill>
                  </a:rPr>
                  <a:t>3</a:t>
                </a:r>
              </a:p>
            </p:txBody>
          </p:sp>
        </mc:Choice>
        <mc:Fallback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493" y="5429220"/>
                <a:ext cx="2008701" cy="57342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6383" t="-1064" b="-2978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Έλλειψη 54"/>
          <p:cNvSpPr/>
          <p:nvPr/>
        </p:nvSpPr>
        <p:spPr>
          <a:xfrm>
            <a:off x="6876879" y="2116116"/>
            <a:ext cx="75288" cy="912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6" name="Έλλειψη 55"/>
          <p:cNvSpPr/>
          <p:nvPr/>
        </p:nvSpPr>
        <p:spPr>
          <a:xfrm>
            <a:off x="3325632" y="2078481"/>
            <a:ext cx="75288" cy="912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8" name="Έλλειψη 57"/>
          <p:cNvSpPr/>
          <p:nvPr/>
        </p:nvSpPr>
        <p:spPr>
          <a:xfrm>
            <a:off x="1646675" y="2092716"/>
            <a:ext cx="75288" cy="912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2" name="TextBox 61"/>
          <p:cNvSpPr txBox="1"/>
          <p:nvPr/>
        </p:nvSpPr>
        <p:spPr>
          <a:xfrm>
            <a:off x="4497455" y="3387184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r=0</a:t>
            </a:r>
            <a:endParaRPr lang="el-GR" sz="2800" b="1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37</a:t>
            </a:fld>
            <a:endParaRPr lang="el-GR"/>
          </a:p>
        </p:txBody>
      </p:sp>
      <p:sp>
        <p:nvSpPr>
          <p:cNvPr id="52" name="5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1379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42" grpId="0"/>
      <p:bldP spid="46" grpId="0" animBg="1"/>
      <p:bldP spid="48" grpId="0" animBg="1"/>
      <p:bldP spid="5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TextBox 2063"/>
          <p:cNvSpPr txBox="1"/>
          <p:nvPr/>
        </p:nvSpPr>
        <p:spPr>
          <a:xfrm>
            <a:off x="827316" y="18320"/>
            <a:ext cx="765085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Πτώση τάσεως</a:t>
            </a:r>
            <a:endParaRPr lang="el-GR" sz="3200" b="1" dirty="0">
              <a:solidFill>
                <a:prstClr val="white"/>
              </a:solidFill>
            </a:endParaRPr>
          </a:p>
        </p:txBody>
      </p:sp>
      <p:cxnSp>
        <p:nvCxnSpPr>
          <p:cNvPr id="60" name="Ευθύγραμμο βέλος σύνδεσης 59"/>
          <p:cNvCxnSpPr/>
          <p:nvPr/>
        </p:nvCxnSpPr>
        <p:spPr>
          <a:xfrm flipH="1">
            <a:off x="3396311" y="3748786"/>
            <a:ext cx="544681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483689" y="3346426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30" name="Ορθογώνιο 29"/>
          <p:cNvSpPr/>
          <p:nvPr/>
        </p:nvSpPr>
        <p:spPr>
          <a:xfrm>
            <a:off x="2006958" y="3871392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36" name="Ευθεία γραμμή σύνδεσης 35"/>
          <p:cNvCxnSpPr>
            <a:endCxn id="37" idx="1"/>
          </p:cNvCxnSpPr>
          <p:nvPr/>
        </p:nvCxnSpPr>
        <p:spPr>
          <a:xfrm>
            <a:off x="202122" y="1126760"/>
            <a:ext cx="1770385" cy="28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Ορθογώνιο 36"/>
          <p:cNvSpPr/>
          <p:nvPr/>
        </p:nvSpPr>
        <p:spPr>
          <a:xfrm>
            <a:off x="1972507" y="994550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44" name="Ευθεία γραμμή σύνδεσης 43"/>
          <p:cNvCxnSpPr/>
          <p:nvPr/>
        </p:nvCxnSpPr>
        <p:spPr>
          <a:xfrm>
            <a:off x="196516" y="2744532"/>
            <a:ext cx="5606" cy="12974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Ευθεία γραμμή σύνδεσης 48"/>
          <p:cNvCxnSpPr/>
          <p:nvPr/>
        </p:nvCxnSpPr>
        <p:spPr>
          <a:xfrm>
            <a:off x="206452" y="1115330"/>
            <a:ext cx="0" cy="12350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Ευθεία γραμμή σύνδεσης 56"/>
          <p:cNvCxnSpPr>
            <a:endCxn id="30" idx="1"/>
          </p:cNvCxnSpPr>
          <p:nvPr/>
        </p:nvCxnSpPr>
        <p:spPr>
          <a:xfrm flipV="1">
            <a:off x="202122" y="4006407"/>
            <a:ext cx="1804836" cy="355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050405" y="468525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sz="2000" b="1" dirty="0">
                <a:solidFill>
                  <a:prstClr val="black"/>
                </a:solidFill>
              </a:rPr>
              <a:t>α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944656" y="2275282"/>
            <a:ext cx="778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sz="2000" b="1" dirty="0" smtClean="0">
                <a:solidFill>
                  <a:prstClr val="black"/>
                </a:solidFill>
              </a:rPr>
              <a:t>σ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050404" y="3348504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sz="2000" b="1" dirty="0">
                <a:solidFill>
                  <a:prstClr val="black"/>
                </a:solidFill>
              </a:rPr>
              <a:t>β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19491" y="1530769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23" name="Ευθύγραμμο βέλος σύνδεσης 22"/>
          <p:cNvCxnSpPr/>
          <p:nvPr/>
        </p:nvCxnSpPr>
        <p:spPr>
          <a:xfrm>
            <a:off x="3470037" y="1260490"/>
            <a:ext cx="99011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Ευθύγραμμο βέλος σύνδεσης 60"/>
          <p:cNvCxnSpPr/>
          <p:nvPr/>
        </p:nvCxnSpPr>
        <p:spPr>
          <a:xfrm flipV="1">
            <a:off x="444261" y="1522100"/>
            <a:ext cx="0" cy="48262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668652" y="1177948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52" name="Ορθογώνιο 51"/>
          <p:cNvSpPr/>
          <p:nvPr/>
        </p:nvSpPr>
        <p:spPr>
          <a:xfrm rot="5400000">
            <a:off x="4432797" y="2398516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68" name="Ευθεία γραμμή σύνδεσης 67"/>
          <p:cNvCxnSpPr/>
          <p:nvPr/>
        </p:nvCxnSpPr>
        <p:spPr>
          <a:xfrm flipV="1">
            <a:off x="2737592" y="1115330"/>
            <a:ext cx="2069661" cy="314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Ευθεία γραμμή σύνδεσης 68"/>
          <p:cNvCxnSpPr>
            <a:endCxn id="52" idx="1"/>
          </p:cNvCxnSpPr>
          <p:nvPr/>
        </p:nvCxnSpPr>
        <p:spPr>
          <a:xfrm>
            <a:off x="4802923" y="1100102"/>
            <a:ext cx="12417" cy="10508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Ευθεία γραμμή σύνδεσης 69"/>
          <p:cNvCxnSpPr/>
          <p:nvPr/>
        </p:nvCxnSpPr>
        <p:spPr>
          <a:xfrm>
            <a:off x="4802923" y="2896701"/>
            <a:ext cx="0" cy="11049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Ευθεία γραμμή σύνδεσης 76"/>
          <p:cNvCxnSpPr>
            <a:stCxn id="30" idx="3"/>
          </p:cNvCxnSpPr>
          <p:nvPr/>
        </p:nvCxnSpPr>
        <p:spPr>
          <a:xfrm flipV="1">
            <a:off x="2772043" y="3983004"/>
            <a:ext cx="2043296" cy="234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1972507" y="1260490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U</a:t>
            </a:r>
            <a:r>
              <a:rPr lang="en-US" sz="2000" b="1" dirty="0" smtClean="0">
                <a:solidFill>
                  <a:prstClr val="black"/>
                </a:solidFill>
              </a:rPr>
              <a:t>1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0" y="2284063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U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138473" y="2271921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U</a:t>
            </a:r>
            <a:r>
              <a:rPr lang="el-GR" sz="2000" b="1" dirty="0" smtClean="0">
                <a:solidFill>
                  <a:prstClr val="black"/>
                </a:solidFill>
              </a:rPr>
              <a:t>σ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079498" y="4062019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U</a:t>
            </a:r>
            <a:r>
              <a:rPr lang="el-GR" sz="2000" b="1" dirty="0" smtClean="0">
                <a:solidFill>
                  <a:prstClr val="black"/>
                </a:solidFill>
              </a:rPr>
              <a:t>2</a:t>
            </a:r>
            <a:endParaRPr lang="el-GR" sz="28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1" name="TextBox 30"/>
              <p:cNvSpPr txBox="1"/>
              <p:nvPr/>
            </p:nvSpPr>
            <p:spPr>
              <a:xfrm>
                <a:off x="5517105" y="675225"/>
                <a:ext cx="3626895" cy="3217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Η συσκευή τροφοδοτείται από δύο αγωγούς μήκους 400</a:t>
                </a:r>
                <a:r>
                  <a:rPr lang="en-US" dirty="0" smtClean="0"/>
                  <a:t>m, </a:t>
                </a:r>
                <a:r>
                  <a:rPr lang="el-GR" dirty="0" smtClean="0"/>
                  <a:t>διατομής 10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mm</m:t>
                        </m:r>
                      </m:e>
                      <m:sup>
                        <m:r>
                          <a:rPr lang="en-US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l-GR" dirty="0" smtClean="0"/>
                  <a:t>ο καθένας</a:t>
                </a:r>
                <a:r>
                  <a:rPr lang="en-US" dirty="0" smtClean="0"/>
                  <a:t> </a:t>
                </a:r>
                <a:r>
                  <a:rPr lang="el-GR" dirty="0" smtClean="0"/>
                  <a:t>από χαλκό. Διαρρέεται από ρεύμα 20</a:t>
                </a:r>
                <a:r>
                  <a:rPr lang="el-GR" baseline="30000" dirty="0" smtClean="0"/>
                  <a:t>Α</a:t>
                </a:r>
                <a:r>
                  <a:rPr lang="el-GR" dirty="0" smtClean="0"/>
                  <a:t>. Είναι </a:t>
                </a:r>
                <a:r>
                  <a:rPr lang="en-US" b="1" dirty="0">
                    <a:solidFill>
                      <a:prstClr val="black"/>
                    </a:solidFill>
                  </a:rPr>
                  <a:t>U = 220 V</a:t>
                </a:r>
                <a:r>
                  <a:rPr lang="el-GR" b="1" dirty="0">
                    <a:solidFill>
                      <a:prstClr val="black"/>
                    </a:solidFill>
                  </a:rPr>
                  <a:t>.</a:t>
                </a:r>
                <a:r>
                  <a:rPr lang="el-GR" dirty="0" smtClean="0"/>
                  <a:t> Με τι τάση </a:t>
                </a:r>
                <a:r>
                  <a:rPr lang="en-US" b="1" dirty="0">
                    <a:solidFill>
                      <a:prstClr val="black"/>
                    </a:solidFill>
                  </a:rPr>
                  <a:t>U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σ</a:t>
                </a:r>
                <a:r>
                  <a:rPr lang="en-US" sz="28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el-GR" dirty="0" smtClean="0"/>
                  <a:t>θα λειτουργεί η συσκευή</a:t>
                </a:r>
                <a:r>
                  <a:rPr lang="en-US" dirty="0" smtClean="0"/>
                  <a:t>; </a:t>
                </a:r>
                <a:r>
                  <a:rPr lang="el-GR" dirty="0" smtClean="0"/>
                  <a:t>Αν η ονομαστική τάση λειτουργίας είναι 220 </a:t>
                </a:r>
                <a:r>
                  <a:rPr lang="en-US" dirty="0" smtClean="0"/>
                  <a:t>V </a:t>
                </a:r>
                <a:r>
                  <a:rPr lang="el-GR" dirty="0" smtClean="0"/>
                  <a:t>τι πρόβλημα δημιουργείται</a:t>
                </a:r>
                <a:r>
                  <a:rPr lang="en-US" dirty="0" smtClean="0"/>
                  <a:t>;</a:t>
                </a:r>
              </a:p>
              <a:p>
                <a:r>
                  <a:rPr lang="el-GR" dirty="0" smtClean="0"/>
                  <a:t>Ειδική αντίσταση χαλκού </a:t>
                </a:r>
                <a:endParaRPr lang="en-US" dirty="0" smtClean="0"/>
              </a:p>
              <a:p>
                <a:r>
                  <a:rPr lang="el-GR" dirty="0" smtClean="0"/>
                  <a:t>ρ = 0,0176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000" b="0" i="0">
                                <a:latin typeface="Cambria Math"/>
                              </a:rPr>
                              <m:t>Ω</m:t>
                            </m:r>
                            <m:r>
                              <a:rPr lang="en-US" sz="2000" b="0" i="0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m:rPr>
                                <m:sty m:val="p"/>
                              </m:rPr>
                              <a:rPr lang="en-US" sz="2000" b="0" i="0">
                                <a:latin typeface="Cambria Math"/>
                              </a:rPr>
                              <m:t>mm</m:t>
                            </m:r>
                          </m:e>
                          <m:sup>
                            <m:r>
                              <a:rPr lang="en-US" sz="2000" b="0" i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  <a:ea typeface="Cambria Math"/>
                          </a:rPr>
                          <m:t>m</m:t>
                        </m:r>
                      </m:den>
                    </m:f>
                  </m:oMath>
                </a14:m>
                <a:endParaRPr lang="en-US" dirty="0" smtClean="0"/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105" y="675225"/>
                <a:ext cx="3626895" cy="3217676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345" t="-947" b="-56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5" name="TextBox 94"/>
              <p:cNvSpPr txBox="1"/>
              <p:nvPr/>
            </p:nvSpPr>
            <p:spPr>
              <a:xfrm>
                <a:off x="116504" y="4370649"/>
                <a:ext cx="8865985" cy="2142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prstClr val="black"/>
                    </a:solidFill>
                  </a:rPr>
                  <a:t>R</a:t>
                </a:r>
                <a:r>
                  <a:rPr lang="el-GR" sz="2000" b="1" dirty="0" smtClean="0">
                    <a:solidFill>
                      <a:prstClr val="black"/>
                    </a:solidFill>
                  </a:rPr>
                  <a:t>α</a:t>
                </a:r>
                <a:r>
                  <a:rPr lang="en-US" sz="2000" b="1" dirty="0" smtClean="0">
                    <a:solidFill>
                      <a:prstClr val="black"/>
                    </a:solidFill>
                  </a:rPr>
                  <a:t> = </a:t>
                </a:r>
                <a:r>
                  <a:rPr lang="el-GR" sz="2000" b="1" dirty="0" smtClean="0">
                    <a:solidFill>
                      <a:prstClr val="black"/>
                    </a:solidFill>
                  </a:rPr>
                  <a:t>η αντίσταση του ενός αγωγού = ρ</a:t>
                </a:r>
                <a14:m>
                  <m:oMath xmlns:m="http://schemas.openxmlformats.org/officeDocument/2006/math">
                    <m:r>
                      <a:rPr lang="el-GR" sz="20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el-GR" sz="2000" b="1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𝒍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𝑺</m:t>
                        </m:r>
                      </m:den>
                    </m:f>
                  </m:oMath>
                </a14:m>
                <a:r>
                  <a:rPr lang="en-US" sz="2000" b="1" dirty="0" smtClean="0">
                    <a:solidFill>
                      <a:prstClr val="black"/>
                    </a:solidFill>
                  </a:rPr>
                  <a:t> =</a:t>
                </a:r>
                <a:r>
                  <a:rPr lang="el-GR" sz="20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smtClean="0">
                    <a:solidFill>
                      <a:prstClr val="black"/>
                    </a:solidFill>
                  </a:rPr>
                  <a:t>0,0176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en-US" sz="20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𝟒𝟎𝟎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el-GR" sz="20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𝟎</m:t>
                        </m:r>
                      </m:den>
                    </m:f>
                  </m:oMath>
                </a14:m>
                <a:r>
                  <a:rPr lang="el-GR" sz="2000" b="1" dirty="0" smtClean="0">
                    <a:solidFill>
                      <a:prstClr val="black"/>
                    </a:solidFill>
                  </a:rPr>
                  <a:t> = 0,704Ω</a:t>
                </a:r>
              </a:p>
              <a:p>
                <a:r>
                  <a:rPr lang="el-GR" sz="2000" b="1" dirty="0" smtClean="0">
                    <a:solidFill>
                      <a:prstClr val="black"/>
                    </a:solidFill>
                  </a:rPr>
                  <a:t>Επίσης η αντίσταση του άλλου αγωγού 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R</a:t>
                </a:r>
                <a:r>
                  <a:rPr lang="el-GR" sz="1600" b="1" dirty="0" smtClean="0">
                    <a:solidFill>
                      <a:prstClr val="black"/>
                    </a:solidFill>
                  </a:rPr>
                  <a:t>β</a:t>
                </a:r>
                <a:r>
                  <a:rPr lang="el-GR" sz="2000" b="1" dirty="0" smtClean="0">
                    <a:solidFill>
                      <a:prstClr val="black"/>
                    </a:solidFill>
                  </a:rPr>
                  <a:t> = 0,704Ω</a:t>
                </a:r>
              </a:p>
              <a:p>
                <a:r>
                  <a:rPr lang="en-US" sz="2400" b="1" dirty="0" smtClean="0">
                    <a:solidFill>
                      <a:prstClr val="black"/>
                    </a:solidFill>
                  </a:rPr>
                  <a:t>U</a:t>
                </a:r>
                <a:r>
                  <a:rPr lang="en-US" sz="2000" b="1" dirty="0" smtClean="0">
                    <a:solidFill>
                      <a:prstClr val="black"/>
                    </a:solidFill>
                  </a:rPr>
                  <a:t>1</a:t>
                </a:r>
                <a:r>
                  <a:rPr lang="el-GR" sz="2800" b="1" dirty="0" smtClean="0">
                    <a:solidFill>
                      <a:prstClr val="black"/>
                    </a:solidFill>
                  </a:rPr>
                  <a:t> = </a:t>
                </a:r>
                <a:r>
                  <a:rPr lang="el-GR" sz="2400" b="1" dirty="0" smtClean="0">
                    <a:solidFill>
                      <a:prstClr val="black"/>
                    </a:solidFill>
                  </a:rPr>
                  <a:t>Ι</a:t>
                </a:r>
                <a:r>
                  <a:rPr lang="en-US" sz="2000" b="1" dirty="0">
                    <a:solidFill>
                      <a:prstClr val="black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n-US" sz="2000" b="1" dirty="0">
                    <a:solidFill>
                      <a:prstClr val="black"/>
                    </a:solidFill>
                  </a:rPr>
                  <a:t>R</a:t>
                </a:r>
                <a:r>
                  <a:rPr lang="el-GR" sz="1600" b="1" dirty="0" smtClean="0">
                    <a:solidFill>
                      <a:prstClr val="black"/>
                    </a:solidFill>
                  </a:rPr>
                  <a:t>α = </a:t>
                </a:r>
                <a:r>
                  <a:rPr lang="el-GR" sz="2000" b="1" dirty="0" smtClean="0">
                    <a:solidFill>
                      <a:prstClr val="black"/>
                    </a:solidFill>
                  </a:rPr>
                  <a:t>20</a:t>
                </a:r>
                <a:r>
                  <a:rPr lang="en-US" sz="2000" b="1" dirty="0">
                    <a:solidFill>
                      <a:prstClr val="black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l-GR" sz="2000" b="1" dirty="0" smtClean="0">
                    <a:solidFill>
                      <a:prstClr val="black"/>
                    </a:solidFill>
                  </a:rPr>
                  <a:t>0,704 = 14,08 </a:t>
                </a:r>
                <a:r>
                  <a:rPr lang="en-US" sz="2000" b="1" dirty="0" smtClean="0">
                    <a:solidFill>
                      <a:prstClr val="black"/>
                    </a:solidFill>
                  </a:rPr>
                  <a:t>V, 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U</a:t>
                </a:r>
                <a:r>
                  <a:rPr lang="en-US" sz="2000" b="1" dirty="0" smtClean="0">
                    <a:solidFill>
                      <a:prstClr val="black"/>
                    </a:solidFill>
                  </a:rPr>
                  <a:t>2</a:t>
                </a:r>
                <a:r>
                  <a:rPr lang="el-GR" sz="28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el-GR" sz="2800" b="1" dirty="0">
                    <a:solidFill>
                      <a:prstClr val="black"/>
                    </a:solidFill>
                  </a:rPr>
                  <a:t>=</a:t>
                </a:r>
                <a:r>
                  <a:rPr lang="el-GR" sz="2400" b="1" dirty="0">
                    <a:solidFill>
                      <a:prstClr val="black"/>
                    </a:solidFill>
                  </a:rPr>
                  <a:t> Ι</a:t>
                </a:r>
                <a:r>
                  <a:rPr lang="en-US" b="1" dirty="0">
                    <a:solidFill>
                      <a:prstClr val="black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n-US" sz="2000" b="1" dirty="0" smtClean="0">
                    <a:solidFill>
                      <a:prstClr val="black"/>
                    </a:solidFill>
                  </a:rPr>
                  <a:t>R</a:t>
                </a:r>
                <a:r>
                  <a:rPr lang="el-GR" sz="1600" b="1" dirty="0" smtClean="0">
                    <a:solidFill>
                      <a:prstClr val="black"/>
                    </a:solidFill>
                  </a:rPr>
                  <a:t>β </a:t>
                </a:r>
                <a:r>
                  <a:rPr lang="el-GR" sz="1600" b="1" dirty="0">
                    <a:solidFill>
                      <a:prstClr val="black"/>
                    </a:solidFill>
                  </a:rPr>
                  <a:t>= </a:t>
                </a:r>
                <a:r>
                  <a:rPr lang="el-GR" sz="2000" b="1" dirty="0">
                    <a:solidFill>
                      <a:prstClr val="black"/>
                    </a:solidFill>
                  </a:rPr>
                  <a:t>20</a:t>
                </a:r>
                <a:r>
                  <a:rPr lang="en-US" sz="2000" b="1" dirty="0">
                    <a:solidFill>
                      <a:prstClr val="black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n-US" sz="20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el-GR" sz="2000" b="1" dirty="0">
                    <a:solidFill>
                      <a:prstClr val="black"/>
                    </a:solidFill>
                  </a:rPr>
                  <a:t>0,704 = 14,08 </a:t>
                </a:r>
                <a:r>
                  <a:rPr lang="en-US" sz="2000" b="1" dirty="0" smtClean="0">
                    <a:solidFill>
                      <a:prstClr val="black"/>
                    </a:solidFill>
                  </a:rPr>
                  <a:t>V</a:t>
                </a:r>
                <a:endParaRPr lang="el-GR" sz="2000" b="1" dirty="0">
                  <a:solidFill>
                    <a:prstClr val="black"/>
                  </a:solidFill>
                </a:endParaRPr>
              </a:p>
              <a:p>
                <a:r>
                  <a:rPr lang="en-US" sz="2400" b="1" dirty="0" smtClean="0">
                    <a:solidFill>
                      <a:prstClr val="black"/>
                    </a:solidFill>
                  </a:rPr>
                  <a:t>U</a:t>
                </a:r>
                <a:r>
                  <a:rPr lang="el-GR" sz="2000" b="1" dirty="0" smtClean="0">
                    <a:solidFill>
                      <a:prstClr val="black"/>
                    </a:solidFill>
                  </a:rPr>
                  <a:t> = 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U</a:t>
                </a:r>
                <a:r>
                  <a:rPr lang="en-US" sz="1600" b="1" dirty="0" smtClean="0">
                    <a:solidFill>
                      <a:prstClr val="black"/>
                    </a:solidFill>
                  </a:rPr>
                  <a:t>1</a:t>
                </a:r>
                <a:r>
                  <a:rPr lang="el-GR" sz="1600" b="1" dirty="0" smtClean="0">
                    <a:solidFill>
                      <a:prstClr val="black"/>
                    </a:solidFill>
                  </a:rPr>
                  <a:t> + 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U</a:t>
                </a:r>
                <a:r>
                  <a:rPr lang="el-GR" sz="1600" b="1" dirty="0" smtClean="0">
                    <a:solidFill>
                      <a:prstClr val="black"/>
                    </a:solidFill>
                  </a:rPr>
                  <a:t>σ </a:t>
                </a:r>
                <a:r>
                  <a:rPr lang="el-GR" sz="1600" b="1" dirty="0">
                    <a:solidFill>
                      <a:prstClr val="black"/>
                    </a:solidFill>
                  </a:rPr>
                  <a:t>+ 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U</a:t>
                </a:r>
                <a:r>
                  <a:rPr lang="el-GR" sz="1600" b="1" dirty="0" smtClean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el-GR" sz="2400" b="1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l-GR" sz="16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el-GR" sz="2000" b="1" dirty="0" smtClean="0">
                    <a:solidFill>
                      <a:prstClr val="black"/>
                    </a:solidFill>
                  </a:rPr>
                  <a:t>220 = 14,08 </a:t>
                </a:r>
                <a:r>
                  <a:rPr lang="el-GR" sz="1600" b="1" dirty="0" smtClean="0">
                    <a:solidFill>
                      <a:prstClr val="black"/>
                    </a:solidFill>
                  </a:rPr>
                  <a:t>+ </a:t>
                </a:r>
                <a:r>
                  <a:rPr lang="en-US" sz="2400" b="1" dirty="0">
                    <a:solidFill>
                      <a:prstClr val="black"/>
                    </a:solidFill>
                  </a:rPr>
                  <a:t>U</a:t>
                </a:r>
                <a:r>
                  <a:rPr lang="el-GR" sz="1600" b="1" dirty="0" smtClean="0">
                    <a:solidFill>
                      <a:prstClr val="black"/>
                    </a:solidFill>
                  </a:rPr>
                  <a:t>σ + </a:t>
                </a:r>
                <a:r>
                  <a:rPr lang="el-GR" sz="2000" b="1" dirty="0" smtClean="0">
                    <a:solidFill>
                      <a:prstClr val="black"/>
                    </a:solidFill>
                  </a:rPr>
                  <a:t>14,08</a:t>
                </a:r>
                <a:r>
                  <a:rPr lang="el-GR" sz="1600" b="1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l-GR" sz="2400" b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l-GR" sz="24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U</a:t>
                </a:r>
                <a:r>
                  <a:rPr lang="el-GR" sz="1600" b="1" dirty="0">
                    <a:solidFill>
                      <a:prstClr val="black"/>
                    </a:solidFill>
                  </a:rPr>
                  <a:t>σ </a:t>
                </a:r>
                <a:r>
                  <a:rPr lang="el-GR" sz="16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el-GR" sz="1600" b="1" dirty="0">
                    <a:solidFill>
                      <a:prstClr val="black"/>
                    </a:solidFill>
                  </a:rPr>
                  <a:t> </a:t>
                </a:r>
                <a:r>
                  <a:rPr lang="el-GR" sz="2000" b="1" dirty="0">
                    <a:solidFill>
                      <a:prstClr val="black"/>
                    </a:solidFill>
                  </a:rPr>
                  <a:t>= </a:t>
                </a:r>
                <a:r>
                  <a:rPr lang="el-GR" sz="2000" b="1" dirty="0" smtClean="0">
                    <a:solidFill>
                      <a:prstClr val="black"/>
                    </a:solidFill>
                  </a:rPr>
                  <a:t> 220 - 14,08 – 14,08 </a:t>
                </a:r>
                <a:endParaRPr lang="en-US" sz="2000" b="1" dirty="0" smtClean="0">
                  <a:solidFill>
                    <a:prstClr val="black"/>
                  </a:solidFill>
                  <a:latin typeface="Cambria Math"/>
                  <a:ea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                                                 </m:t>
                    </m:r>
                    <m:r>
                      <a:rPr lang="el-GR" sz="2000" b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l-GR" sz="20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U</a:t>
                </a:r>
                <a:r>
                  <a:rPr lang="el-GR" sz="2000" b="1" dirty="0" smtClean="0">
                    <a:solidFill>
                      <a:srgbClr val="FF0000"/>
                    </a:solidFill>
                  </a:rPr>
                  <a:t>σ = 191,84 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V</a:t>
                </a:r>
                <a:r>
                  <a:rPr lang="el-GR" sz="28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l-GR" sz="2000" b="1" dirty="0" smtClean="0">
                    <a:solidFill>
                      <a:srgbClr val="FF0000"/>
                    </a:solidFill>
                  </a:rPr>
                  <a:t> </a:t>
                </a:r>
                <a:endParaRPr lang="el-GR" sz="2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04" y="4370649"/>
                <a:ext cx="8865985" cy="2142061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031" b="-455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38</a:t>
            </a:fld>
            <a:endParaRPr lang="el-GR"/>
          </a:p>
        </p:txBody>
      </p:sp>
      <p:sp>
        <p:nvSpPr>
          <p:cNvPr id="32" name="3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4330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036855" y="1526234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4" name="Ευθεία γραμμή σύνδεσης 3"/>
          <p:cNvCxnSpPr/>
          <p:nvPr/>
        </p:nvCxnSpPr>
        <p:spPr>
          <a:xfrm>
            <a:off x="1801940" y="1672679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 flipV="1">
            <a:off x="2469253" y="1661250"/>
            <a:ext cx="0" cy="34128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εία γραμμή σύνδεσης 20"/>
          <p:cNvCxnSpPr/>
          <p:nvPr/>
        </p:nvCxnSpPr>
        <p:spPr>
          <a:xfrm>
            <a:off x="369542" y="1661249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ρθογώνιο 23"/>
          <p:cNvSpPr/>
          <p:nvPr/>
        </p:nvSpPr>
        <p:spPr>
          <a:xfrm>
            <a:off x="1036854" y="2682349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25" name="Ευθεία γραμμή σύνδεσης 24"/>
          <p:cNvCxnSpPr/>
          <p:nvPr/>
        </p:nvCxnSpPr>
        <p:spPr>
          <a:xfrm>
            <a:off x="1801939" y="2828794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εία γραμμή σύνδεσης 25"/>
          <p:cNvCxnSpPr/>
          <p:nvPr/>
        </p:nvCxnSpPr>
        <p:spPr>
          <a:xfrm>
            <a:off x="369541" y="2817364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εία γραμμή σύνδεσης 26"/>
          <p:cNvCxnSpPr/>
          <p:nvPr/>
        </p:nvCxnSpPr>
        <p:spPr>
          <a:xfrm flipV="1">
            <a:off x="369542" y="1630910"/>
            <a:ext cx="23329" cy="34432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Ορθογώνιο 33"/>
          <p:cNvSpPr/>
          <p:nvPr/>
        </p:nvSpPr>
        <p:spPr>
          <a:xfrm>
            <a:off x="1003116" y="3859074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109394" y="3429000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sz="2000" b="1" dirty="0" smtClean="0">
                <a:solidFill>
                  <a:prstClr val="black"/>
                </a:solidFill>
              </a:rPr>
              <a:t>3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105143" y="1043735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sz="2000" b="1" dirty="0" smtClean="0">
                <a:solidFill>
                  <a:prstClr val="black"/>
                </a:solidFill>
              </a:rPr>
              <a:t>1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40620" y="2213865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sz="2000" b="1" dirty="0" smtClean="0">
                <a:solidFill>
                  <a:prstClr val="black"/>
                </a:solidFill>
              </a:rPr>
              <a:t>2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2064" name="TextBox 2063"/>
          <p:cNvSpPr txBox="1"/>
          <p:nvPr/>
        </p:nvSpPr>
        <p:spPr>
          <a:xfrm>
            <a:off x="836585" y="233645"/>
            <a:ext cx="765085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Παράλληλη συνδεσμολογία αντιστάσεων</a:t>
            </a:r>
            <a:endParaRPr lang="el-GR" sz="3200" b="1" dirty="0">
              <a:solidFill>
                <a:prstClr val="white"/>
              </a:solidFill>
            </a:endParaRPr>
          </a:p>
        </p:txBody>
      </p:sp>
      <p:cxnSp>
        <p:nvCxnSpPr>
          <p:cNvPr id="45" name="Ευθεία γραμμή σύνδεσης 44"/>
          <p:cNvCxnSpPr/>
          <p:nvPr/>
        </p:nvCxnSpPr>
        <p:spPr>
          <a:xfrm>
            <a:off x="1768201" y="4009964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Ευθεία γραμμή σύνδεσης 45"/>
          <p:cNvCxnSpPr/>
          <p:nvPr/>
        </p:nvCxnSpPr>
        <p:spPr>
          <a:xfrm>
            <a:off x="369541" y="3998534"/>
            <a:ext cx="633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Έλλειψη 50"/>
          <p:cNvSpPr/>
          <p:nvPr/>
        </p:nvSpPr>
        <p:spPr>
          <a:xfrm>
            <a:off x="331897" y="4974816"/>
            <a:ext cx="75288" cy="912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52" name="Ευθύγραμμο βέλος σύνδεσης 51"/>
          <p:cNvCxnSpPr/>
          <p:nvPr/>
        </p:nvCxnSpPr>
        <p:spPr>
          <a:xfrm>
            <a:off x="469197" y="1526234"/>
            <a:ext cx="4680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7765" y="4168699"/>
            <a:ext cx="26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55" name="Ευθύγραμμο βέλος σύνδεσης 54"/>
          <p:cNvCxnSpPr/>
          <p:nvPr/>
        </p:nvCxnSpPr>
        <p:spPr>
          <a:xfrm>
            <a:off x="503992" y="3859074"/>
            <a:ext cx="4680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Ευθύγραμμο βέλος σύνδεσης 55"/>
          <p:cNvCxnSpPr/>
          <p:nvPr/>
        </p:nvCxnSpPr>
        <p:spPr>
          <a:xfrm>
            <a:off x="482785" y="2682349"/>
            <a:ext cx="4680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Ευθύγραμμο βέλος σύνδεσης 57"/>
          <p:cNvCxnSpPr/>
          <p:nvPr/>
        </p:nvCxnSpPr>
        <p:spPr>
          <a:xfrm flipV="1">
            <a:off x="251520" y="4112495"/>
            <a:ext cx="0" cy="5400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03992" y="1063769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r>
              <a:rPr lang="el-GR" b="1" dirty="0" smtClean="0">
                <a:solidFill>
                  <a:prstClr val="black"/>
                </a:solidFill>
              </a:rPr>
              <a:t>1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89391" y="2279013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r>
              <a:rPr lang="el-GR" b="1" dirty="0" smtClean="0">
                <a:solidFill>
                  <a:prstClr val="black"/>
                </a:solidFill>
              </a:rPr>
              <a:t>2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2966" y="3466708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r>
              <a:rPr lang="el-GR" b="1" dirty="0" smtClean="0">
                <a:solidFill>
                  <a:prstClr val="black"/>
                </a:solidFill>
              </a:rPr>
              <a:t>3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71" name="Ευθύγραμμο βέλος σύνδεσης 70"/>
          <p:cNvCxnSpPr/>
          <p:nvPr/>
        </p:nvCxnSpPr>
        <p:spPr>
          <a:xfrm>
            <a:off x="2326544" y="4168699"/>
            <a:ext cx="0" cy="40504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051720" y="4112495"/>
            <a:ext cx="31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89400" y="4800355"/>
            <a:ext cx="36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U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48123" y="4817993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+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165484" y="4812519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-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77" name="Έλλειψη 76"/>
          <p:cNvSpPr/>
          <p:nvPr/>
        </p:nvSpPr>
        <p:spPr>
          <a:xfrm>
            <a:off x="2431609" y="5036005"/>
            <a:ext cx="75288" cy="912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8" name="TextBox 77"/>
          <p:cNvSpPr txBox="1"/>
          <p:nvPr/>
        </p:nvSpPr>
        <p:spPr>
          <a:xfrm>
            <a:off x="2435514" y="4817993"/>
            <a:ext cx="36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prstClr val="black"/>
                </a:solidFill>
              </a:rPr>
              <a:t>Β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0835" y="4758811"/>
            <a:ext cx="36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prstClr val="black"/>
                </a:solidFill>
              </a:rPr>
              <a:t>Α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88" name="Ορθογώνιο 87"/>
          <p:cNvSpPr/>
          <p:nvPr/>
        </p:nvSpPr>
        <p:spPr>
          <a:xfrm>
            <a:off x="5782472" y="2462069"/>
            <a:ext cx="765085" cy="2700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75648" y="2049148"/>
            <a:ext cx="753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sz="2000" b="1" dirty="0" err="1" smtClean="0">
                <a:solidFill>
                  <a:prstClr val="black"/>
                </a:solidFill>
              </a:rPr>
              <a:t>ολ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92" name="Ευθεία γραμμή σύνδεσης 91"/>
          <p:cNvCxnSpPr/>
          <p:nvPr/>
        </p:nvCxnSpPr>
        <p:spPr>
          <a:xfrm>
            <a:off x="6547557" y="2612959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Ευθεία γραμμή σύνδεσης 92"/>
          <p:cNvCxnSpPr/>
          <p:nvPr/>
        </p:nvCxnSpPr>
        <p:spPr>
          <a:xfrm>
            <a:off x="5148897" y="2601529"/>
            <a:ext cx="633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Έλλειψη 93"/>
          <p:cNvSpPr/>
          <p:nvPr/>
        </p:nvSpPr>
        <p:spPr>
          <a:xfrm>
            <a:off x="5111253" y="3577811"/>
            <a:ext cx="75288" cy="912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6" name="TextBox 95"/>
          <p:cNvSpPr txBox="1"/>
          <p:nvPr/>
        </p:nvSpPr>
        <p:spPr>
          <a:xfrm>
            <a:off x="4817121" y="2771694"/>
            <a:ext cx="26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97" name="Ευθύγραμμο βέλος σύνδεσης 96"/>
          <p:cNvCxnSpPr/>
          <p:nvPr/>
        </p:nvCxnSpPr>
        <p:spPr>
          <a:xfrm>
            <a:off x="5283348" y="2462069"/>
            <a:ext cx="4680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Ευθύγραμμο βέλος σύνδεσης 98"/>
          <p:cNvCxnSpPr/>
          <p:nvPr/>
        </p:nvCxnSpPr>
        <p:spPr>
          <a:xfrm flipV="1">
            <a:off x="5030876" y="2715490"/>
            <a:ext cx="0" cy="5400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5262494" y="2017403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103" name="Ευθύγραμμο βέλος σύνδεσης 102"/>
          <p:cNvCxnSpPr/>
          <p:nvPr/>
        </p:nvCxnSpPr>
        <p:spPr>
          <a:xfrm>
            <a:off x="7105900" y="2771694"/>
            <a:ext cx="0" cy="40504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831076" y="2715490"/>
            <a:ext cx="31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968756" y="3403350"/>
            <a:ext cx="36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U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127479" y="3420988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+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970885" y="3403350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-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108" name="Έλλειψη 107"/>
          <p:cNvSpPr/>
          <p:nvPr/>
        </p:nvSpPr>
        <p:spPr>
          <a:xfrm>
            <a:off x="7175786" y="3547789"/>
            <a:ext cx="75288" cy="912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9" name="TextBox 108"/>
          <p:cNvSpPr txBox="1"/>
          <p:nvPr/>
        </p:nvSpPr>
        <p:spPr>
          <a:xfrm>
            <a:off x="7214870" y="3429000"/>
            <a:ext cx="36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prstClr val="black"/>
                </a:solidFill>
              </a:rPr>
              <a:t>Β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800191" y="3361806"/>
            <a:ext cx="36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prstClr val="black"/>
                </a:solidFill>
              </a:rPr>
              <a:t>Α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111" name="Ευθεία γραμμή σύνδεσης 110"/>
          <p:cNvCxnSpPr/>
          <p:nvPr/>
        </p:nvCxnSpPr>
        <p:spPr>
          <a:xfrm flipV="1">
            <a:off x="5148896" y="2592923"/>
            <a:ext cx="0" cy="9996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Ευθεία γραμμή σύνδεσης 111"/>
          <p:cNvCxnSpPr/>
          <p:nvPr/>
        </p:nvCxnSpPr>
        <p:spPr>
          <a:xfrm flipV="1">
            <a:off x="7210965" y="2612959"/>
            <a:ext cx="0" cy="9996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Δεξιό βέλος 22"/>
          <p:cNvSpPr/>
          <p:nvPr/>
        </p:nvSpPr>
        <p:spPr>
          <a:xfrm>
            <a:off x="2802779" y="3033304"/>
            <a:ext cx="1499191" cy="433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8" name="TextBox 37"/>
              <p:cNvSpPr txBox="1"/>
              <p:nvPr/>
            </p:nvSpPr>
            <p:spPr>
              <a:xfrm>
                <a:off x="3964317" y="4856045"/>
                <a:ext cx="3814282" cy="88171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l-GR" sz="32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l-GR" sz="3200" b="1" i="0" smtClean="0">
                            <a:latin typeface="Cambria Math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l-GR" sz="32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1" i="0" smtClean="0">
                                <a:latin typeface="Cambria Math"/>
                              </a:rPr>
                              <m:t>𝐑</m:t>
                            </m:r>
                          </m:e>
                          <m:sub>
                            <m:r>
                              <a:rPr lang="el-GR" sz="3200" b="1" i="0" smtClean="0">
                                <a:latin typeface="Cambria Math"/>
                              </a:rPr>
                              <m:t>𝛐𝛌</m:t>
                            </m:r>
                          </m:sub>
                        </m:sSub>
                      </m:den>
                    </m:f>
                    <m:r>
                      <a:rPr lang="el-GR" sz="3200" b="1" i="0" smtClean="0">
                        <a:latin typeface="Cambria Math"/>
                      </a:rPr>
                      <m:t> </m:t>
                    </m:r>
                    <m:r>
                      <a:rPr lang="el-GR" sz="3200" b="1" i="0" smtClean="0">
                        <a:latin typeface="Cambria Math"/>
                        <a:ea typeface="Cambria Math"/>
                      </a:rPr>
                      <m:t>= </m:t>
                    </m:r>
                    <m:f>
                      <m:fPr>
                        <m:ctrlPr>
                          <a:rPr lang="el-GR" sz="3200" b="1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l-GR" sz="3200" b="1" i="0" smtClean="0">
                            <a:latin typeface="Cambria Math"/>
                            <a:ea typeface="Cambria Math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l-GR" sz="3200" b="1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1" i="0" smtClean="0">
                                <a:latin typeface="Cambria Math"/>
                                <a:ea typeface="Cambria Math"/>
                              </a:rPr>
                              <m:t>𝐑</m:t>
                            </m:r>
                          </m:e>
                          <m:sub>
                            <m:r>
                              <a:rPr lang="en-US" sz="3200" b="1" i="0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sub>
                        </m:sSub>
                      </m:den>
                    </m:f>
                    <m:r>
                      <a:rPr lang="en-US" sz="3200" b="1" i="0" smtClean="0">
                        <a:latin typeface="Cambria Math"/>
                        <a:ea typeface="Cambria Math"/>
                      </a:rPr>
                      <m:t>+ </m:t>
                    </m:r>
                    <m:f>
                      <m:fPr>
                        <m:ctrlPr>
                          <a:rPr lang="el-GR" sz="3200" b="1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l-GR" sz="3200" b="1" i="0">
                            <a:latin typeface="Cambria Math"/>
                            <a:ea typeface="Cambria Math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l-GR" sz="3200" b="1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1" i="0">
                                <a:latin typeface="Cambria Math"/>
                                <a:ea typeface="Cambria Math"/>
                              </a:rPr>
                              <m:t>𝐑</m:t>
                            </m:r>
                          </m:e>
                          <m:sub>
                            <m:r>
                              <a:rPr lang="en-US" sz="3200" b="1" i="0" smtClean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b="1" dirty="0" smtClean="0"/>
                  <a:t> </a:t>
                </a:r>
                <a14:m>
                  <m:oMath xmlns:m="http://schemas.openxmlformats.org/officeDocument/2006/math">
                    <m:r>
                      <a:rPr lang="en-US" sz="3200" b="1">
                        <a:latin typeface="Cambria Math"/>
                        <a:ea typeface="Cambria Math"/>
                      </a:rPr>
                      <m:t>+</m:t>
                    </m:r>
                  </m:oMath>
                </a14:m>
                <a:r>
                  <a:rPr lang="en-US" sz="3200" b="1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3200" b="1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l-GR" sz="3200" b="1" i="0">
                            <a:latin typeface="Cambria Math"/>
                            <a:ea typeface="Cambria Math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l-GR" sz="3200" b="1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1" i="0">
                                <a:latin typeface="Cambria Math"/>
                                <a:ea typeface="Cambria Math"/>
                              </a:rPr>
                              <m:t>𝐑</m:t>
                            </m:r>
                          </m:e>
                          <m:sub>
                            <m:r>
                              <a:rPr lang="en-US" sz="3200" b="1" i="0" smtClean="0">
                                <a:latin typeface="Cambria Math"/>
                                <a:ea typeface="Cambria Math"/>
                              </a:rPr>
                              <m:t>𝟑</m:t>
                            </m:r>
                          </m:sub>
                        </m:sSub>
                      </m:den>
                    </m:f>
                  </m:oMath>
                </a14:m>
                <a:endParaRPr lang="el-GR" sz="3200" b="1" dirty="0"/>
              </a:p>
            </p:txBody>
          </p:sp>
        </mc:Choice>
        <mc:Fallback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317" y="4856045"/>
                <a:ext cx="3814282" cy="881716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b="-135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TextBox 114"/>
          <p:cNvSpPr txBox="1"/>
          <p:nvPr/>
        </p:nvSpPr>
        <p:spPr>
          <a:xfrm>
            <a:off x="4026744" y="4014925"/>
            <a:ext cx="210451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</a:rPr>
              <a:t>I</a:t>
            </a:r>
            <a:r>
              <a:rPr lang="en-US" sz="2400" b="1" dirty="0" smtClean="0">
                <a:solidFill>
                  <a:prstClr val="black"/>
                </a:solidFill>
              </a:rPr>
              <a:t> = </a:t>
            </a:r>
            <a:r>
              <a:rPr lang="en-US" sz="3600" b="1" dirty="0" smtClean="0">
                <a:solidFill>
                  <a:prstClr val="black"/>
                </a:solidFill>
              </a:rPr>
              <a:t>I</a:t>
            </a:r>
            <a:r>
              <a:rPr lang="en-US" sz="2400" b="1" dirty="0" smtClean="0">
                <a:solidFill>
                  <a:prstClr val="black"/>
                </a:solidFill>
              </a:rPr>
              <a:t>1 + </a:t>
            </a:r>
            <a:r>
              <a:rPr lang="en-US" sz="3600" b="1" dirty="0" smtClean="0">
                <a:solidFill>
                  <a:prstClr val="black"/>
                </a:solidFill>
              </a:rPr>
              <a:t>I</a:t>
            </a:r>
            <a:r>
              <a:rPr lang="en-US" sz="2400" b="1" dirty="0" smtClean="0">
                <a:solidFill>
                  <a:prstClr val="black"/>
                </a:solidFill>
              </a:rPr>
              <a:t>2 + </a:t>
            </a:r>
            <a:r>
              <a:rPr lang="en-US" sz="3600" b="1" dirty="0">
                <a:solidFill>
                  <a:prstClr val="black"/>
                </a:solidFill>
              </a:rPr>
              <a:t>I</a:t>
            </a:r>
            <a:r>
              <a:rPr lang="el-GR" sz="2400" b="1" dirty="0" smtClean="0">
                <a:solidFill>
                  <a:prstClr val="black"/>
                </a:solidFill>
              </a:rPr>
              <a:t>3</a:t>
            </a:r>
            <a:endParaRPr lang="el-GR" sz="24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7992" y="6069311"/>
            <a:ext cx="8032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Η </a:t>
            </a:r>
            <a:r>
              <a:rPr lang="en-US" sz="2400" b="1" dirty="0">
                <a:solidFill>
                  <a:prstClr val="black"/>
                </a:solidFill>
              </a:rPr>
              <a:t>R</a:t>
            </a:r>
            <a:r>
              <a:rPr lang="el-GR" b="1" dirty="0" err="1" smtClean="0">
                <a:solidFill>
                  <a:prstClr val="black"/>
                </a:solidFill>
              </a:rPr>
              <a:t>ολ</a:t>
            </a:r>
            <a:r>
              <a:rPr lang="el-GR" b="1" dirty="0" smtClean="0"/>
              <a:t> είναι </a:t>
            </a:r>
            <a:r>
              <a:rPr lang="el-GR" sz="2400" b="1" dirty="0" smtClean="0"/>
              <a:t>μικρότερη </a:t>
            </a:r>
            <a:r>
              <a:rPr lang="el-GR" b="1" dirty="0" smtClean="0"/>
              <a:t>από κάθε μία από τις επιμέρους αρχικές αντιστάσεις</a:t>
            </a:r>
            <a:endParaRPr lang="el-GR" b="1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39</a:t>
            </a:fld>
            <a:endParaRPr lang="el-GR"/>
          </a:p>
        </p:txBody>
      </p:sp>
      <p:sp>
        <p:nvSpPr>
          <p:cNvPr id="59" name="5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033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/>
      <p:bldP spid="94" grpId="0" animBg="1"/>
      <p:bldP spid="96" grpId="0"/>
      <p:bldP spid="102" grpId="0"/>
      <p:bldP spid="104" grpId="0"/>
      <p:bldP spid="105" grpId="0"/>
      <p:bldP spid="106" grpId="0"/>
      <p:bldP spid="107" grpId="0"/>
      <p:bldP spid="108" grpId="0" animBg="1"/>
      <p:bldP spid="109" grpId="0"/>
      <p:bldP spid="110" grpId="0"/>
      <p:bldP spid="23" grpId="0" animBg="1"/>
      <p:bldP spid="38" grpId="0" animBg="1"/>
      <p:bldP spid="115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289" y="908720"/>
            <a:ext cx="764857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692696"/>
            <a:ext cx="87129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Αν ένα σώμα έχει ηλεκτρικό φορτίο τότε λέμε ότι είναι ηλεκτρισμένο. Το ηλεκτρικό φορτίο συμβολίζεται με</a:t>
            </a:r>
            <a:r>
              <a:rPr lang="el-GR" sz="2000" b="1" dirty="0" smtClean="0"/>
              <a:t> </a:t>
            </a:r>
            <a:r>
              <a:rPr lang="en-US" sz="2000" b="1" dirty="0" smtClean="0"/>
              <a:t>Q</a:t>
            </a:r>
            <a:r>
              <a:rPr lang="el-GR" sz="2000" b="1" dirty="0" smtClean="0"/>
              <a:t> </a:t>
            </a:r>
            <a:endParaRPr lang="el-GR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107504" y="3457570"/>
                <a:ext cx="871296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l-GR" dirty="0" smtClean="0"/>
                  <a:t>Μονάδα μέτρησης του ηλεκτρικού φορτίου είναι το </a:t>
                </a:r>
                <a:r>
                  <a:rPr lang="el-GR" dirty="0" err="1"/>
                  <a:t>κ</a:t>
                </a:r>
                <a:r>
                  <a:rPr lang="el-GR" dirty="0" err="1" smtClean="0"/>
                  <a:t>ουλόμπ</a:t>
                </a:r>
                <a:r>
                  <a:rPr lang="el-GR" dirty="0" smtClean="0"/>
                  <a:t>, συμβολίζεται με</a:t>
                </a:r>
                <a:r>
                  <a:rPr lang="en-US" dirty="0" smtClean="0"/>
                  <a:t> </a:t>
                </a:r>
                <a:r>
                  <a:rPr lang="el-GR" dirty="0" smtClean="0"/>
                  <a:t> </a:t>
                </a:r>
                <a:r>
                  <a:rPr lang="en-US" sz="2400" b="1" dirty="0" smtClean="0"/>
                  <a:t>C</a:t>
                </a:r>
                <a:endParaRPr lang="el-GR" sz="2800" b="1" dirty="0" smtClean="0"/>
              </a:p>
              <a:p>
                <a:pPr>
                  <a:lnSpc>
                    <a:spcPct val="150000"/>
                  </a:lnSpc>
                </a:pPr>
                <a:r>
                  <a:rPr lang="el-GR" dirty="0" smtClean="0"/>
                  <a:t>Υποπολλαπλάσια είναι</a:t>
                </a:r>
                <a:r>
                  <a:rPr lang="en-US" dirty="0" smtClean="0"/>
                  <a:t>:</a:t>
                </a:r>
                <a:r>
                  <a:rPr lang="el-GR" dirty="0" smtClean="0"/>
                  <a:t> 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l-GR" b="1" dirty="0" smtClean="0"/>
                  <a:t>το </a:t>
                </a:r>
                <a:r>
                  <a:rPr lang="el-GR" b="1" dirty="0" err="1" smtClean="0"/>
                  <a:t>Μιλικουλόμπ</a:t>
                </a:r>
                <a:r>
                  <a:rPr lang="el-GR" b="1" dirty="0" smtClean="0"/>
                  <a:t>, 1</a:t>
                </a:r>
                <a:r>
                  <a:rPr lang="en-US" b="1" dirty="0" err="1" smtClean="0"/>
                  <a:t>mC</a:t>
                </a:r>
                <a:r>
                  <a:rPr lang="en-US" b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0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b="1" i="0" smtClean="0">
                            <a:latin typeface="Cambria Math"/>
                          </a:rPr>
                          <m:t>𝟏𝟎𝟎𝟎</m:t>
                        </m:r>
                      </m:den>
                    </m:f>
                    <m:r>
                      <a:rPr lang="en-US" b="1" i="0" smtClean="0">
                        <a:latin typeface="Cambria Math"/>
                      </a:rPr>
                      <m:t>𝐂</m:t>
                    </m:r>
                    <m:r>
                      <a:rPr lang="en-US" b="1" i="0" smtClean="0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el-GR" b="1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0" dirty="0" smtClean="0"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b="1" i="0" dirty="0" smtClean="0">
                            <a:latin typeface="Cambria Math"/>
                          </a:rPr>
                          <m:t>−</m:t>
                        </m:r>
                        <m:r>
                          <a:rPr lang="en-US" b="1" i="0" dirty="0" smtClean="0">
                            <a:latin typeface="Cambria Math"/>
                          </a:rPr>
                          <m:t>𝟑</m:t>
                        </m:r>
                        <m:r>
                          <a:rPr lang="en-US" b="1" i="0" dirty="0" smtClean="0">
                            <a:latin typeface="Cambria Math"/>
                          </a:rPr>
                          <m:t> </m:t>
                        </m:r>
                      </m:sup>
                    </m:sSup>
                    <m:r>
                      <a:rPr lang="en-US" b="1" i="0" dirty="0" smtClean="0">
                        <a:latin typeface="Cambria Math"/>
                      </a:rPr>
                      <m:t>𝐂</m:t>
                    </m:r>
                  </m:oMath>
                </a14:m>
                <a:endParaRPr lang="el-GR" b="1" dirty="0" smtClean="0"/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l-GR" b="1" dirty="0" smtClean="0"/>
                  <a:t>το </a:t>
                </a:r>
                <a:r>
                  <a:rPr lang="el-GR" b="1" dirty="0" err="1" smtClean="0"/>
                  <a:t>Μικροκουλόμπ</a:t>
                </a:r>
                <a:r>
                  <a:rPr lang="el-GR" b="1" dirty="0" smtClean="0"/>
                  <a:t>, 1</a:t>
                </a:r>
                <a:r>
                  <a:rPr lang="el-GR" b="1" dirty="0"/>
                  <a:t>μ</a:t>
                </a:r>
                <a:r>
                  <a:rPr lang="en-US" b="1" dirty="0" smtClean="0"/>
                  <a:t>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0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b="1" i="0" smtClean="0">
                            <a:latin typeface="Cambria Math"/>
                          </a:rPr>
                          <m:t>𝟏</m:t>
                        </m:r>
                        <m:r>
                          <a:rPr lang="el-GR" b="1" i="0" smtClean="0">
                            <a:latin typeface="Cambria Math"/>
                          </a:rPr>
                          <m:t>.</m:t>
                        </m:r>
                        <m:r>
                          <a:rPr lang="en-US" b="1" i="0" smtClean="0">
                            <a:latin typeface="Cambria Math"/>
                          </a:rPr>
                          <m:t>𝟎𝟎𝟎</m:t>
                        </m:r>
                        <m:r>
                          <a:rPr lang="el-GR" b="1" i="0" smtClean="0">
                            <a:latin typeface="Cambria Math"/>
                          </a:rPr>
                          <m:t>.</m:t>
                        </m:r>
                        <m:r>
                          <a:rPr lang="el-GR" b="1" i="0" smtClean="0">
                            <a:latin typeface="Cambria Math"/>
                          </a:rPr>
                          <m:t>𝟎𝟎𝟎</m:t>
                        </m:r>
                      </m:den>
                    </m:f>
                    <m:r>
                      <a:rPr lang="en-US" b="1" i="0" smtClean="0">
                        <a:latin typeface="Cambria Math"/>
                      </a:rPr>
                      <m:t>𝐂</m:t>
                    </m:r>
                    <m:r>
                      <a:rPr lang="en-US" b="1" i="0" smtClean="0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el-GR" b="1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0" dirty="0" smtClean="0"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b="1" i="0" dirty="0" smtClean="0">
                            <a:latin typeface="Cambria Math"/>
                          </a:rPr>
                          <m:t>−</m:t>
                        </m:r>
                        <m:r>
                          <a:rPr lang="el-GR" b="1" i="0" dirty="0" smtClean="0">
                            <a:latin typeface="Cambria Math"/>
                          </a:rPr>
                          <m:t>𝟔</m:t>
                        </m:r>
                        <m:r>
                          <a:rPr lang="en-US" b="1" i="0" dirty="0" smtClean="0">
                            <a:latin typeface="Cambria Math"/>
                          </a:rPr>
                          <m:t> </m:t>
                        </m:r>
                      </m:sup>
                    </m:sSup>
                    <m:r>
                      <a:rPr lang="en-US" b="1" i="0" dirty="0" smtClean="0">
                        <a:latin typeface="Cambria Math"/>
                      </a:rPr>
                      <m:t>𝐂</m:t>
                    </m:r>
                  </m:oMath>
                </a14:m>
                <a:endParaRPr lang="el-GR" b="1" dirty="0"/>
              </a:p>
              <a:p>
                <a:pPr>
                  <a:lnSpc>
                    <a:spcPct val="150000"/>
                  </a:lnSpc>
                </a:pPr>
                <a:endParaRPr lang="el-GR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457570"/>
                <a:ext cx="8712968" cy="2677656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630" b="-113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475656" y="116632"/>
            <a:ext cx="5832648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ΗΛΕΚΤΡΙΚΟ ΦΟΡΤΙΟ - ΜΟΝΑΔΕΣ</a:t>
            </a:r>
            <a:endParaRPr lang="el-GR" sz="2800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4</a:t>
            </a:fld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036855" y="1526234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4" name="Ευθεία γραμμή σύνδεσης 3"/>
          <p:cNvCxnSpPr/>
          <p:nvPr/>
        </p:nvCxnSpPr>
        <p:spPr>
          <a:xfrm>
            <a:off x="1801940" y="1672679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 flipV="1">
            <a:off x="2469253" y="1661250"/>
            <a:ext cx="0" cy="34128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εία γραμμή σύνδεσης 20"/>
          <p:cNvCxnSpPr/>
          <p:nvPr/>
        </p:nvCxnSpPr>
        <p:spPr>
          <a:xfrm>
            <a:off x="369542" y="1661249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ρθογώνιο 23"/>
          <p:cNvSpPr/>
          <p:nvPr/>
        </p:nvSpPr>
        <p:spPr>
          <a:xfrm>
            <a:off x="1036854" y="2682349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25" name="Ευθεία γραμμή σύνδεσης 24"/>
          <p:cNvCxnSpPr/>
          <p:nvPr/>
        </p:nvCxnSpPr>
        <p:spPr>
          <a:xfrm>
            <a:off x="1801939" y="2828794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εία γραμμή σύνδεσης 25"/>
          <p:cNvCxnSpPr/>
          <p:nvPr/>
        </p:nvCxnSpPr>
        <p:spPr>
          <a:xfrm>
            <a:off x="369541" y="2817364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εία γραμμή σύνδεσης 26"/>
          <p:cNvCxnSpPr/>
          <p:nvPr/>
        </p:nvCxnSpPr>
        <p:spPr>
          <a:xfrm flipV="1">
            <a:off x="369542" y="1630910"/>
            <a:ext cx="23329" cy="34432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Ορθογώνιο 33"/>
          <p:cNvSpPr/>
          <p:nvPr/>
        </p:nvSpPr>
        <p:spPr>
          <a:xfrm>
            <a:off x="1003116" y="3859074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109394" y="3429000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sz="2000" b="1" dirty="0" smtClean="0">
                <a:solidFill>
                  <a:prstClr val="black"/>
                </a:solidFill>
              </a:rPr>
              <a:t>3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105143" y="1043735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sz="2000" b="1" dirty="0" smtClean="0">
                <a:solidFill>
                  <a:prstClr val="black"/>
                </a:solidFill>
              </a:rPr>
              <a:t>1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40620" y="2213865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sz="2000" b="1" dirty="0" smtClean="0">
                <a:solidFill>
                  <a:prstClr val="black"/>
                </a:solidFill>
              </a:rPr>
              <a:t>2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2064" name="TextBox 2063"/>
          <p:cNvSpPr txBox="1"/>
          <p:nvPr/>
        </p:nvSpPr>
        <p:spPr>
          <a:xfrm>
            <a:off x="836585" y="233645"/>
            <a:ext cx="765085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Παράλληλη συνδεσμολογία αντιστάσεων</a:t>
            </a:r>
            <a:endParaRPr lang="el-GR" sz="3200" b="1" dirty="0">
              <a:solidFill>
                <a:prstClr val="white"/>
              </a:solidFill>
            </a:endParaRPr>
          </a:p>
        </p:txBody>
      </p:sp>
      <p:cxnSp>
        <p:nvCxnSpPr>
          <p:cNvPr id="45" name="Ευθεία γραμμή σύνδεσης 44"/>
          <p:cNvCxnSpPr/>
          <p:nvPr/>
        </p:nvCxnSpPr>
        <p:spPr>
          <a:xfrm>
            <a:off x="1768201" y="4009964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Ευθεία γραμμή σύνδεσης 45"/>
          <p:cNvCxnSpPr/>
          <p:nvPr/>
        </p:nvCxnSpPr>
        <p:spPr>
          <a:xfrm>
            <a:off x="369541" y="3998534"/>
            <a:ext cx="633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Έλλειψη 50"/>
          <p:cNvSpPr/>
          <p:nvPr/>
        </p:nvSpPr>
        <p:spPr>
          <a:xfrm>
            <a:off x="331897" y="4974816"/>
            <a:ext cx="75288" cy="912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52" name="Ευθύγραμμο βέλος σύνδεσης 51"/>
          <p:cNvCxnSpPr/>
          <p:nvPr/>
        </p:nvCxnSpPr>
        <p:spPr>
          <a:xfrm>
            <a:off x="469197" y="1526234"/>
            <a:ext cx="4680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7765" y="4168699"/>
            <a:ext cx="26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55" name="Ευθύγραμμο βέλος σύνδεσης 54"/>
          <p:cNvCxnSpPr/>
          <p:nvPr/>
        </p:nvCxnSpPr>
        <p:spPr>
          <a:xfrm>
            <a:off x="503992" y="3859074"/>
            <a:ext cx="4680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Ευθύγραμμο βέλος σύνδεσης 55"/>
          <p:cNvCxnSpPr/>
          <p:nvPr/>
        </p:nvCxnSpPr>
        <p:spPr>
          <a:xfrm>
            <a:off x="482785" y="2682349"/>
            <a:ext cx="4680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Ευθύγραμμο βέλος σύνδεσης 57"/>
          <p:cNvCxnSpPr/>
          <p:nvPr/>
        </p:nvCxnSpPr>
        <p:spPr>
          <a:xfrm flipV="1">
            <a:off x="251520" y="4112495"/>
            <a:ext cx="0" cy="5400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03992" y="1063769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r>
              <a:rPr lang="el-GR" b="1" dirty="0" smtClean="0">
                <a:solidFill>
                  <a:prstClr val="black"/>
                </a:solidFill>
              </a:rPr>
              <a:t>1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89391" y="2279013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r>
              <a:rPr lang="el-GR" b="1" dirty="0" smtClean="0">
                <a:solidFill>
                  <a:prstClr val="black"/>
                </a:solidFill>
              </a:rPr>
              <a:t>2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2966" y="3466708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r>
              <a:rPr lang="el-GR" b="1" dirty="0" smtClean="0">
                <a:solidFill>
                  <a:prstClr val="black"/>
                </a:solidFill>
              </a:rPr>
              <a:t>3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71" name="Ευθύγραμμο βέλος σύνδεσης 70"/>
          <p:cNvCxnSpPr/>
          <p:nvPr/>
        </p:nvCxnSpPr>
        <p:spPr>
          <a:xfrm>
            <a:off x="2326544" y="4382525"/>
            <a:ext cx="0" cy="40504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077824" y="4346680"/>
            <a:ext cx="31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89400" y="4800355"/>
            <a:ext cx="36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U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48123" y="4817993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+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165484" y="4812519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-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77" name="Έλλειψη 76"/>
          <p:cNvSpPr/>
          <p:nvPr/>
        </p:nvSpPr>
        <p:spPr>
          <a:xfrm>
            <a:off x="2431609" y="5036005"/>
            <a:ext cx="75288" cy="912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435514" y="4817993"/>
            <a:ext cx="36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prstClr val="black"/>
                </a:solidFill>
              </a:rPr>
              <a:t>Β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0835" y="4758811"/>
            <a:ext cx="36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prstClr val="black"/>
                </a:solidFill>
              </a:rPr>
              <a:t>Α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88" name="Ορθογώνιο 87"/>
          <p:cNvSpPr/>
          <p:nvPr/>
        </p:nvSpPr>
        <p:spPr>
          <a:xfrm>
            <a:off x="5782472" y="2462069"/>
            <a:ext cx="765085" cy="2700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75648" y="2049148"/>
            <a:ext cx="753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sz="2000" b="1" dirty="0" err="1" smtClean="0">
                <a:solidFill>
                  <a:prstClr val="black"/>
                </a:solidFill>
              </a:rPr>
              <a:t>ολ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92" name="Ευθεία γραμμή σύνδεσης 91"/>
          <p:cNvCxnSpPr/>
          <p:nvPr/>
        </p:nvCxnSpPr>
        <p:spPr>
          <a:xfrm>
            <a:off x="6547557" y="2612959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Ευθεία γραμμή σύνδεσης 92"/>
          <p:cNvCxnSpPr/>
          <p:nvPr/>
        </p:nvCxnSpPr>
        <p:spPr>
          <a:xfrm>
            <a:off x="5148897" y="2601529"/>
            <a:ext cx="633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Έλλειψη 93"/>
          <p:cNvSpPr/>
          <p:nvPr/>
        </p:nvSpPr>
        <p:spPr>
          <a:xfrm>
            <a:off x="5111253" y="3577811"/>
            <a:ext cx="75288" cy="912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817121" y="2771694"/>
            <a:ext cx="26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97" name="Ευθύγραμμο βέλος σύνδεσης 96"/>
          <p:cNvCxnSpPr/>
          <p:nvPr/>
        </p:nvCxnSpPr>
        <p:spPr>
          <a:xfrm>
            <a:off x="5283348" y="2462069"/>
            <a:ext cx="4680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Ευθύγραμμο βέλος σύνδεσης 98"/>
          <p:cNvCxnSpPr/>
          <p:nvPr/>
        </p:nvCxnSpPr>
        <p:spPr>
          <a:xfrm flipV="1">
            <a:off x="5030876" y="2715490"/>
            <a:ext cx="0" cy="5400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5262494" y="2017403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103" name="Ευθύγραμμο βέλος σύνδεσης 102"/>
          <p:cNvCxnSpPr/>
          <p:nvPr/>
        </p:nvCxnSpPr>
        <p:spPr>
          <a:xfrm>
            <a:off x="7105900" y="2771694"/>
            <a:ext cx="0" cy="40504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831076" y="2715490"/>
            <a:ext cx="31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968756" y="3403350"/>
            <a:ext cx="36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U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127479" y="3420988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+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970885" y="3403350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-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108" name="Έλλειψη 107"/>
          <p:cNvSpPr/>
          <p:nvPr/>
        </p:nvSpPr>
        <p:spPr>
          <a:xfrm>
            <a:off x="7175786" y="3547789"/>
            <a:ext cx="75288" cy="912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14870" y="3429000"/>
            <a:ext cx="36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prstClr val="black"/>
                </a:solidFill>
              </a:rPr>
              <a:t>Β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800191" y="3361806"/>
            <a:ext cx="36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prstClr val="black"/>
                </a:solidFill>
              </a:rPr>
              <a:t>Α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111" name="Ευθεία γραμμή σύνδεσης 110"/>
          <p:cNvCxnSpPr/>
          <p:nvPr/>
        </p:nvCxnSpPr>
        <p:spPr>
          <a:xfrm flipV="1">
            <a:off x="5148896" y="2592923"/>
            <a:ext cx="0" cy="9996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Ευθεία γραμμή σύνδεσης 111"/>
          <p:cNvCxnSpPr/>
          <p:nvPr/>
        </p:nvCxnSpPr>
        <p:spPr>
          <a:xfrm flipV="1">
            <a:off x="7210965" y="2612959"/>
            <a:ext cx="0" cy="9996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Δεξιό βέλος 22"/>
          <p:cNvSpPr/>
          <p:nvPr/>
        </p:nvSpPr>
        <p:spPr>
          <a:xfrm>
            <a:off x="2802779" y="3033304"/>
            <a:ext cx="1499191" cy="433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5" name="TextBox 114"/>
              <p:cNvSpPr txBox="1"/>
              <p:nvPr/>
            </p:nvSpPr>
            <p:spPr>
              <a:xfrm>
                <a:off x="5186541" y="4118803"/>
                <a:ext cx="2091883" cy="693716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prstClr val="black"/>
                    </a:solidFill>
                  </a:rPr>
                  <a:t>U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1 = </a:t>
                </a:r>
                <a:r>
                  <a:rPr lang="en-US" sz="3600" b="1" dirty="0" smtClean="0">
                    <a:solidFill>
                      <a:prstClr val="black"/>
                    </a:solidFill>
                  </a:rPr>
                  <a:t>I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n-US" sz="24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3600" b="1" dirty="0" smtClean="0">
                    <a:solidFill>
                      <a:prstClr val="black"/>
                    </a:solidFill>
                  </a:rPr>
                  <a:t>R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1</a:t>
                </a:r>
                <a:endParaRPr lang="en-US" sz="2400" b="1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15" name="TextBox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541" y="4118803"/>
                <a:ext cx="2091883" cy="693716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8357" t="-4274" b="-3076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Ευθύγραμμο βέλος σύνδεσης 4"/>
          <p:cNvCxnSpPr/>
          <p:nvPr/>
        </p:nvCxnSpPr>
        <p:spPr>
          <a:xfrm>
            <a:off x="1801940" y="1943835"/>
            <a:ext cx="66731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Ευθύγραμμο βέλος σύνδεσης 58"/>
          <p:cNvCxnSpPr/>
          <p:nvPr/>
        </p:nvCxnSpPr>
        <p:spPr>
          <a:xfrm flipH="1">
            <a:off x="407185" y="1943835"/>
            <a:ext cx="66770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160765" y="1672679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U</a:t>
            </a:r>
            <a:r>
              <a:rPr lang="el-GR" sz="2000" b="1" dirty="0" smtClean="0">
                <a:solidFill>
                  <a:prstClr val="black"/>
                </a:solidFill>
              </a:rPr>
              <a:t>1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64" name="Ευθύγραμμο βέλος σύνδεσης 63"/>
          <p:cNvCxnSpPr/>
          <p:nvPr/>
        </p:nvCxnSpPr>
        <p:spPr>
          <a:xfrm>
            <a:off x="1737391" y="3077934"/>
            <a:ext cx="66731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Ευθύγραμμο βέλος σύνδεσης 65"/>
          <p:cNvCxnSpPr/>
          <p:nvPr/>
        </p:nvCxnSpPr>
        <p:spPr>
          <a:xfrm flipH="1">
            <a:off x="342636" y="3077934"/>
            <a:ext cx="66770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112896" y="2838586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U</a:t>
            </a:r>
            <a:r>
              <a:rPr lang="en-US" sz="2000" b="1" dirty="0" smtClean="0">
                <a:solidFill>
                  <a:prstClr val="black"/>
                </a:solidFill>
              </a:rPr>
              <a:t>2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70" name="Ευθύγραμμο βέλος σύνδεσης 69"/>
          <p:cNvCxnSpPr/>
          <p:nvPr/>
        </p:nvCxnSpPr>
        <p:spPr>
          <a:xfrm>
            <a:off x="1781012" y="4221793"/>
            <a:ext cx="66731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Ευθύγραμμο βέλος σύνδεσης 75"/>
          <p:cNvCxnSpPr/>
          <p:nvPr/>
        </p:nvCxnSpPr>
        <p:spPr>
          <a:xfrm flipH="1">
            <a:off x="386257" y="4221793"/>
            <a:ext cx="66770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1132253" y="4009964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U</a:t>
            </a:r>
            <a:r>
              <a:rPr lang="en-US" sz="2000" b="1" dirty="0" smtClean="0">
                <a:solidFill>
                  <a:prstClr val="black"/>
                </a:solidFill>
              </a:rPr>
              <a:t>3</a:t>
            </a:r>
            <a:endParaRPr lang="el-GR" sz="28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1" name="TextBox 80"/>
              <p:cNvSpPr txBox="1"/>
              <p:nvPr/>
            </p:nvSpPr>
            <p:spPr>
              <a:xfrm>
                <a:off x="5151218" y="4912229"/>
                <a:ext cx="2091883" cy="693716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prstClr val="black"/>
                    </a:solidFill>
                  </a:rPr>
                  <a:t>U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2 </a:t>
                </a:r>
                <a:r>
                  <a:rPr lang="en-US" sz="2400" b="1" dirty="0">
                    <a:solidFill>
                      <a:prstClr val="black"/>
                    </a:solidFill>
                  </a:rPr>
                  <a:t>= </a:t>
                </a:r>
                <a:r>
                  <a:rPr lang="en-US" sz="3600" b="1" dirty="0" smtClean="0">
                    <a:solidFill>
                      <a:prstClr val="black"/>
                    </a:solidFill>
                  </a:rPr>
                  <a:t>I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n-US" sz="2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3600" b="1" dirty="0" smtClean="0">
                    <a:solidFill>
                      <a:prstClr val="black"/>
                    </a:solidFill>
                  </a:rPr>
                  <a:t>R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2</a:t>
                </a:r>
                <a:endParaRPr lang="en-US" sz="2400" b="1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218" y="4912229"/>
                <a:ext cx="2091883" cy="693716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8069" t="-4237" b="-2966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82" name="TextBox 81"/>
              <p:cNvSpPr txBox="1"/>
              <p:nvPr/>
            </p:nvSpPr>
            <p:spPr>
              <a:xfrm>
                <a:off x="5169682" y="5734293"/>
                <a:ext cx="2091883" cy="693716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prstClr val="black"/>
                    </a:solidFill>
                  </a:rPr>
                  <a:t>U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3 </a:t>
                </a:r>
                <a:r>
                  <a:rPr lang="en-US" sz="2400" b="1" dirty="0">
                    <a:solidFill>
                      <a:prstClr val="black"/>
                    </a:solidFill>
                  </a:rPr>
                  <a:t>= </a:t>
                </a:r>
                <a:r>
                  <a:rPr lang="en-US" sz="3600" b="1" dirty="0" smtClean="0">
                    <a:solidFill>
                      <a:prstClr val="black"/>
                    </a:solidFill>
                  </a:rPr>
                  <a:t>I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3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n-US" sz="2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3600" b="1" dirty="0" smtClean="0">
                    <a:solidFill>
                      <a:prstClr val="black"/>
                    </a:solidFill>
                  </a:rPr>
                  <a:t>R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3</a:t>
                </a:r>
                <a:endParaRPr lang="en-US" sz="2400" b="1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9682" y="5734293"/>
                <a:ext cx="2091883" cy="693716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8069" t="-4274" b="-3076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40</a:t>
            </a:fld>
            <a:endParaRPr lang="el-GR"/>
          </a:p>
        </p:txBody>
      </p:sp>
      <p:sp>
        <p:nvSpPr>
          <p:cNvPr id="83" name="8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3838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63" grpId="0"/>
      <p:bldP spid="67" grpId="0"/>
      <p:bldP spid="80" grpId="0"/>
      <p:bldP spid="81" grpId="0" animBg="1"/>
      <p:bldP spid="8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924503" y="1899455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4" name="Ευθεία γραμμή σύνδεσης 3"/>
          <p:cNvCxnSpPr/>
          <p:nvPr/>
        </p:nvCxnSpPr>
        <p:spPr>
          <a:xfrm>
            <a:off x="4689588" y="2045900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 flipV="1">
            <a:off x="5356901" y="2034470"/>
            <a:ext cx="0" cy="11864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εία γραμμή σύνδεσης 20"/>
          <p:cNvCxnSpPr/>
          <p:nvPr/>
        </p:nvCxnSpPr>
        <p:spPr>
          <a:xfrm>
            <a:off x="3257190" y="2034470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ρθογώνιο 23"/>
          <p:cNvSpPr/>
          <p:nvPr/>
        </p:nvSpPr>
        <p:spPr>
          <a:xfrm>
            <a:off x="3924502" y="3055570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25" name="Ευθεία γραμμή σύνδεσης 24"/>
          <p:cNvCxnSpPr/>
          <p:nvPr/>
        </p:nvCxnSpPr>
        <p:spPr>
          <a:xfrm>
            <a:off x="4689587" y="3202015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εία γραμμή σύνδεσης 25"/>
          <p:cNvCxnSpPr/>
          <p:nvPr/>
        </p:nvCxnSpPr>
        <p:spPr>
          <a:xfrm>
            <a:off x="3257189" y="3190585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εία γραμμή σύνδεσης 26"/>
          <p:cNvCxnSpPr/>
          <p:nvPr/>
        </p:nvCxnSpPr>
        <p:spPr>
          <a:xfrm flipV="1">
            <a:off x="3280519" y="2004130"/>
            <a:ext cx="0" cy="11864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εία γραμμή σύνδεσης 27"/>
          <p:cNvCxnSpPr/>
          <p:nvPr/>
        </p:nvCxnSpPr>
        <p:spPr>
          <a:xfrm>
            <a:off x="5356901" y="2597357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Ευθεία γραμμή σύνδεσης 28"/>
          <p:cNvCxnSpPr/>
          <p:nvPr/>
        </p:nvCxnSpPr>
        <p:spPr>
          <a:xfrm>
            <a:off x="2613206" y="2597357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Ορθογώνιο 29"/>
          <p:cNvSpPr/>
          <p:nvPr/>
        </p:nvSpPr>
        <p:spPr>
          <a:xfrm>
            <a:off x="1848121" y="2492682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31" name="Ευθεία γραμμή σύνδεσης 30"/>
          <p:cNvCxnSpPr/>
          <p:nvPr/>
        </p:nvCxnSpPr>
        <p:spPr>
          <a:xfrm>
            <a:off x="1180808" y="2627697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Ορθογώνιο 31"/>
          <p:cNvSpPr/>
          <p:nvPr/>
        </p:nvSpPr>
        <p:spPr>
          <a:xfrm>
            <a:off x="6035644" y="2462342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33" name="Ευθεία γραμμή σύνδεσης 32"/>
          <p:cNvCxnSpPr/>
          <p:nvPr/>
        </p:nvCxnSpPr>
        <p:spPr>
          <a:xfrm>
            <a:off x="6800729" y="2608787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Ορθογώνιο 33"/>
          <p:cNvSpPr/>
          <p:nvPr/>
        </p:nvSpPr>
        <p:spPr>
          <a:xfrm>
            <a:off x="2613206" y="4031015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35" name="Ευθεία γραμμή σύνδεσης 34"/>
          <p:cNvCxnSpPr>
            <a:endCxn id="37" idx="1"/>
          </p:cNvCxnSpPr>
          <p:nvPr/>
        </p:nvCxnSpPr>
        <p:spPr>
          <a:xfrm flipV="1">
            <a:off x="3378291" y="4166030"/>
            <a:ext cx="1644953" cy="114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εία γραμμή σύνδεσης 35"/>
          <p:cNvCxnSpPr/>
          <p:nvPr/>
        </p:nvCxnSpPr>
        <p:spPr>
          <a:xfrm>
            <a:off x="1180808" y="4166030"/>
            <a:ext cx="14323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Ορθογώνιο 36"/>
          <p:cNvSpPr/>
          <p:nvPr/>
        </p:nvSpPr>
        <p:spPr>
          <a:xfrm>
            <a:off x="5023244" y="4031015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39" name="Ευθεία γραμμή σύνδεσης 38"/>
          <p:cNvCxnSpPr/>
          <p:nvPr/>
        </p:nvCxnSpPr>
        <p:spPr>
          <a:xfrm flipV="1">
            <a:off x="1180808" y="2627698"/>
            <a:ext cx="0" cy="24384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Ευθεία γραμμή σύνδεσης 42"/>
          <p:cNvCxnSpPr/>
          <p:nvPr/>
        </p:nvCxnSpPr>
        <p:spPr>
          <a:xfrm flipV="1">
            <a:off x="7444712" y="2608787"/>
            <a:ext cx="23330" cy="24397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Ευθεία γραμμή σύνδεσης 43"/>
          <p:cNvCxnSpPr/>
          <p:nvPr/>
        </p:nvCxnSpPr>
        <p:spPr>
          <a:xfrm flipV="1">
            <a:off x="5799759" y="4177460"/>
            <a:ext cx="1644953" cy="114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Ορθογώνιο 47"/>
          <p:cNvSpPr/>
          <p:nvPr/>
        </p:nvSpPr>
        <p:spPr>
          <a:xfrm>
            <a:off x="2613205" y="4931115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49" name="Ευθεία γραμμή σύνδεσης 48"/>
          <p:cNvCxnSpPr/>
          <p:nvPr/>
        </p:nvCxnSpPr>
        <p:spPr>
          <a:xfrm>
            <a:off x="1180807" y="5066130"/>
            <a:ext cx="14323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9" name="Ομάδα 2058"/>
          <p:cNvGrpSpPr/>
          <p:nvPr/>
        </p:nvGrpSpPr>
        <p:grpSpPr>
          <a:xfrm>
            <a:off x="4468802" y="4734238"/>
            <a:ext cx="180020" cy="663784"/>
            <a:chOff x="7857365" y="4540481"/>
            <a:chExt cx="180020" cy="663784"/>
          </a:xfrm>
        </p:grpSpPr>
        <p:cxnSp>
          <p:nvCxnSpPr>
            <p:cNvPr id="50" name="Ευθεία γραμμή σύνδεσης 49"/>
            <p:cNvCxnSpPr/>
            <p:nvPr/>
          </p:nvCxnSpPr>
          <p:spPr>
            <a:xfrm flipV="1">
              <a:off x="8037385" y="4689140"/>
              <a:ext cx="0" cy="33136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Ευθεία γραμμή σύνδεσης 53"/>
            <p:cNvCxnSpPr/>
            <p:nvPr/>
          </p:nvCxnSpPr>
          <p:spPr>
            <a:xfrm flipV="1">
              <a:off x="7857365" y="4540481"/>
              <a:ext cx="0" cy="6637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Ευθεία γραμμή σύνδεσης 56"/>
          <p:cNvCxnSpPr/>
          <p:nvPr/>
        </p:nvCxnSpPr>
        <p:spPr>
          <a:xfrm>
            <a:off x="3378291" y="5066130"/>
            <a:ext cx="10905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Ευθεία γραμμή σύνδεσης 58"/>
          <p:cNvCxnSpPr/>
          <p:nvPr/>
        </p:nvCxnSpPr>
        <p:spPr>
          <a:xfrm flipV="1">
            <a:off x="4648822" y="5048578"/>
            <a:ext cx="2819220" cy="175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" name="TextBox 2062"/>
          <p:cNvSpPr txBox="1"/>
          <p:nvPr/>
        </p:nvSpPr>
        <p:spPr>
          <a:xfrm>
            <a:off x="2811847" y="4472178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65752" y="4592586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+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50394" y="4385795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_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860732" y="3507795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>
                <a:solidFill>
                  <a:prstClr val="black"/>
                </a:solidFill>
              </a:rPr>
              <a:t>1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095784" y="3510600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2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920661" y="1953357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3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97043" y="1356180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4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97042" y="2502242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5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108184" y="1933302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6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2064" name="TextBox 2063"/>
          <p:cNvSpPr txBox="1"/>
          <p:nvPr/>
        </p:nvSpPr>
        <p:spPr>
          <a:xfrm>
            <a:off x="836585" y="233645"/>
            <a:ext cx="765085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Μικτή συνδεσμολογία αντιστάσεων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41</a:t>
            </a:fld>
            <a:endParaRPr lang="el-GR"/>
          </a:p>
        </p:txBody>
      </p:sp>
      <p:sp>
        <p:nvSpPr>
          <p:cNvPr id="41" name="4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0331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924503" y="1899455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4" name="Ευθεία γραμμή σύνδεσης 3"/>
          <p:cNvCxnSpPr/>
          <p:nvPr/>
        </p:nvCxnSpPr>
        <p:spPr>
          <a:xfrm>
            <a:off x="4689588" y="2045900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 flipV="1">
            <a:off x="5356901" y="2034470"/>
            <a:ext cx="0" cy="11864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εία γραμμή σύνδεσης 20"/>
          <p:cNvCxnSpPr/>
          <p:nvPr/>
        </p:nvCxnSpPr>
        <p:spPr>
          <a:xfrm>
            <a:off x="3257190" y="2034470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ρθογώνιο 23"/>
          <p:cNvSpPr/>
          <p:nvPr/>
        </p:nvSpPr>
        <p:spPr>
          <a:xfrm>
            <a:off x="3924502" y="3055570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25" name="Ευθεία γραμμή σύνδεσης 24"/>
          <p:cNvCxnSpPr/>
          <p:nvPr/>
        </p:nvCxnSpPr>
        <p:spPr>
          <a:xfrm>
            <a:off x="4689587" y="3202015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εία γραμμή σύνδεσης 25"/>
          <p:cNvCxnSpPr/>
          <p:nvPr/>
        </p:nvCxnSpPr>
        <p:spPr>
          <a:xfrm>
            <a:off x="3257189" y="3190585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εία γραμμή σύνδεσης 26"/>
          <p:cNvCxnSpPr/>
          <p:nvPr/>
        </p:nvCxnSpPr>
        <p:spPr>
          <a:xfrm flipV="1">
            <a:off x="3280519" y="2004130"/>
            <a:ext cx="0" cy="11864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εία γραμμή σύνδεσης 27"/>
          <p:cNvCxnSpPr/>
          <p:nvPr/>
        </p:nvCxnSpPr>
        <p:spPr>
          <a:xfrm>
            <a:off x="5356901" y="2597357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Ευθεία γραμμή σύνδεσης 28"/>
          <p:cNvCxnSpPr/>
          <p:nvPr/>
        </p:nvCxnSpPr>
        <p:spPr>
          <a:xfrm>
            <a:off x="2613206" y="2597357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Ορθογώνιο 29"/>
          <p:cNvSpPr/>
          <p:nvPr/>
        </p:nvSpPr>
        <p:spPr>
          <a:xfrm>
            <a:off x="1848121" y="2492682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31" name="Ευθεία γραμμή σύνδεσης 30"/>
          <p:cNvCxnSpPr/>
          <p:nvPr/>
        </p:nvCxnSpPr>
        <p:spPr>
          <a:xfrm>
            <a:off x="1180808" y="2627697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Ορθογώνιο 31"/>
          <p:cNvSpPr/>
          <p:nvPr/>
        </p:nvSpPr>
        <p:spPr>
          <a:xfrm>
            <a:off x="6035644" y="2462342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33" name="Ευθεία γραμμή σύνδεσης 32"/>
          <p:cNvCxnSpPr/>
          <p:nvPr/>
        </p:nvCxnSpPr>
        <p:spPr>
          <a:xfrm>
            <a:off x="6800729" y="2608787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Ορθογώνιο 33"/>
          <p:cNvSpPr/>
          <p:nvPr/>
        </p:nvSpPr>
        <p:spPr>
          <a:xfrm>
            <a:off x="2613206" y="4031015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35" name="Ευθεία γραμμή σύνδεσης 34"/>
          <p:cNvCxnSpPr>
            <a:endCxn id="37" idx="1"/>
          </p:cNvCxnSpPr>
          <p:nvPr/>
        </p:nvCxnSpPr>
        <p:spPr>
          <a:xfrm flipV="1">
            <a:off x="3378291" y="4166030"/>
            <a:ext cx="1644953" cy="114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εία γραμμή σύνδεσης 35"/>
          <p:cNvCxnSpPr/>
          <p:nvPr/>
        </p:nvCxnSpPr>
        <p:spPr>
          <a:xfrm>
            <a:off x="1180808" y="4166030"/>
            <a:ext cx="14323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Ορθογώνιο 36"/>
          <p:cNvSpPr/>
          <p:nvPr/>
        </p:nvSpPr>
        <p:spPr>
          <a:xfrm>
            <a:off x="5023244" y="4031015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39" name="Ευθεία γραμμή σύνδεσης 38"/>
          <p:cNvCxnSpPr/>
          <p:nvPr/>
        </p:nvCxnSpPr>
        <p:spPr>
          <a:xfrm flipV="1">
            <a:off x="1180808" y="2627698"/>
            <a:ext cx="0" cy="24384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Ευθεία γραμμή σύνδεσης 42"/>
          <p:cNvCxnSpPr/>
          <p:nvPr/>
        </p:nvCxnSpPr>
        <p:spPr>
          <a:xfrm flipV="1">
            <a:off x="7444712" y="2608787"/>
            <a:ext cx="23330" cy="24397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Ευθεία γραμμή σύνδεσης 43"/>
          <p:cNvCxnSpPr/>
          <p:nvPr/>
        </p:nvCxnSpPr>
        <p:spPr>
          <a:xfrm flipV="1">
            <a:off x="5799759" y="4177460"/>
            <a:ext cx="1644953" cy="114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Ορθογώνιο 47"/>
          <p:cNvSpPr/>
          <p:nvPr/>
        </p:nvSpPr>
        <p:spPr>
          <a:xfrm>
            <a:off x="2613205" y="4931115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49" name="Ευθεία γραμμή σύνδεσης 48"/>
          <p:cNvCxnSpPr/>
          <p:nvPr/>
        </p:nvCxnSpPr>
        <p:spPr>
          <a:xfrm>
            <a:off x="1180807" y="5066130"/>
            <a:ext cx="14323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9" name="Ομάδα 2058"/>
          <p:cNvGrpSpPr/>
          <p:nvPr/>
        </p:nvGrpSpPr>
        <p:grpSpPr>
          <a:xfrm>
            <a:off x="4468802" y="4734238"/>
            <a:ext cx="180020" cy="663784"/>
            <a:chOff x="7857365" y="4540481"/>
            <a:chExt cx="180020" cy="663784"/>
          </a:xfrm>
        </p:grpSpPr>
        <p:cxnSp>
          <p:nvCxnSpPr>
            <p:cNvPr id="50" name="Ευθεία γραμμή σύνδεσης 49"/>
            <p:cNvCxnSpPr/>
            <p:nvPr/>
          </p:nvCxnSpPr>
          <p:spPr>
            <a:xfrm flipV="1">
              <a:off x="8037385" y="4689140"/>
              <a:ext cx="0" cy="33136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Ευθεία γραμμή σύνδεσης 53"/>
            <p:cNvCxnSpPr/>
            <p:nvPr/>
          </p:nvCxnSpPr>
          <p:spPr>
            <a:xfrm flipV="1">
              <a:off x="7857365" y="4540481"/>
              <a:ext cx="0" cy="6637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Ευθεία γραμμή σύνδεσης 56"/>
          <p:cNvCxnSpPr/>
          <p:nvPr/>
        </p:nvCxnSpPr>
        <p:spPr>
          <a:xfrm>
            <a:off x="3378291" y="5066130"/>
            <a:ext cx="10905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Ευθεία γραμμή σύνδεσης 58"/>
          <p:cNvCxnSpPr/>
          <p:nvPr/>
        </p:nvCxnSpPr>
        <p:spPr>
          <a:xfrm flipV="1">
            <a:off x="4648822" y="5048578"/>
            <a:ext cx="2819220" cy="175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" name="TextBox 2062"/>
          <p:cNvSpPr txBox="1"/>
          <p:nvPr/>
        </p:nvSpPr>
        <p:spPr>
          <a:xfrm>
            <a:off x="2811847" y="4472178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65752" y="4592586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+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50394" y="4385795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_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860732" y="3507795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>
                <a:solidFill>
                  <a:prstClr val="black"/>
                </a:solidFill>
              </a:rPr>
              <a:t>1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095784" y="3510600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2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920661" y="1953357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3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97043" y="1356180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4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97042" y="2502242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5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108184" y="1933302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6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2064" name="TextBox 2063"/>
          <p:cNvSpPr txBox="1"/>
          <p:nvPr/>
        </p:nvSpPr>
        <p:spPr>
          <a:xfrm>
            <a:off x="836585" y="233645"/>
            <a:ext cx="765085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Μικτή συνδεσμολογία αντιστάσεων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50394" y="5048578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</a:t>
            </a:r>
            <a:endParaRPr lang="el-GR" sz="2800" b="1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42</a:t>
            </a:fld>
            <a:endParaRPr lang="el-GR"/>
          </a:p>
        </p:txBody>
      </p:sp>
      <p:sp>
        <p:nvSpPr>
          <p:cNvPr id="42" name="4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185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924503" y="1899455"/>
            <a:ext cx="765085" cy="2700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4" name="Ευθεία γραμμή σύνδεσης 3"/>
          <p:cNvCxnSpPr/>
          <p:nvPr/>
        </p:nvCxnSpPr>
        <p:spPr>
          <a:xfrm>
            <a:off x="4689588" y="2045900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 flipV="1">
            <a:off x="5356901" y="2034470"/>
            <a:ext cx="0" cy="11864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εία γραμμή σύνδεσης 20"/>
          <p:cNvCxnSpPr/>
          <p:nvPr/>
        </p:nvCxnSpPr>
        <p:spPr>
          <a:xfrm>
            <a:off x="3257190" y="2034470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ρθογώνιο 23"/>
          <p:cNvSpPr/>
          <p:nvPr/>
        </p:nvSpPr>
        <p:spPr>
          <a:xfrm>
            <a:off x="3924502" y="3055570"/>
            <a:ext cx="765085" cy="2700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25" name="Ευθεία γραμμή σύνδεσης 24"/>
          <p:cNvCxnSpPr/>
          <p:nvPr/>
        </p:nvCxnSpPr>
        <p:spPr>
          <a:xfrm>
            <a:off x="4689587" y="3202015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εία γραμμή σύνδεσης 25"/>
          <p:cNvCxnSpPr/>
          <p:nvPr/>
        </p:nvCxnSpPr>
        <p:spPr>
          <a:xfrm>
            <a:off x="3257189" y="3190585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εία γραμμή σύνδεσης 26"/>
          <p:cNvCxnSpPr/>
          <p:nvPr/>
        </p:nvCxnSpPr>
        <p:spPr>
          <a:xfrm flipV="1">
            <a:off x="3280519" y="2004130"/>
            <a:ext cx="0" cy="11864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εία γραμμή σύνδεσης 27"/>
          <p:cNvCxnSpPr/>
          <p:nvPr/>
        </p:nvCxnSpPr>
        <p:spPr>
          <a:xfrm>
            <a:off x="5356901" y="2597357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Ευθεία γραμμή σύνδεσης 28"/>
          <p:cNvCxnSpPr/>
          <p:nvPr/>
        </p:nvCxnSpPr>
        <p:spPr>
          <a:xfrm>
            <a:off x="2613206" y="2597357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Ορθογώνιο 29"/>
          <p:cNvSpPr/>
          <p:nvPr/>
        </p:nvSpPr>
        <p:spPr>
          <a:xfrm>
            <a:off x="1848121" y="2492682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31" name="Ευθεία γραμμή σύνδεσης 30"/>
          <p:cNvCxnSpPr/>
          <p:nvPr/>
        </p:nvCxnSpPr>
        <p:spPr>
          <a:xfrm>
            <a:off x="1180808" y="2627697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Ορθογώνιο 31"/>
          <p:cNvSpPr/>
          <p:nvPr/>
        </p:nvSpPr>
        <p:spPr>
          <a:xfrm>
            <a:off x="6035644" y="2462342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33" name="Ευθεία γραμμή σύνδεσης 32"/>
          <p:cNvCxnSpPr/>
          <p:nvPr/>
        </p:nvCxnSpPr>
        <p:spPr>
          <a:xfrm>
            <a:off x="6800729" y="2608787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Ορθογώνιο 33"/>
          <p:cNvSpPr/>
          <p:nvPr/>
        </p:nvSpPr>
        <p:spPr>
          <a:xfrm>
            <a:off x="2613206" y="4031015"/>
            <a:ext cx="765085" cy="2700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35" name="Ευθεία γραμμή σύνδεσης 34"/>
          <p:cNvCxnSpPr>
            <a:endCxn id="37" idx="1"/>
          </p:cNvCxnSpPr>
          <p:nvPr/>
        </p:nvCxnSpPr>
        <p:spPr>
          <a:xfrm flipV="1">
            <a:off x="3378291" y="4166030"/>
            <a:ext cx="1644953" cy="114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εία γραμμή σύνδεσης 35"/>
          <p:cNvCxnSpPr/>
          <p:nvPr/>
        </p:nvCxnSpPr>
        <p:spPr>
          <a:xfrm>
            <a:off x="1180808" y="4166030"/>
            <a:ext cx="14323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Ορθογώνιο 36"/>
          <p:cNvSpPr/>
          <p:nvPr/>
        </p:nvSpPr>
        <p:spPr>
          <a:xfrm>
            <a:off x="5023244" y="4031015"/>
            <a:ext cx="765085" cy="2700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39" name="Ευθεία γραμμή σύνδεσης 38"/>
          <p:cNvCxnSpPr/>
          <p:nvPr/>
        </p:nvCxnSpPr>
        <p:spPr>
          <a:xfrm flipV="1">
            <a:off x="1180808" y="2627698"/>
            <a:ext cx="0" cy="24384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Ευθεία γραμμή σύνδεσης 42"/>
          <p:cNvCxnSpPr/>
          <p:nvPr/>
        </p:nvCxnSpPr>
        <p:spPr>
          <a:xfrm flipV="1">
            <a:off x="7444712" y="2608787"/>
            <a:ext cx="23330" cy="24397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Ευθεία γραμμή σύνδεσης 43"/>
          <p:cNvCxnSpPr/>
          <p:nvPr/>
        </p:nvCxnSpPr>
        <p:spPr>
          <a:xfrm flipV="1">
            <a:off x="5799759" y="4177460"/>
            <a:ext cx="1644953" cy="114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Ορθογώνιο 47"/>
          <p:cNvSpPr/>
          <p:nvPr/>
        </p:nvSpPr>
        <p:spPr>
          <a:xfrm>
            <a:off x="2613205" y="4931115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49" name="Ευθεία γραμμή σύνδεσης 48"/>
          <p:cNvCxnSpPr/>
          <p:nvPr/>
        </p:nvCxnSpPr>
        <p:spPr>
          <a:xfrm>
            <a:off x="1180807" y="5066130"/>
            <a:ext cx="14323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9" name="Ομάδα 2058"/>
          <p:cNvGrpSpPr/>
          <p:nvPr/>
        </p:nvGrpSpPr>
        <p:grpSpPr>
          <a:xfrm>
            <a:off x="4468802" y="4734238"/>
            <a:ext cx="180020" cy="663784"/>
            <a:chOff x="7857365" y="4540481"/>
            <a:chExt cx="180020" cy="663784"/>
          </a:xfrm>
        </p:grpSpPr>
        <p:cxnSp>
          <p:nvCxnSpPr>
            <p:cNvPr id="50" name="Ευθεία γραμμή σύνδεσης 49"/>
            <p:cNvCxnSpPr/>
            <p:nvPr/>
          </p:nvCxnSpPr>
          <p:spPr>
            <a:xfrm flipV="1">
              <a:off x="8037385" y="4689140"/>
              <a:ext cx="0" cy="33136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Ευθεία γραμμή σύνδεσης 53"/>
            <p:cNvCxnSpPr/>
            <p:nvPr/>
          </p:nvCxnSpPr>
          <p:spPr>
            <a:xfrm flipV="1">
              <a:off x="7857365" y="4540481"/>
              <a:ext cx="0" cy="6637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Ευθεία γραμμή σύνδεσης 56"/>
          <p:cNvCxnSpPr/>
          <p:nvPr/>
        </p:nvCxnSpPr>
        <p:spPr>
          <a:xfrm>
            <a:off x="3378291" y="5066130"/>
            <a:ext cx="10905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Ευθεία γραμμή σύνδεσης 58"/>
          <p:cNvCxnSpPr/>
          <p:nvPr/>
        </p:nvCxnSpPr>
        <p:spPr>
          <a:xfrm flipV="1">
            <a:off x="4648822" y="5048578"/>
            <a:ext cx="2819220" cy="175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" name="TextBox 2062"/>
          <p:cNvSpPr txBox="1"/>
          <p:nvPr/>
        </p:nvSpPr>
        <p:spPr>
          <a:xfrm>
            <a:off x="2811847" y="4472178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</a:t>
            </a:r>
            <a:endParaRPr lang="el-GR" sz="28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4065752" y="4592586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+</a:t>
            </a:r>
            <a:endParaRPr lang="el-GR" sz="2800" dirty="0"/>
          </a:p>
        </p:txBody>
      </p:sp>
      <p:sp>
        <p:nvSpPr>
          <p:cNvPr id="64" name="TextBox 63"/>
          <p:cNvSpPr txBox="1"/>
          <p:nvPr/>
        </p:nvSpPr>
        <p:spPr>
          <a:xfrm>
            <a:off x="4650394" y="4385795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_</a:t>
            </a:r>
            <a:endParaRPr lang="el-GR" sz="2800" dirty="0"/>
          </a:p>
        </p:txBody>
      </p:sp>
      <p:sp>
        <p:nvSpPr>
          <p:cNvPr id="65" name="TextBox 64"/>
          <p:cNvSpPr txBox="1"/>
          <p:nvPr/>
        </p:nvSpPr>
        <p:spPr>
          <a:xfrm>
            <a:off x="2860732" y="3507795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</a:t>
            </a:r>
            <a:r>
              <a:rPr lang="en-US" sz="2000" b="1" dirty="0"/>
              <a:t>1</a:t>
            </a:r>
            <a:endParaRPr lang="el-GR" sz="28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5095784" y="3510600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</a:t>
            </a:r>
            <a:r>
              <a:rPr lang="en-US" sz="2000" b="1" dirty="0" smtClean="0"/>
              <a:t>2</a:t>
            </a:r>
            <a:endParaRPr lang="el-GR" sz="28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1920661" y="1953357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</a:t>
            </a:r>
            <a:r>
              <a:rPr lang="en-US" sz="2000" b="1" dirty="0" smtClean="0"/>
              <a:t>3</a:t>
            </a:r>
            <a:endParaRPr lang="el-GR" sz="28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3997043" y="1356180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</a:t>
            </a:r>
            <a:r>
              <a:rPr lang="en-US" sz="2000" b="1" dirty="0" smtClean="0"/>
              <a:t>4</a:t>
            </a:r>
            <a:endParaRPr lang="el-GR" sz="28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3997042" y="2502242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</a:t>
            </a:r>
            <a:r>
              <a:rPr lang="en-US" sz="2000" b="1" dirty="0" smtClean="0"/>
              <a:t>5</a:t>
            </a:r>
            <a:endParaRPr lang="el-GR" sz="28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6108184" y="1933302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</a:t>
            </a:r>
            <a:r>
              <a:rPr lang="en-US" sz="2000" b="1" dirty="0" smtClean="0"/>
              <a:t>6</a:t>
            </a:r>
            <a:endParaRPr lang="el-GR" sz="2800" b="1" dirty="0"/>
          </a:p>
        </p:txBody>
      </p:sp>
      <p:sp>
        <p:nvSpPr>
          <p:cNvPr id="2064" name="TextBox 2063"/>
          <p:cNvSpPr txBox="1"/>
          <p:nvPr/>
        </p:nvSpPr>
        <p:spPr>
          <a:xfrm>
            <a:off x="836585" y="233645"/>
            <a:ext cx="765085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/>
              <a:t>Μικτή συνδεσμολογία αντιστάσεων</a:t>
            </a:r>
            <a:endParaRPr lang="el-GR" sz="32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4650394" y="5048578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</a:t>
            </a:r>
            <a:endParaRPr lang="el-GR" sz="2800" b="1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43</a:t>
            </a:fld>
            <a:endParaRPr lang="el-GR"/>
          </a:p>
        </p:txBody>
      </p:sp>
      <p:sp>
        <p:nvSpPr>
          <p:cNvPr id="42" name="4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924503" y="2439412"/>
            <a:ext cx="765085" cy="2700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28" name="Ευθεία γραμμή σύνδεσης 27"/>
          <p:cNvCxnSpPr>
            <a:stCxn id="2" idx="3"/>
          </p:cNvCxnSpPr>
          <p:nvPr/>
        </p:nvCxnSpPr>
        <p:spPr>
          <a:xfrm>
            <a:off x="4689588" y="2574427"/>
            <a:ext cx="1334626" cy="229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Ευθεία γραμμή σύνδεσης 28"/>
          <p:cNvCxnSpPr>
            <a:endCxn id="2" idx="1"/>
          </p:cNvCxnSpPr>
          <p:nvPr/>
        </p:nvCxnSpPr>
        <p:spPr>
          <a:xfrm flipV="1">
            <a:off x="2613206" y="2574427"/>
            <a:ext cx="1311297" cy="229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Ορθογώνιο 29"/>
          <p:cNvSpPr/>
          <p:nvPr/>
        </p:nvSpPr>
        <p:spPr>
          <a:xfrm>
            <a:off x="1848121" y="2492682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31" name="Ευθεία γραμμή σύνδεσης 30"/>
          <p:cNvCxnSpPr/>
          <p:nvPr/>
        </p:nvCxnSpPr>
        <p:spPr>
          <a:xfrm>
            <a:off x="1180808" y="2627697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Ορθογώνιο 31"/>
          <p:cNvSpPr/>
          <p:nvPr/>
        </p:nvSpPr>
        <p:spPr>
          <a:xfrm>
            <a:off x="6035644" y="2462342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33" name="Ευθεία γραμμή σύνδεσης 32"/>
          <p:cNvCxnSpPr/>
          <p:nvPr/>
        </p:nvCxnSpPr>
        <p:spPr>
          <a:xfrm>
            <a:off x="6800729" y="2608787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Ορθογώνιο 33"/>
          <p:cNvSpPr/>
          <p:nvPr/>
        </p:nvSpPr>
        <p:spPr>
          <a:xfrm>
            <a:off x="3953239" y="4029840"/>
            <a:ext cx="765085" cy="2700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35" name="Ευθεία γραμμή σύνδεσης 34"/>
          <p:cNvCxnSpPr>
            <a:stCxn id="34" idx="3"/>
          </p:cNvCxnSpPr>
          <p:nvPr/>
        </p:nvCxnSpPr>
        <p:spPr>
          <a:xfrm flipV="1">
            <a:off x="4718324" y="4159140"/>
            <a:ext cx="2749718" cy="5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εία γραμμή σύνδεσης 35"/>
          <p:cNvCxnSpPr>
            <a:endCxn id="34" idx="1"/>
          </p:cNvCxnSpPr>
          <p:nvPr/>
        </p:nvCxnSpPr>
        <p:spPr>
          <a:xfrm flipV="1">
            <a:off x="1180808" y="4164855"/>
            <a:ext cx="2772431" cy="1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Ευθεία γραμμή σύνδεσης 38"/>
          <p:cNvCxnSpPr/>
          <p:nvPr/>
        </p:nvCxnSpPr>
        <p:spPr>
          <a:xfrm flipV="1">
            <a:off x="1180808" y="2627698"/>
            <a:ext cx="0" cy="24384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Ευθεία γραμμή σύνδεσης 42"/>
          <p:cNvCxnSpPr/>
          <p:nvPr/>
        </p:nvCxnSpPr>
        <p:spPr>
          <a:xfrm flipV="1">
            <a:off x="7444712" y="2608787"/>
            <a:ext cx="23330" cy="24397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Ορθογώνιο 47"/>
          <p:cNvSpPr/>
          <p:nvPr/>
        </p:nvSpPr>
        <p:spPr>
          <a:xfrm>
            <a:off x="2613205" y="4931115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49" name="Ευθεία γραμμή σύνδεσης 48"/>
          <p:cNvCxnSpPr/>
          <p:nvPr/>
        </p:nvCxnSpPr>
        <p:spPr>
          <a:xfrm>
            <a:off x="1180807" y="5066130"/>
            <a:ext cx="14323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9" name="Ομάδα 2058"/>
          <p:cNvGrpSpPr/>
          <p:nvPr/>
        </p:nvGrpSpPr>
        <p:grpSpPr>
          <a:xfrm>
            <a:off x="4468802" y="4734238"/>
            <a:ext cx="180020" cy="663784"/>
            <a:chOff x="7857365" y="4540481"/>
            <a:chExt cx="180020" cy="663784"/>
          </a:xfrm>
        </p:grpSpPr>
        <p:cxnSp>
          <p:nvCxnSpPr>
            <p:cNvPr id="50" name="Ευθεία γραμμή σύνδεσης 49"/>
            <p:cNvCxnSpPr/>
            <p:nvPr/>
          </p:nvCxnSpPr>
          <p:spPr>
            <a:xfrm flipV="1">
              <a:off x="8037385" y="4689140"/>
              <a:ext cx="0" cy="33136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Ευθεία γραμμή σύνδεσης 53"/>
            <p:cNvCxnSpPr/>
            <p:nvPr/>
          </p:nvCxnSpPr>
          <p:spPr>
            <a:xfrm flipV="1">
              <a:off x="7857365" y="4540481"/>
              <a:ext cx="0" cy="6637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Ευθεία γραμμή σύνδεσης 56"/>
          <p:cNvCxnSpPr/>
          <p:nvPr/>
        </p:nvCxnSpPr>
        <p:spPr>
          <a:xfrm>
            <a:off x="3378291" y="5066130"/>
            <a:ext cx="10905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Ευθεία γραμμή σύνδεσης 58"/>
          <p:cNvCxnSpPr/>
          <p:nvPr/>
        </p:nvCxnSpPr>
        <p:spPr>
          <a:xfrm flipV="1">
            <a:off x="4648822" y="5048578"/>
            <a:ext cx="2819220" cy="175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" name="TextBox 2062"/>
          <p:cNvSpPr txBox="1"/>
          <p:nvPr/>
        </p:nvSpPr>
        <p:spPr>
          <a:xfrm>
            <a:off x="2811847" y="4472178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65752" y="4592586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+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50394" y="4385795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_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856456" y="3510600"/>
            <a:ext cx="901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1</a:t>
            </a:r>
            <a:r>
              <a:rPr lang="el-GR" sz="2000" b="1" dirty="0" smtClean="0">
                <a:solidFill>
                  <a:prstClr val="black"/>
                </a:solidFill>
              </a:rPr>
              <a:t>,2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920661" y="1953357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3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01222" y="1872850"/>
            <a:ext cx="78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4</a:t>
            </a:r>
            <a:r>
              <a:rPr lang="el-GR" sz="2000" b="1" dirty="0" smtClean="0">
                <a:solidFill>
                  <a:prstClr val="black"/>
                </a:solidFill>
              </a:rPr>
              <a:t>,5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108184" y="1933302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6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2064" name="TextBox 2063"/>
          <p:cNvSpPr txBox="1"/>
          <p:nvPr/>
        </p:nvSpPr>
        <p:spPr>
          <a:xfrm>
            <a:off x="836585" y="233645"/>
            <a:ext cx="765085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Μικτή συνδεσμολογία αντιστάσεων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50394" y="5048578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</a:t>
            </a:r>
            <a:endParaRPr lang="el-GR" sz="2800" b="1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44</a:t>
            </a:fld>
            <a:endParaRPr lang="el-GR"/>
          </a:p>
        </p:txBody>
      </p:sp>
      <p:sp>
        <p:nvSpPr>
          <p:cNvPr id="38" name="3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5094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924503" y="2439412"/>
            <a:ext cx="765085" cy="2700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28" name="Ευθεία γραμμή σύνδεσης 27"/>
          <p:cNvCxnSpPr>
            <a:stCxn id="2" idx="3"/>
          </p:cNvCxnSpPr>
          <p:nvPr/>
        </p:nvCxnSpPr>
        <p:spPr>
          <a:xfrm>
            <a:off x="4689588" y="2574427"/>
            <a:ext cx="1334626" cy="229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Ευθεία γραμμή σύνδεσης 28"/>
          <p:cNvCxnSpPr>
            <a:endCxn id="2" idx="1"/>
          </p:cNvCxnSpPr>
          <p:nvPr/>
        </p:nvCxnSpPr>
        <p:spPr>
          <a:xfrm flipV="1">
            <a:off x="2613206" y="2574427"/>
            <a:ext cx="1311297" cy="229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Ορθογώνιο 29"/>
          <p:cNvSpPr/>
          <p:nvPr/>
        </p:nvSpPr>
        <p:spPr>
          <a:xfrm>
            <a:off x="1848121" y="2492682"/>
            <a:ext cx="765085" cy="2700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31" name="Ευθεία γραμμή σύνδεσης 30"/>
          <p:cNvCxnSpPr/>
          <p:nvPr/>
        </p:nvCxnSpPr>
        <p:spPr>
          <a:xfrm>
            <a:off x="1180808" y="2627697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Ορθογώνιο 31"/>
          <p:cNvSpPr/>
          <p:nvPr/>
        </p:nvSpPr>
        <p:spPr>
          <a:xfrm>
            <a:off x="6035644" y="2462342"/>
            <a:ext cx="765085" cy="2700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33" name="Ευθεία γραμμή σύνδεσης 32"/>
          <p:cNvCxnSpPr/>
          <p:nvPr/>
        </p:nvCxnSpPr>
        <p:spPr>
          <a:xfrm>
            <a:off x="6800729" y="2608787"/>
            <a:ext cx="667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Ορθογώνιο 33"/>
          <p:cNvSpPr/>
          <p:nvPr/>
        </p:nvSpPr>
        <p:spPr>
          <a:xfrm>
            <a:off x="3953239" y="4029840"/>
            <a:ext cx="765085" cy="2700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35" name="Ευθεία γραμμή σύνδεσης 34"/>
          <p:cNvCxnSpPr>
            <a:stCxn id="34" idx="3"/>
          </p:cNvCxnSpPr>
          <p:nvPr/>
        </p:nvCxnSpPr>
        <p:spPr>
          <a:xfrm flipV="1">
            <a:off x="4718324" y="4159140"/>
            <a:ext cx="2749718" cy="5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εία γραμμή σύνδεσης 35"/>
          <p:cNvCxnSpPr>
            <a:endCxn id="34" idx="1"/>
          </p:cNvCxnSpPr>
          <p:nvPr/>
        </p:nvCxnSpPr>
        <p:spPr>
          <a:xfrm flipV="1">
            <a:off x="1180808" y="4164855"/>
            <a:ext cx="2772431" cy="1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Ευθεία γραμμή σύνδεσης 38"/>
          <p:cNvCxnSpPr/>
          <p:nvPr/>
        </p:nvCxnSpPr>
        <p:spPr>
          <a:xfrm flipV="1">
            <a:off x="1180808" y="2627698"/>
            <a:ext cx="0" cy="24384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Ευθεία γραμμή σύνδεσης 42"/>
          <p:cNvCxnSpPr/>
          <p:nvPr/>
        </p:nvCxnSpPr>
        <p:spPr>
          <a:xfrm flipV="1">
            <a:off x="7444712" y="2608787"/>
            <a:ext cx="23330" cy="24397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Ορθογώνιο 47"/>
          <p:cNvSpPr/>
          <p:nvPr/>
        </p:nvSpPr>
        <p:spPr>
          <a:xfrm>
            <a:off x="2613205" y="4931115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49" name="Ευθεία γραμμή σύνδεσης 48"/>
          <p:cNvCxnSpPr/>
          <p:nvPr/>
        </p:nvCxnSpPr>
        <p:spPr>
          <a:xfrm>
            <a:off x="1180807" y="5066130"/>
            <a:ext cx="14323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9" name="Ομάδα 2058"/>
          <p:cNvGrpSpPr/>
          <p:nvPr/>
        </p:nvGrpSpPr>
        <p:grpSpPr>
          <a:xfrm>
            <a:off x="4468802" y="4734238"/>
            <a:ext cx="180020" cy="663784"/>
            <a:chOff x="7857365" y="4540481"/>
            <a:chExt cx="180020" cy="663784"/>
          </a:xfrm>
        </p:grpSpPr>
        <p:cxnSp>
          <p:nvCxnSpPr>
            <p:cNvPr id="50" name="Ευθεία γραμμή σύνδεσης 49"/>
            <p:cNvCxnSpPr/>
            <p:nvPr/>
          </p:nvCxnSpPr>
          <p:spPr>
            <a:xfrm flipV="1">
              <a:off x="8037385" y="4689140"/>
              <a:ext cx="0" cy="33136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Ευθεία γραμμή σύνδεσης 53"/>
            <p:cNvCxnSpPr/>
            <p:nvPr/>
          </p:nvCxnSpPr>
          <p:spPr>
            <a:xfrm flipV="1">
              <a:off x="7857365" y="4540481"/>
              <a:ext cx="0" cy="6637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Ευθεία γραμμή σύνδεσης 56"/>
          <p:cNvCxnSpPr/>
          <p:nvPr/>
        </p:nvCxnSpPr>
        <p:spPr>
          <a:xfrm>
            <a:off x="3378291" y="5066130"/>
            <a:ext cx="10905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Ευθεία γραμμή σύνδεσης 58"/>
          <p:cNvCxnSpPr/>
          <p:nvPr/>
        </p:nvCxnSpPr>
        <p:spPr>
          <a:xfrm flipV="1">
            <a:off x="4648822" y="5048578"/>
            <a:ext cx="2819220" cy="175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" name="TextBox 2062"/>
          <p:cNvSpPr txBox="1"/>
          <p:nvPr/>
        </p:nvSpPr>
        <p:spPr>
          <a:xfrm>
            <a:off x="2811847" y="4472178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65752" y="4592586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+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50394" y="4385795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_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856456" y="3510600"/>
            <a:ext cx="901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1</a:t>
            </a:r>
            <a:r>
              <a:rPr lang="el-GR" sz="2000" b="1" dirty="0" smtClean="0">
                <a:solidFill>
                  <a:prstClr val="black"/>
                </a:solidFill>
              </a:rPr>
              <a:t>,2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920661" y="1953357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3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01222" y="1872850"/>
            <a:ext cx="78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4</a:t>
            </a:r>
            <a:r>
              <a:rPr lang="el-GR" sz="2000" b="1" dirty="0" smtClean="0">
                <a:solidFill>
                  <a:prstClr val="black"/>
                </a:solidFill>
              </a:rPr>
              <a:t>,5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108184" y="1933302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6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2064" name="TextBox 2063"/>
          <p:cNvSpPr txBox="1"/>
          <p:nvPr/>
        </p:nvSpPr>
        <p:spPr>
          <a:xfrm>
            <a:off x="836585" y="233645"/>
            <a:ext cx="765085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Μικτή συνδεσμολογία αντιστάσεων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50394" y="5048578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</a:t>
            </a:r>
            <a:endParaRPr lang="el-GR" sz="2800" b="1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45</a:t>
            </a:fld>
            <a:endParaRPr lang="el-GR"/>
          </a:p>
        </p:txBody>
      </p:sp>
      <p:sp>
        <p:nvSpPr>
          <p:cNvPr id="38" name="3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2857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924503" y="2439412"/>
            <a:ext cx="765085" cy="2700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28" name="Ευθεία γραμμή σύνδεσης 27"/>
          <p:cNvCxnSpPr>
            <a:stCxn id="2" idx="3"/>
          </p:cNvCxnSpPr>
          <p:nvPr/>
        </p:nvCxnSpPr>
        <p:spPr>
          <a:xfrm>
            <a:off x="4689588" y="2574427"/>
            <a:ext cx="27551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Ευθεία γραμμή σύνδεσης 28"/>
          <p:cNvCxnSpPr>
            <a:endCxn id="2" idx="1"/>
          </p:cNvCxnSpPr>
          <p:nvPr/>
        </p:nvCxnSpPr>
        <p:spPr>
          <a:xfrm flipV="1">
            <a:off x="1180808" y="2574427"/>
            <a:ext cx="2743695" cy="229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Ορθογώνιο 33"/>
          <p:cNvSpPr/>
          <p:nvPr/>
        </p:nvSpPr>
        <p:spPr>
          <a:xfrm>
            <a:off x="3953239" y="4029840"/>
            <a:ext cx="765085" cy="2700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35" name="Ευθεία γραμμή σύνδεσης 34"/>
          <p:cNvCxnSpPr>
            <a:stCxn id="34" idx="3"/>
          </p:cNvCxnSpPr>
          <p:nvPr/>
        </p:nvCxnSpPr>
        <p:spPr>
          <a:xfrm flipV="1">
            <a:off x="4718324" y="4159140"/>
            <a:ext cx="2749718" cy="5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εία γραμμή σύνδεσης 35"/>
          <p:cNvCxnSpPr>
            <a:endCxn id="34" idx="1"/>
          </p:cNvCxnSpPr>
          <p:nvPr/>
        </p:nvCxnSpPr>
        <p:spPr>
          <a:xfrm flipV="1">
            <a:off x="1180808" y="4164855"/>
            <a:ext cx="2772431" cy="1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Ευθεία γραμμή σύνδεσης 38"/>
          <p:cNvCxnSpPr/>
          <p:nvPr/>
        </p:nvCxnSpPr>
        <p:spPr>
          <a:xfrm flipH="1" flipV="1">
            <a:off x="1180807" y="2597358"/>
            <a:ext cx="1" cy="24687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Ευθεία γραμμή σύνδεσης 42"/>
          <p:cNvCxnSpPr/>
          <p:nvPr/>
        </p:nvCxnSpPr>
        <p:spPr>
          <a:xfrm flipV="1">
            <a:off x="7444712" y="2574427"/>
            <a:ext cx="11665" cy="24741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Ορθογώνιο 47"/>
          <p:cNvSpPr/>
          <p:nvPr/>
        </p:nvSpPr>
        <p:spPr>
          <a:xfrm>
            <a:off x="2613205" y="4931115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49" name="Ευθεία γραμμή σύνδεσης 48"/>
          <p:cNvCxnSpPr/>
          <p:nvPr/>
        </p:nvCxnSpPr>
        <p:spPr>
          <a:xfrm>
            <a:off x="1180807" y="5066130"/>
            <a:ext cx="14323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9" name="Ομάδα 2058"/>
          <p:cNvGrpSpPr/>
          <p:nvPr/>
        </p:nvGrpSpPr>
        <p:grpSpPr>
          <a:xfrm>
            <a:off x="4468802" y="4734238"/>
            <a:ext cx="180020" cy="663784"/>
            <a:chOff x="7857365" y="4540481"/>
            <a:chExt cx="180020" cy="663784"/>
          </a:xfrm>
        </p:grpSpPr>
        <p:cxnSp>
          <p:nvCxnSpPr>
            <p:cNvPr id="50" name="Ευθεία γραμμή σύνδεσης 49"/>
            <p:cNvCxnSpPr/>
            <p:nvPr/>
          </p:nvCxnSpPr>
          <p:spPr>
            <a:xfrm flipV="1">
              <a:off x="8037385" y="4689140"/>
              <a:ext cx="0" cy="33136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Ευθεία γραμμή σύνδεσης 53"/>
            <p:cNvCxnSpPr/>
            <p:nvPr/>
          </p:nvCxnSpPr>
          <p:spPr>
            <a:xfrm flipV="1">
              <a:off x="7857365" y="4540481"/>
              <a:ext cx="0" cy="6637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Ευθεία γραμμή σύνδεσης 56"/>
          <p:cNvCxnSpPr/>
          <p:nvPr/>
        </p:nvCxnSpPr>
        <p:spPr>
          <a:xfrm>
            <a:off x="3378291" y="5066130"/>
            <a:ext cx="10905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Ευθεία γραμμή σύνδεσης 58"/>
          <p:cNvCxnSpPr/>
          <p:nvPr/>
        </p:nvCxnSpPr>
        <p:spPr>
          <a:xfrm flipV="1">
            <a:off x="4648822" y="5048578"/>
            <a:ext cx="2819220" cy="175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" name="TextBox 2062"/>
          <p:cNvSpPr txBox="1"/>
          <p:nvPr/>
        </p:nvSpPr>
        <p:spPr>
          <a:xfrm>
            <a:off x="2811847" y="4472178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65752" y="4592586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+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50394" y="4385795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_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856456" y="3510600"/>
            <a:ext cx="901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1</a:t>
            </a:r>
            <a:r>
              <a:rPr lang="el-GR" sz="2000" b="1" dirty="0" smtClean="0">
                <a:solidFill>
                  <a:prstClr val="black"/>
                </a:solidFill>
              </a:rPr>
              <a:t>,2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01222" y="1872850"/>
            <a:ext cx="1210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sz="2000" b="1" dirty="0" smtClean="0">
                <a:solidFill>
                  <a:prstClr val="black"/>
                </a:solidFill>
              </a:rPr>
              <a:t>3,</a:t>
            </a:r>
            <a:r>
              <a:rPr lang="en-US" sz="2000" b="1" dirty="0" smtClean="0">
                <a:solidFill>
                  <a:prstClr val="black"/>
                </a:solidFill>
              </a:rPr>
              <a:t>4</a:t>
            </a:r>
            <a:r>
              <a:rPr lang="el-GR" sz="2000" b="1" dirty="0" smtClean="0">
                <a:solidFill>
                  <a:prstClr val="black"/>
                </a:solidFill>
              </a:rPr>
              <a:t>,5,6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2064" name="TextBox 2063"/>
          <p:cNvSpPr txBox="1"/>
          <p:nvPr/>
        </p:nvSpPr>
        <p:spPr>
          <a:xfrm>
            <a:off x="836585" y="233645"/>
            <a:ext cx="765085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Μικτή συνδεσμολογία αντιστάσεων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50394" y="5048578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</a:t>
            </a:r>
            <a:endParaRPr lang="el-GR" sz="2800" b="1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46</a:t>
            </a:fld>
            <a:endParaRPr lang="el-GR"/>
          </a:p>
        </p:txBody>
      </p:sp>
      <p:sp>
        <p:nvSpPr>
          <p:cNvPr id="25" name="2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9802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924503" y="2439412"/>
            <a:ext cx="765085" cy="2700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28" name="Ευθεία γραμμή σύνδεσης 27"/>
          <p:cNvCxnSpPr>
            <a:stCxn id="2" idx="3"/>
          </p:cNvCxnSpPr>
          <p:nvPr/>
        </p:nvCxnSpPr>
        <p:spPr>
          <a:xfrm>
            <a:off x="4689588" y="2574427"/>
            <a:ext cx="27551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Ευθεία γραμμή σύνδεσης 28"/>
          <p:cNvCxnSpPr>
            <a:endCxn id="2" idx="1"/>
          </p:cNvCxnSpPr>
          <p:nvPr/>
        </p:nvCxnSpPr>
        <p:spPr>
          <a:xfrm flipV="1">
            <a:off x="1180808" y="2574427"/>
            <a:ext cx="2743695" cy="229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Ορθογώνιο 33"/>
          <p:cNvSpPr/>
          <p:nvPr/>
        </p:nvSpPr>
        <p:spPr>
          <a:xfrm>
            <a:off x="3953239" y="4029840"/>
            <a:ext cx="765085" cy="2700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35" name="Ευθεία γραμμή σύνδεσης 34"/>
          <p:cNvCxnSpPr>
            <a:stCxn id="34" idx="3"/>
          </p:cNvCxnSpPr>
          <p:nvPr/>
        </p:nvCxnSpPr>
        <p:spPr>
          <a:xfrm flipV="1">
            <a:off x="4718324" y="4159140"/>
            <a:ext cx="2749718" cy="5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εία γραμμή σύνδεσης 35"/>
          <p:cNvCxnSpPr>
            <a:endCxn id="34" idx="1"/>
          </p:cNvCxnSpPr>
          <p:nvPr/>
        </p:nvCxnSpPr>
        <p:spPr>
          <a:xfrm flipV="1">
            <a:off x="1180808" y="4164855"/>
            <a:ext cx="2772431" cy="1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Ευθεία γραμμή σύνδεσης 38"/>
          <p:cNvCxnSpPr/>
          <p:nvPr/>
        </p:nvCxnSpPr>
        <p:spPr>
          <a:xfrm flipH="1" flipV="1">
            <a:off x="1180807" y="2597358"/>
            <a:ext cx="1" cy="24687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Ευθεία γραμμή σύνδεσης 42"/>
          <p:cNvCxnSpPr/>
          <p:nvPr/>
        </p:nvCxnSpPr>
        <p:spPr>
          <a:xfrm flipV="1">
            <a:off x="7444712" y="2574427"/>
            <a:ext cx="11665" cy="24741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Ορθογώνιο 47"/>
          <p:cNvSpPr/>
          <p:nvPr/>
        </p:nvSpPr>
        <p:spPr>
          <a:xfrm>
            <a:off x="2613205" y="4931115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49" name="Ευθεία γραμμή σύνδεσης 48"/>
          <p:cNvCxnSpPr/>
          <p:nvPr/>
        </p:nvCxnSpPr>
        <p:spPr>
          <a:xfrm>
            <a:off x="1180807" y="5066130"/>
            <a:ext cx="14323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9" name="Ομάδα 2058"/>
          <p:cNvGrpSpPr/>
          <p:nvPr/>
        </p:nvGrpSpPr>
        <p:grpSpPr>
          <a:xfrm>
            <a:off x="4468802" y="4734238"/>
            <a:ext cx="180020" cy="663784"/>
            <a:chOff x="7857365" y="4540481"/>
            <a:chExt cx="180020" cy="663784"/>
          </a:xfrm>
        </p:grpSpPr>
        <p:cxnSp>
          <p:nvCxnSpPr>
            <p:cNvPr id="50" name="Ευθεία γραμμή σύνδεσης 49"/>
            <p:cNvCxnSpPr/>
            <p:nvPr/>
          </p:nvCxnSpPr>
          <p:spPr>
            <a:xfrm flipV="1">
              <a:off x="8037385" y="4689140"/>
              <a:ext cx="0" cy="33136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Ευθεία γραμμή σύνδεσης 53"/>
            <p:cNvCxnSpPr/>
            <p:nvPr/>
          </p:nvCxnSpPr>
          <p:spPr>
            <a:xfrm flipV="1">
              <a:off x="7857365" y="4540481"/>
              <a:ext cx="0" cy="6637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Ευθεία γραμμή σύνδεσης 56"/>
          <p:cNvCxnSpPr/>
          <p:nvPr/>
        </p:nvCxnSpPr>
        <p:spPr>
          <a:xfrm>
            <a:off x="3378291" y="5066130"/>
            <a:ext cx="10905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Ευθεία γραμμή σύνδεσης 58"/>
          <p:cNvCxnSpPr/>
          <p:nvPr/>
        </p:nvCxnSpPr>
        <p:spPr>
          <a:xfrm flipV="1">
            <a:off x="4648822" y="5048578"/>
            <a:ext cx="2819220" cy="175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" name="TextBox 2062"/>
          <p:cNvSpPr txBox="1"/>
          <p:nvPr/>
        </p:nvSpPr>
        <p:spPr>
          <a:xfrm>
            <a:off x="2811847" y="4472178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65752" y="4592586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+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50394" y="4385795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_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856456" y="3510600"/>
            <a:ext cx="901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1</a:t>
            </a:r>
            <a:r>
              <a:rPr lang="el-GR" sz="2000" b="1" dirty="0" smtClean="0">
                <a:solidFill>
                  <a:prstClr val="black"/>
                </a:solidFill>
              </a:rPr>
              <a:t>,2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01222" y="1872850"/>
            <a:ext cx="1210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sz="2000" b="1" dirty="0" smtClean="0">
                <a:solidFill>
                  <a:prstClr val="black"/>
                </a:solidFill>
              </a:rPr>
              <a:t>3,</a:t>
            </a:r>
            <a:r>
              <a:rPr lang="en-US" sz="2000" b="1" dirty="0" smtClean="0">
                <a:solidFill>
                  <a:prstClr val="black"/>
                </a:solidFill>
              </a:rPr>
              <a:t>4</a:t>
            </a:r>
            <a:r>
              <a:rPr lang="el-GR" sz="2000" b="1" dirty="0" smtClean="0">
                <a:solidFill>
                  <a:prstClr val="black"/>
                </a:solidFill>
              </a:rPr>
              <a:t>,5,6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2064" name="TextBox 2063"/>
          <p:cNvSpPr txBox="1"/>
          <p:nvPr/>
        </p:nvSpPr>
        <p:spPr>
          <a:xfrm>
            <a:off x="836585" y="233645"/>
            <a:ext cx="765085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Μικτή συνδεσμολογία αντιστάσεων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50394" y="5048578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</a:t>
            </a:r>
            <a:endParaRPr lang="el-GR" sz="2800" b="1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47</a:t>
            </a:fld>
            <a:endParaRPr lang="el-GR"/>
          </a:p>
        </p:txBody>
      </p:sp>
      <p:sp>
        <p:nvSpPr>
          <p:cNvPr id="25" name="2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9648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Ορθογώνιο 33"/>
          <p:cNvSpPr/>
          <p:nvPr/>
        </p:nvSpPr>
        <p:spPr>
          <a:xfrm>
            <a:off x="3953239" y="3262050"/>
            <a:ext cx="765085" cy="2700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35" name="Ευθεία γραμμή σύνδεσης 34"/>
          <p:cNvCxnSpPr>
            <a:stCxn id="34" idx="3"/>
          </p:cNvCxnSpPr>
          <p:nvPr/>
        </p:nvCxnSpPr>
        <p:spPr>
          <a:xfrm flipV="1">
            <a:off x="4718324" y="3391350"/>
            <a:ext cx="2749718" cy="5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εία γραμμή σύνδεσης 35"/>
          <p:cNvCxnSpPr>
            <a:endCxn id="34" idx="1"/>
          </p:cNvCxnSpPr>
          <p:nvPr/>
        </p:nvCxnSpPr>
        <p:spPr>
          <a:xfrm flipV="1">
            <a:off x="1180808" y="3397065"/>
            <a:ext cx="2772431" cy="1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Ευθεία γραμμή σύνδεσης 38"/>
          <p:cNvCxnSpPr/>
          <p:nvPr/>
        </p:nvCxnSpPr>
        <p:spPr>
          <a:xfrm flipH="1" flipV="1">
            <a:off x="1180808" y="3391350"/>
            <a:ext cx="1" cy="16747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Ευθεία γραμμή σύνδεσης 42"/>
          <p:cNvCxnSpPr/>
          <p:nvPr/>
        </p:nvCxnSpPr>
        <p:spPr>
          <a:xfrm flipV="1">
            <a:off x="7444712" y="3394207"/>
            <a:ext cx="23330" cy="16543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Ορθογώνιο 47"/>
          <p:cNvSpPr/>
          <p:nvPr/>
        </p:nvSpPr>
        <p:spPr>
          <a:xfrm>
            <a:off x="2613205" y="4931115"/>
            <a:ext cx="76508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49" name="Ευθεία γραμμή σύνδεσης 48"/>
          <p:cNvCxnSpPr/>
          <p:nvPr/>
        </p:nvCxnSpPr>
        <p:spPr>
          <a:xfrm>
            <a:off x="1180807" y="5066130"/>
            <a:ext cx="14323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9" name="Ομάδα 2058"/>
          <p:cNvGrpSpPr/>
          <p:nvPr/>
        </p:nvGrpSpPr>
        <p:grpSpPr>
          <a:xfrm>
            <a:off x="4468802" y="4734238"/>
            <a:ext cx="180020" cy="663784"/>
            <a:chOff x="7857365" y="4540481"/>
            <a:chExt cx="180020" cy="663784"/>
          </a:xfrm>
        </p:grpSpPr>
        <p:cxnSp>
          <p:nvCxnSpPr>
            <p:cNvPr id="50" name="Ευθεία γραμμή σύνδεσης 49"/>
            <p:cNvCxnSpPr/>
            <p:nvPr/>
          </p:nvCxnSpPr>
          <p:spPr>
            <a:xfrm flipV="1">
              <a:off x="8037385" y="4689140"/>
              <a:ext cx="0" cy="33136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Ευθεία γραμμή σύνδεσης 53"/>
            <p:cNvCxnSpPr/>
            <p:nvPr/>
          </p:nvCxnSpPr>
          <p:spPr>
            <a:xfrm flipV="1">
              <a:off x="7857365" y="4540481"/>
              <a:ext cx="0" cy="6637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Ευθεία γραμμή σύνδεσης 56"/>
          <p:cNvCxnSpPr/>
          <p:nvPr/>
        </p:nvCxnSpPr>
        <p:spPr>
          <a:xfrm>
            <a:off x="3378291" y="5066130"/>
            <a:ext cx="10905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Ευθεία γραμμή σύνδεσης 58"/>
          <p:cNvCxnSpPr/>
          <p:nvPr/>
        </p:nvCxnSpPr>
        <p:spPr>
          <a:xfrm flipV="1">
            <a:off x="4648822" y="5048578"/>
            <a:ext cx="2819220" cy="175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" name="TextBox 2062"/>
          <p:cNvSpPr txBox="1"/>
          <p:nvPr/>
        </p:nvSpPr>
        <p:spPr>
          <a:xfrm>
            <a:off x="2811847" y="4472178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65752" y="4592586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+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50394" y="4385795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_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482955" y="3532080"/>
            <a:ext cx="170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sz="2000" b="1" dirty="0" smtClean="0">
                <a:solidFill>
                  <a:prstClr val="black"/>
                </a:solidFill>
              </a:rPr>
              <a:t>1</a:t>
            </a:r>
            <a:r>
              <a:rPr lang="el-GR" sz="2000" b="1" dirty="0" smtClean="0">
                <a:solidFill>
                  <a:prstClr val="black"/>
                </a:solidFill>
              </a:rPr>
              <a:t>,2,3,4,5,6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2064" name="TextBox 2063"/>
          <p:cNvSpPr txBox="1"/>
          <p:nvPr/>
        </p:nvSpPr>
        <p:spPr>
          <a:xfrm>
            <a:off x="836585" y="233645"/>
            <a:ext cx="765085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Μικτή συνδεσμολογία αντιστάσεων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50394" y="5048578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</a:t>
            </a:r>
            <a:endParaRPr lang="el-GR" sz="2800" b="1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48</a:t>
            </a:fld>
            <a:endParaRPr lang="el-GR"/>
          </a:p>
        </p:txBody>
      </p:sp>
      <p:sp>
        <p:nvSpPr>
          <p:cNvPr id="21" name="2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7121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555" y="323655"/>
            <a:ext cx="7245806" cy="523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49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1709" y="4724400"/>
            <a:ext cx="411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Ομάδα 16"/>
          <p:cNvGrpSpPr/>
          <p:nvPr/>
        </p:nvGrpSpPr>
        <p:grpSpPr>
          <a:xfrm>
            <a:off x="5666897" y="1236048"/>
            <a:ext cx="1381824" cy="792088"/>
            <a:chOff x="5682972" y="444704"/>
            <a:chExt cx="1381824" cy="792088"/>
          </a:xfrm>
        </p:grpSpPr>
        <p:sp>
          <p:nvSpPr>
            <p:cNvPr id="5" name="Έλλειψη 4"/>
            <p:cNvSpPr/>
            <p:nvPr/>
          </p:nvSpPr>
          <p:spPr>
            <a:xfrm>
              <a:off x="5682972" y="660728"/>
              <a:ext cx="648072" cy="576064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4800" b="1" dirty="0" smtClean="0"/>
                <a:t>+</a:t>
              </a:r>
              <a:endParaRPr lang="el-GR" sz="4800" b="1" dirty="0"/>
            </a:p>
          </p:txBody>
        </p:sp>
        <p:sp>
          <p:nvSpPr>
            <p:cNvPr id="3" name="Δεξιό βέλος 2"/>
            <p:cNvSpPr/>
            <p:nvPr/>
          </p:nvSpPr>
          <p:spPr>
            <a:xfrm>
              <a:off x="6331044" y="876752"/>
              <a:ext cx="733752" cy="14401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88732" y="444704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F</a:t>
              </a:r>
              <a:endParaRPr lang="el-GR" sz="2800" b="1" dirty="0"/>
            </a:p>
          </p:txBody>
        </p:sp>
      </p:grpSp>
      <p:grpSp>
        <p:nvGrpSpPr>
          <p:cNvPr id="13" name="Ομάδα 12"/>
          <p:cNvGrpSpPr/>
          <p:nvPr/>
        </p:nvGrpSpPr>
        <p:grpSpPr>
          <a:xfrm>
            <a:off x="2066537" y="1236048"/>
            <a:ext cx="1373832" cy="824056"/>
            <a:chOff x="2082612" y="444704"/>
            <a:chExt cx="1373832" cy="824056"/>
          </a:xfrm>
        </p:grpSpPr>
        <p:sp>
          <p:nvSpPr>
            <p:cNvPr id="7" name="Έλλειψη 6"/>
            <p:cNvSpPr/>
            <p:nvPr/>
          </p:nvSpPr>
          <p:spPr>
            <a:xfrm>
              <a:off x="2808372" y="692696"/>
              <a:ext cx="648072" cy="576064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4800" b="1" dirty="0" smtClean="0"/>
                <a:t>+</a:t>
              </a:r>
              <a:endParaRPr lang="el-GR" sz="4800" b="1" dirty="0"/>
            </a:p>
          </p:txBody>
        </p:sp>
        <p:sp>
          <p:nvSpPr>
            <p:cNvPr id="14" name="Δεξιό βέλος 13"/>
            <p:cNvSpPr/>
            <p:nvPr/>
          </p:nvSpPr>
          <p:spPr>
            <a:xfrm rot="10800000">
              <a:off x="2082612" y="948760"/>
              <a:ext cx="733752" cy="14401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9468" y="444704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F</a:t>
              </a:r>
              <a:endParaRPr lang="el-GR" sz="2800" b="1" dirty="0"/>
            </a:p>
          </p:txBody>
        </p:sp>
      </p:grpSp>
      <p:grpSp>
        <p:nvGrpSpPr>
          <p:cNvPr id="20" name="Ομάδα 19"/>
          <p:cNvGrpSpPr/>
          <p:nvPr/>
        </p:nvGrpSpPr>
        <p:grpSpPr>
          <a:xfrm>
            <a:off x="5636045" y="2414300"/>
            <a:ext cx="1355888" cy="739244"/>
            <a:chOff x="5652120" y="1622956"/>
            <a:chExt cx="1355888" cy="739244"/>
          </a:xfrm>
        </p:grpSpPr>
        <p:sp>
          <p:nvSpPr>
            <p:cNvPr id="8" name="Έλλειψη 7"/>
            <p:cNvSpPr/>
            <p:nvPr/>
          </p:nvSpPr>
          <p:spPr>
            <a:xfrm>
              <a:off x="5652120" y="1786136"/>
              <a:ext cx="648072" cy="57606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4800" b="1" dirty="0" smtClean="0"/>
                <a:t>-</a:t>
              </a:r>
              <a:endParaRPr lang="el-GR" sz="4800" b="1" dirty="0"/>
            </a:p>
          </p:txBody>
        </p:sp>
        <p:sp>
          <p:nvSpPr>
            <p:cNvPr id="18" name="Δεξιό βέλος 17"/>
            <p:cNvSpPr/>
            <p:nvPr/>
          </p:nvSpPr>
          <p:spPr>
            <a:xfrm>
              <a:off x="6274256" y="2002160"/>
              <a:ext cx="733752" cy="14401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47596" y="1622956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F</a:t>
              </a:r>
              <a:endParaRPr lang="el-GR" sz="2800" b="1" dirty="0"/>
            </a:p>
          </p:txBody>
        </p:sp>
      </p:grpSp>
      <p:grpSp>
        <p:nvGrpSpPr>
          <p:cNvPr id="23" name="Ομάδα 22"/>
          <p:cNvGrpSpPr/>
          <p:nvPr/>
        </p:nvGrpSpPr>
        <p:grpSpPr>
          <a:xfrm>
            <a:off x="2066537" y="2407092"/>
            <a:ext cx="1381824" cy="746452"/>
            <a:chOff x="2082612" y="1615748"/>
            <a:chExt cx="1381824" cy="746452"/>
          </a:xfrm>
        </p:grpSpPr>
        <p:sp>
          <p:nvSpPr>
            <p:cNvPr id="9" name="Έλλειψη 8"/>
            <p:cNvSpPr/>
            <p:nvPr/>
          </p:nvSpPr>
          <p:spPr>
            <a:xfrm>
              <a:off x="2816364" y="1786136"/>
              <a:ext cx="648072" cy="57606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4800" b="1" dirty="0" smtClean="0"/>
                <a:t>-</a:t>
              </a:r>
              <a:endParaRPr lang="el-GR" sz="4800" b="1" dirty="0"/>
            </a:p>
          </p:txBody>
        </p:sp>
        <p:sp>
          <p:nvSpPr>
            <p:cNvPr id="21" name="Δεξιό βέλος 20"/>
            <p:cNvSpPr/>
            <p:nvPr/>
          </p:nvSpPr>
          <p:spPr>
            <a:xfrm rot="10800000">
              <a:off x="2082612" y="2014736"/>
              <a:ext cx="733752" cy="14401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87744" y="1615748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F</a:t>
              </a:r>
              <a:endParaRPr lang="el-GR" sz="2800" b="1" dirty="0"/>
            </a:p>
          </p:txBody>
        </p:sp>
      </p:grpSp>
      <p:grpSp>
        <p:nvGrpSpPr>
          <p:cNvPr id="29" name="Ομάδα 28"/>
          <p:cNvGrpSpPr/>
          <p:nvPr/>
        </p:nvGrpSpPr>
        <p:grpSpPr>
          <a:xfrm>
            <a:off x="2800289" y="3606449"/>
            <a:ext cx="1381824" cy="901927"/>
            <a:chOff x="2816364" y="2815105"/>
            <a:chExt cx="1381824" cy="901927"/>
          </a:xfrm>
        </p:grpSpPr>
        <p:sp>
          <p:nvSpPr>
            <p:cNvPr id="10" name="Έλλειψη 9"/>
            <p:cNvSpPr/>
            <p:nvPr/>
          </p:nvSpPr>
          <p:spPr>
            <a:xfrm>
              <a:off x="2816364" y="3140968"/>
              <a:ext cx="648072" cy="576064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4800" b="1" dirty="0" smtClean="0"/>
                <a:t>+</a:t>
              </a:r>
              <a:endParaRPr lang="el-GR" sz="48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71272" y="2815105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F</a:t>
              </a:r>
              <a:endParaRPr lang="el-GR" sz="2800" b="1" dirty="0"/>
            </a:p>
          </p:txBody>
        </p:sp>
        <p:sp>
          <p:nvSpPr>
            <p:cNvPr id="27" name="Δεξιό βέλος 26"/>
            <p:cNvSpPr/>
            <p:nvPr/>
          </p:nvSpPr>
          <p:spPr>
            <a:xfrm>
              <a:off x="3464436" y="3284985"/>
              <a:ext cx="733752" cy="14401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26" name="Ομάδα 25"/>
          <p:cNvGrpSpPr/>
          <p:nvPr/>
        </p:nvGrpSpPr>
        <p:grpSpPr>
          <a:xfrm>
            <a:off x="4933145" y="3932312"/>
            <a:ext cx="1350972" cy="940899"/>
            <a:chOff x="4949220" y="3140968"/>
            <a:chExt cx="1350972" cy="940899"/>
          </a:xfrm>
        </p:grpSpPr>
        <p:sp>
          <p:nvSpPr>
            <p:cNvPr id="11" name="Έλλειψη 10"/>
            <p:cNvSpPr/>
            <p:nvPr/>
          </p:nvSpPr>
          <p:spPr>
            <a:xfrm>
              <a:off x="5652120" y="3140968"/>
              <a:ext cx="648072" cy="57606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4800" b="1" dirty="0" smtClean="0"/>
                <a:t>-</a:t>
              </a:r>
              <a:endParaRPr lang="el-GR" sz="4800" b="1" dirty="0"/>
            </a:p>
          </p:txBody>
        </p:sp>
        <p:sp>
          <p:nvSpPr>
            <p:cNvPr id="24" name="Δεξιό βέλος 23"/>
            <p:cNvSpPr/>
            <p:nvPr/>
          </p:nvSpPr>
          <p:spPr>
            <a:xfrm rot="10800000">
              <a:off x="4949220" y="3455290"/>
              <a:ext cx="733752" cy="14401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36076" y="3558647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F</a:t>
              </a:r>
              <a:endParaRPr lang="el-GR" sz="28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7544" y="260648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/>
              <a:t>Ομώνυμα και ετερώνυμα φορτία</a:t>
            </a:r>
            <a:endParaRPr lang="el-GR" sz="3200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5</a:t>
            </a:fld>
            <a:endParaRPr lang="el-GR"/>
          </a:p>
        </p:txBody>
      </p:sp>
      <p:sp>
        <p:nvSpPr>
          <p:cNvPr id="30" name="2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-0.14132 -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6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17309 -0.00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17795 -0.000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6 L -0.14184 3.703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1151 0.004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4" y="2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0.11649 0.0027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545" y="690562"/>
            <a:ext cx="580072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50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27316" y="18320"/>
            <a:ext cx="765085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Συνδεσμολογία πηγών σε σειρά</a:t>
            </a:r>
            <a:endParaRPr lang="el-GR" sz="3200" b="1" dirty="0">
              <a:solidFill>
                <a:prstClr val="white"/>
              </a:solidFill>
            </a:endParaRPr>
          </a:p>
        </p:txBody>
      </p:sp>
      <p:grpSp>
        <p:nvGrpSpPr>
          <p:cNvPr id="2" name="Ομάδα 1"/>
          <p:cNvGrpSpPr/>
          <p:nvPr/>
        </p:nvGrpSpPr>
        <p:grpSpPr>
          <a:xfrm>
            <a:off x="3221850" y="1049671"/>
            <a:ext cx="180020" cy="663784"/>
            <a:chOff x="7857365" y="4540481"/>
            <a:chExt cx="180020" cy="663784"/>
          </a:xfrm>
        </p:grpSpPr>
        <p:cxnSp>
          <p:nvCxnSpPr>
            <p:cNvPr id="3" name="Ευθεία γραμμή σύνδεσης 2"/>
            <p:cNvCxnSpPr/>
            <p:nvPr/>
          </p:nvCxnSpPr>
          <p:spPr>
            <a:xfrm flipV="1">
              <a:off x="8037385" y="4689140"/>
              <a:ext cx="0" cy="33136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Ευθεία γραμμή σύνδεσης 3"/>
            <p:cNvCxnSpPr/>
            <p:nvPr/>
          </p:nvCxnSpPr>
          <p:spPr>
            <a:xfrm flipV="1">
              <a:off x="7857365" y="4540481"/>
              <a:ext cx="0" cy="6637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3163664" y="67511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</a:t>
            </a:r>
            <a:r>
              <a:rPr lang="el-GR" b="1" dirty="0" smtClean="0"/>
              <a:t>3</a:t>
            </a:r>
            <a:endParaRPr lang="el-GR" sz="2800" b="1" dirty="0"/>
          </a:p>
        </p:txBody>
      </p:sp>
      <p:sp>
        <p:nvSpPr>
          <p:cNvPr id="17" name="Ορθογώνιο 16"/>
          <p:cNvSpPr/>
          <p:nvPr/>
        </p:nvSpPr>
        <p:spPr>
          <a:xfrm>
            <a:off x="2203202" y="1264100"/>
            <a:ext cx="60864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03202" y="740880"/>
            <a:ext cx="590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b="1" dirty="0" smtClean="0">
                <a:solidFill>
                  <a:prstClr val="black"/>
                </a:solidFill>
              </a:rPr>
              <a:t>3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19" name="Ευθεία γραμμή σύνδεσης 18"/>
          <p:cNvCxnSpPr>
            <a:stCxn id="17" idx="3"/>
          </p:cNvCxnSpPr>
          <p:nvPr/>
        </p:nvCxnSpPr>
        <p:spPr>
          <a:xfrm>
            <a:off x="2811847" y="1399115"/>
            <a:ext cx="4100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Ευθεία γραμμή σύνδεσης 23"/>
          <p:cNvCxnSpPr/>
          <p:nvPr/>
        </p:nvCxnSpPr>
        <p:spPr>
          <a:xfrm>
            <a:off x="1461390" y="1404494"/>
            <a:ext cx="7418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Ομάδα 26"/>
          <p:cNvGrpSpPr/>
          <p:nvPr/>
        </p:nvGrpSpPr>
        <p:grpSpPr>
          <a:xfrm>
            <a:off x="4849142" y="1049671"/>
            <a:ext cx="180020" cy="663784"/>
            <a:chOff x="7857365" y="4540481"/>
            <a:chExt cx="180020" cy="663784"/>
          </a:xfrm>
        </p:grpSpPr>
        <p:cxnSp>
          <p:nvCxnSpPr>
            <p:cNvPr id="33" name="Ευθεία γραμμή σύνδεσης 32"/>
            <p:cNvCxnSpPr/>
            <p:nvPr/>
          </p:nvCxnSpPr>
          <p:spPr>
            <a:xfrm flipV="1">
              <a:off x="8037385" y="4689140"/>
              <a:ext cx="0" cy="33136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Ευθεία γραμμή σύνδεσης 33"/>
            <p:cNvCxnSpPr/>
            <p:nvPr/>
          </p:nvCxnSpPr>
          <p:spPr>
            <a:xfrm flipV="1">
              <a:off x="7857365" y="4540481"/>
              <a:ext cx="0" cy="6637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790956" y="63930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</a:t>
            </a:r>
            <a:r>
              <a:rPr lang="el-GR" b="1" dirty="0" smtClean="0"/>
              <a:t>2</a:t>
            </a:r>
            <a:endParaRPr lang="el-GR" sz="2800" b="1" dirty="0"/>
          </a:p>
        </p:txBody>
      </p:sp>
      <p:sp>
        <p:nvSpPr>
          <p:cNvPr id="29" name="Ορθογώνιο 28"/>
          <p:cNvSpPr/>
          <p:nvPr/>
        </p:nvSpPr>
        <p:spPr>
          <a:xfrm>
            <a:off x="3830494" y="1228292"/>
            <a:ext cx="60864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30494" y="705072"/>
            <a:ext cx="590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b="1" dirty="0" smtClean="0">
                <a:solidFill>
                  <a:prstClr val="black"/>
                </a:solidFill>
              </a:rPr>
              <a:t>2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31" name="Ευθεία γραμμή σύνδεσης 30"/>
          <p:cNvCxnSpPr/>
          <p:nvPr/>
        </p:nvCxnSpPr>
        <p:spPr>
          <a:xfrm>
            <a:off x="4420518" y="1363307"/>
            <a:ext cx="4286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Ευθεία γραμμή σύνδεσης 31"/>
          <p:cNvCxnSpPr/>
          <p:nvPr/>
        </p:nvCxnSpPr>
        <p:spPr>
          <a:xfrm>
            <a:off x="3401870" y="1368686"/>
            <a:ext cx="4286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Ομάδα 34"/>
          <p:cNvGrpSpPr/>
          <p:nvPr/>
        </p:nvGrpSpPr>
        <p:grpSpPr>
          <a:xfrm>
            <a:off x="5040132" y="635717"/>
            <a:ext cx="1865498" cy="1038345"/>
            <a:chOff x="1774578" y="1209234"/>
            <a:chExt cx="1865498" cy="1038345"/>
          </a:xfrm>
        </p:grpSpPr>
        <p:grpSp>
          <p:nvGrpSpPr>
            <p:cNvPr id="36" name="Ομάδα 35"/>
            <p:cNvGrpSpPr/>
            <p:nvPr/>
          </p:nvGrpSpPr>
          <p:grpSpPr>
            <a:xfrm>
              <a:off x="3221850" y="1583795"/>
              <a:ext cx="180020" cy="663784"/>
              <a:chOff x="7857365" y="4540481"/>
              <a:chExt cx="180020" cy="663784"/>
            </a:xfrm>
          </p:grpSpPr>
          <p:cxnSp>
            <p:nvCxnSpPr>
              <p:cNvPr id="42" name="Ευθεία γραμμή σύνδεσης 41"/>
              <p:cNvCxnSpPr/>
              <p:nvPr/>
            </p:nvCxnSpPr>
            <p:spPr>
              <a:xfrm flipV="1">
                <a:off x="8037385" y="4689140"/>
                <a:ext cx="0" cy="331363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Ευθεία γραμμή σύνδεσης 42"/>
              <p:cNvCxnSpPr/>
              <p:nvPr/>
            </p:nvCxnSpPr>
            <p:spPr>
              <a:xfrm flipV="1">
                <a:off x="7857365" y="4540481"/>
                <a:ext cx="0" cy="66378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>
              <a:off x="3163664" y="1209234"/>
              <a:ext cx="476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E</a:t>
              </a:r>
              <a:r>
                <a:rPr lang="el-GR" b="1" dirty="0" smtClean="0"/>
                <a:t>1</a:t>
              </a:r>
              <a:endParaRPr lang="el-GR" sz="2800" b="1" dirty="0"/>
            </a:p>
          </p:txBody>
        </p:sp>
        <p:sp>
          <p:nvSpPr>
            <p:cNvPr id="38" name="Ορθογώνιο 37"/>
            <p:cNvSpPr/>
            <p:nvPr/>
          </p:nvSpPr>
          <p:spPr>
            <a:xfrm>
              <a:off x="2203202" y="1798224"/>
              <a:ext cx="608645" cy="27003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03202" y="1275004"/>
              <a:ext cx="590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prstClr val="black"/>
                  </a:solidFill>
                </a:rPr>
                <a:t>r</a:t>
              </a:r>
              <a:r>
                <a:rPr lang="el-GR" b="1" dirty="0" smtClean="0">
                  <a:solidFill>
                    <a:prstClr val="black"/>
                  </a:solidFill>
                </a:rPr>
                <a:t>1</a:t>
              </a:r>
              <a:endParaRPr lang="el-GR" sz="2800" b="1" dirty="0">
                <a:solidFill>
                  <a:prstClr val="black"/>
                </a:solidFill>
              </a:endParaRPr>
            </a:p>
          </p:txBody>
        </p:sp>
        <p:cxnSp>
          <p:nvCxnSpPr>
            <p:cNvPr id="40" name="Ευθεία γραμμή σύνδεσης 39"/>
            <p:cNvCxnSpPr/>
            <p:nvPr/>
          </p:nvCxnSpPr>
          <p:spPr>
            <a:xfrm>
              <a:off x="2793226" y="1933239"/>
              <a:ext cx="4286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Ευθεία γραμμή σύνδεσης 40"/>
            <p:cNvCxnSpPr/>
            <p:nvPr/>
          </p:nvCxnSpPr>
          <p:spPr>
            <a:xfrm>
              <a:off x="1774578" y="1938618"/>
              <a:ext cx="4286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Ευθεία γραμμή σύνδεσης 43"/>
          <p:cNvCxnSpPr/>
          <p:nvPr/>
        </p:nvCxnSpPr>
        <p:spPr>
          <a:xfrm>
            <a:off x="6691318" y="1328274"/>
            <a:ext cx="4286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Ευθεία γραμμή σύνδεσης 44"/>
          <p:cNvCxnSpPr/>
          <p:nvPr/>
        </p:nvCxnSpPr>
        <p:spPr>
          <a:xfrm>
            <a:off x="7119942" y="1324618"/>
            <a:ext cx="0" cy="11827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Ορθογώνιο 47"/>
          <p:cNvSpPr/>
          <p:nvPr/>
        </p:nvSpPr>
        <p:spPr>
          <a:xfrm>
            <a:off x="3823354" y="2309811"/>
            <a:ext cx="927484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49" name="Ευθεία γραμμή σύνδεσης 48"/>
          <p:cNvCxnSpPr>
            <a:endCxn id="48" idx="3"/>
          </p:cNvCxnSpPr>
          <p:nvPr/>
        </p:nvCxnSpPr>
        <p:spPr>
          <a:xfrm flipH="1">
            <a:off x="4750838" y="2489831"/>
            <a:ext cx="23691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Ευθεία γραμμή σύνδεσης 51"/>
          <p:cNvCxnSpPr/>
          <p:nvPr/>
        </p:nvCxnSpPr>
        <p:spPr>
          <a:xfrm flipH="1">
            <a:off x="1461390" y="2489831"/>
            <a:ext cx="23691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Ευθεία γραμμή σύνδεσης 52"/>
          <p:cNvCxnSpPr/>
          <p:nvPr/>
        </p:nvCxnSpPr>
        <p:spPr>
          <a:xfrm>
            <a:off x="1461390" y="1399115"/>
            <a:ext cx="0" cy="11082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048890" y="1787947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</a:t>
            </a:r>
            <a:endParaRPr lang="el-GR" sz="28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2929806" y="1002490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+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375382" y="810888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_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551004" y="975102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+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996580" y="818950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_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189266" y="932482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+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634842" y="740880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_</a:t>
            </a:r>
            <a:endParaRPr lang="el-GR" sz="2800" dirty="0">
              <a:solidFill>
                <a:prstClr val="black"/>
              </a:solidFill>
            </a:endParaRPr>
          </a:p>
        </p:txBody>
      </p:sp>
      <p:cxnSp>
        <p:nvCxnSpPr>
          <p:cNvPr id="66" name="Ευθύγραμμο βέλος σύνδεσης 65"/>
          <p:cNvCxnSpPr/>
          <p:nvPr/>
        </p:nvCxnSpPr>
        <p:spPr>
          <a:xfrm>
            <a:off x="1861927" y="2311167"/>
            <a:ext cx="64559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025939" y="1836307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69" name="Ευθύγραμμο βέλος σύνδεσης 68"/>
          <p:cNvCxnSpPr/>
          <p:nvPr/>
        </p:nvCxnSpPr>
        <p:spPr>
          <a:xfrm>
            <a:off x="5899074" y="2348173"/>
            <a:ext cx="64559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6063086" y="1873313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78" name="Ευθεία γραμμή σύνδεσης 77"/>
          <p:cNvCxnSpPr>
            <a:endCxn id="83" idx="1"/>
          </p:cNvCxnSpPr>
          <p:nvPr/>
        </p:nvCxnSpPr>
        <p:spPr>
          <a:xfrm flipV="1">
            <a:off x="1480879" y="4097759"/>
            <a:ext cx="2369104" cy="7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Ομάδα 78"/>
          <p:cNvGrpSpPr/>
          <p:nvPr/>
        </p:nvGrpSpPr>
        <p:grpSpPr>
          <a:xfrm>
            <a:off x="4868631" y="3784123"/>
            <a:ext cx="180020" cy="663784"/>
            <a:chOff x="7857365" y="4540481"/>
            <a:chExt cx="180020" cy="663784"/>
          </a:xfrm>
        </p:grpSpPr>
        <p:cxnSp>
          <p:nvCxnSpPr>
            <p:cNvPr id="80" name="Ευθεία γραμμή σύνδεσης 79"/>
            <p:cNvCxnSpPr/>
            <p:nvPr/>
          </p:nvCxnSpPr>
          <p:spPr>
            <a:xfrm flipV="1">
              <a:off x="8037385" y="4689140"/>
              <a:ext cx="0" cy="33136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Ευθεία γραμμή σύνδεσης 80"/>
            <p:cNvCxnSpPr/>
            <p:nvPr/>
          </p:nvCxnSpPr>
          <p:spPr>
            <a:xfrm flipV="1">
              <a:off x="7857365" y="4540481"/>
              <a:ext cx="0" cy="6637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4810445" y="3373754"/>
            <a:ext cx="593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</a:t>
            </a:r>
            <a:r>
              <a:rPr lang="el-GR" b="1" dirty="0" err="1" smtClean="0"/>
              <a:t>ολ</a:t>
            </a:r>
            <a:endParaRPr lang="el-GR" sz="2800" b="1" dirty="0"/>
          </a:p>
        </p:txBody>
      </p:sp>
      <p:sp>
        <p:nvSpPr>
          <p:cNvPr id="83" name="Ορθογώνιο 82"/>
          <p:cNvSpPr/>
          <p:nvPr/>
        </p:nvSpPr>
        <p:spPr>
          <a:xfrm>
            <a:off x="3849983" y="3962744"/>
            <a:ext cx="608645" cy="2700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849983" y="3439524"/>
            <a:ext cx="590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b="1" dirty="0" err="1" smtClean="0">
                <a:solidFill>
                  <a:prstClr val="black"/>
                </a:solidFill>
              </a:rPr>
              <a:t>ολ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85" name="Ευθεία γραμμή σύνδεσης 84"/>
          <p:cNvCxnSpPr/>
          <p:nvPr/>
        </p:nvCxnSpPr>
        <p:spPr>
          <a:xfrm>
            <a:off x="4440007" y="4097759"/>
            <a:ext cx="4286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Ευθεία γραμμή σύνδεσης 95"/>
          <p:cNvCxnSpPr/>
          <p:nvPr/>
        </p:nvCxnSpPr>
        <p:spPr>
          <a:xfrm flipV="1">
            <a:off x="5048651" y="4062726"/>
            <a:ext cx="2090780" cy="350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Ευθεία γραμμή σύνδεσης 96"/>
          <p:cNvCxnSpPr/>
          <p:nvPr/>
        </p:nvCxnSpPr>
        <p:spPr>
          <a:xfrm>
            <a:off x="7139431" y="4059070"/>
            <a:ext cx="0" cy="11827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Ορθογώνιο 97"/>
          <p:cNvSpPr/>
          <p:nvPr/>
        </p:nvSpPr>
        <p:spPr>
          <a:xfrm>
            <a:off x="3842843" y="5044263"/>
            <a:ext cx="927484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99" name="Ευθεία γραμμή σύνδεσης 98"/>
          <p:cNvCxnSpPr>
            <a:endCxn id="98" idx="3"/>
          </p:cNvCxnSpPr>
          <p:nvPr/>
        </p:nvCxnSpPr>
        <p:spPr>
          <a:xfrm flipH="1">
            <a:off x="4770327" y="5224283"/>
            <a:ext cx="23691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Ευθεία γραμμή σύνδεσης 99"/>
          <p:cNvCxnSpPr/>
          <p:nvPr/>
        </p:nvCxnSpPr>
        <p:spPr>
          <a:xfrm flipH="1">
            <a:off x="1480879" y="5224283"/>
            <a:ext cx="23691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Ευθεία γραμμή σύνδεσης 100"/>
          <p:cNvCxnSpPr/>
          <p:nvPr/>
        </p:nvCxnSpPr>
        <p:spPr>
          <a:xfrm>
            <a:off x="1480879" y="4098463"/>
            <a:ext cx="0" cy="11433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4068379" y="4522399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</a:t>
            </a:r>
            <a:endParaRPr lang="el-GR" sz="2800" b="1" dirty="0"/>
          </a:p>
        </p:txBody>
      </p:sp>
      <p:cxnSp>
        <p:nvCxnSpPr>
          <p:cNvPr id="109" name="Ευθύγραμμο βέλος σύνδεσης 108"/>
          <p:cNvCxnSpPr/>
          <p:nvPr/>
        </p:nvCxnSpPr>
        <p:spPr>
          <a:xfrm>
            <a:off x="1881416" y="5045619"/>
            <a:ext cx="64559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2045428" y="4570759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111" name="Ευθύγραμμο βέλος σύνδεσης 110"/>
          <p:cNvCxnSpPr/>
          <p:nvPr/>
        </p:nvCxnSpPr>
        <p:spPr>
          <a:xfrm>
            <a:off x="5918563" y="5082625"/>
            <a:ext cx="64559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6082575" y="4607765"/>
            <a:ext cx="62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51762" y="3678665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+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048934" y="3557022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_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269943" y="5696090"/>
            <a:ext cx="2131994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/>
            <a:r>
              <a:rPr lang="en-US" sz="2800" b="1" dirty="0" smtClean="0"/>
              <a:t>E</a:t>
            </a:r>
            <a:r>
              <a:rPr lang="el-GR" b="1" dirty="0" err="1" smtClean="0"/>
              <a:t>ολ</a:t>
            </a:r>
            <a:r>
              <a:rPr lang="el-GR" b="1" dirty="0" smtClean="0"/>
              <a:t> = </a:t>
            </a:r>
            <a:r>
              <a:rPr lang="en-US" sz="2800" b="1" dirty="0" smtClean="0">
                <a:solidFill>
                  <a:prstClr val="black"/>
                </a:solidFill>
              </a:rPr>
              <a:t>E</a:t>
            </a:r>
            <a:r>
              <a:rPr lang="el-GR" b="1" dirty="0" smtClean="0">
                <a:solidFill>
                  <a:prstClr val="black"/>
                </a:solidFill>
              </a:rPr>
              <a:t>1 + </a:t>
            </a:r>
            <a:r>
              <a:rPr lang="en-US" sz="2800" b="1" dirty="0" smtClean="0">
                <a:solidFill>
                  <a:prstClr val="black"/>
                </a:solidFill>
              </a:rPr>
              <a:t>E</a:t>
            </a:r>
            <a:r>
              <a:rPr lang="el-GR" b="1" dirty="0" smtClean="0">
                <a:solidFill>
                  <a:prstClr val="black"/>
                </a:solidFill>
              </a:rPr>
              <a:t>2 + </a:t>
            </a:r>
            <a:r>
              <a:rPr lang="en-US" sz="2800" b="1" dirty="0">
                <a:solidFill>
                  <a:prstClr val="black"/>
                </a:solidFill>
              </a:rPr>
              <a:t>E</a:t>
            </a:r>
            <a:r>
              <a:rPr lang="el-GR" b="1" dirty="0" smtClean="0">
                <a:solidFill>
                  <a:prstClr val="black"/>
                </a:solidFill>
              </a:rPr>
              <a:t>3</a:t>
            </a:r>
            <a:endParaRPr lang="el-GR" sz="2800" b="1" dirty="0" smtClean="0">
              <a:solidFill>
                <a:prstClr val="black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716830" y="5684630"/>
            <a:ext cx="218880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sz="2000" b="1" dirty="0" err="1" smtClean="0">
                <a:solidFill>
                  <a:prstClr val="black"/>
                </a:solidFill>
              </a:rPr>
              <a:t>ολ</a:t>
            </a:r>
            <a:r>
              <a:rPr lang="el-GR" b="1" dirty="0" smtClean="0">
                <a:solidFill>
                  <a:prstClr val="black"/>
                </a:solidFill>
              </a:rPr>
              <a:t> = </a:t>
            </a:r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b="1" dirty="0" smtClean="0">
                <a:solidFill>
                  <a:prstClr val="black"/>
                </a:solidFill>
              </a:rPr>
              <a:t>1</a:t>
            </a:r>
            <a:r>
              <a:rPr lang="en-US" sz="2000" b="1" dirty="0" smtClean="0">
                <a:solidFill>
                  <a:prstClr val="black"/>
                </a:solidFill>
              </a:rPr>
              <a:t> + </a:t>
            </a:r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b="1" dirty="0" smtClean="0">
                <a:solidFill>
                  <a:prstClr val="black"/>
                </a:solidFill>
              </a:rPr>
              <a:t>2 + </a:t>
            </a:r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b="1" dirty="0" smtClean="0">
                <a:solidFill>
                  <a:prstClr val="black"/>
                </a:solidFill>
              </a:rPr>
              <a:t>3</a:t>
            </a:r>
            <a:endParaRPr lang="el-GR" sz="2000" b="1" dirty="0">
              <a:solidFill>
                <a:prstClr val="black"/>
              </a:solidFill>
            </a:endParaRPr>
          </a:p>
        </p:txBody>
      </p:sp>
      <p:sp>
        <p:nvSpPr>
          <p:cNvPr id="5" name="Βέλος προς τα κάτω 4"/>
          <p:cNvSpPr/>
          <p:nvPr/>
        </p:nvSpPr>
        <p:spPr>
          <a:xfrm>
            <a:off x="4037089" y="2916428"/>
            <a:ext cx="500014" cy="640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51</a:t>
            </a:fld>
            <a:endParaRPr lang="el-GR"/>
          </a:p>
        </p:txBody>
      </p:sp>
      <p:sp>
        <p:nvSpPr>
          <p:cNvPr id="71" name="7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/>
      <p:bldP spid="28" grpId="0"/>
      <p:bldP spid="29" grpId="0" animBg="1"/>
      <p:bldP spid="30" grpId="0"/>
      <p:bldP spid="48" grpId="0" animBg="1"/>
      <p:bldP spid="59" grpId="0"/>
      <p:bldP spid="60" grpId="0"/>
      <p:bldP spid="61" grpId="0"/>
      <p:bldP spid="62" grpId="0"/>
      <p:bldP spid="63" grpId="0"/>
      <p:bldP spid="64" grpId="0"/>
      <p:bldP spid="65" grpId="0"/>
      <p:bldP spid="67" grpId="0"/>
      <p:bldP spid="70" grpId="0"/>
      <p:bldP spid="82" grpId="0"/>
      <p:bldP spid="83" grpId="0" animBg="1"/>
      <p:bldP spid="84" grpId="0"/>
      <p:bldP spid="98" grpId="0" animBg="1"/>
      <p:bldP spid="102" grpId="0"/>
      <p:bldP spid="110" grpId="0"/>
      <p:bldP spid="112" grpId="0"/>
      <p:bldP spid="117" grpId="0"/>
      <p:bldP spid="118" grpId="0"/>
      <p:bldP spid="119" grpId="0" animBg="1"/>
      <p:bldP spid="122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27316" y="18320"/>
            <a:ext cx="765085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Συνδεσμολογία πηγών παράλληλα</a:t>
            </a:r>
            <a:endParaRPr lang="el-GR" sz="3200" b="1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9" name="TextBox 118"/>
              <p:cNvSpPr txBox="1"/>
              <p:nvPr/>
            </p:nvSpPr>
            <p:spPr>
              <a:xfrm>
                <a:off x="5650825" y="4350672"/>
                <a:ext cx="1259960" cy="523220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black"/>
                    </a:solidFill>
                  </a:rPr>
                  <a:t>E</a:t>
                </a:r>
                <a:r>
                  <a:rPr lang="el-GR" b="1" dirty="0" err="1" smtClean="0">
                    <a:solidFill>
                      <a:prstClr val="black"/>
                    </a:solidFill>
                  </a:rPr>
                  <a:t>ολ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 = </a:t>
                </a:r>
                <a:r>
                  <a:rPr lang="el-GR" sz="2800" b="1" dirty="0" smtClean="0">
                    <a:solidFill>
                      <a:prstClr val="black"/>
                    </a:solidFill>
                  </a:rPr>
                  <a:t>3</a:t>
                </a:r>
                <a14:m>
                  <m:oMath xmlns:m="http://schemas.openxmlformats.org/officeDocument/2006/math">
                    <m:r>
                      <a:rPr lang="el-GR" sz="28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l-GR" sz="2800" b="1" dirty="0" smtClean="0">
                    <a:solidFill>
                      <a:prstClr val="black"/>
                    </a:solidFill>
                  </a:rPr>
                  <a:t>Ε</a:t>
                </a:r>
              </a:p>
            </p:txBody>
          </p:sp>
        </mc:Choice>
        <mc:Fallback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825" y="4350672"/>
                <a:ext cx="1259960" cy="523220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9005" t="-7778" r="-12796" b="-288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2" name="TextBox 121"/>
              <p:cNvSpPr txBox="1"/>
              <p:nvPr/>
            </p:nvSpPr>
            <p:spPr>
              <a:xfrm>
                <a:off x="5650825" y="5055535"/>
                <a:ext cx="1293945" cy="523220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black"/>
                    </a:solidFill>
                  </a:rPr>
                  <a:t>r</a:t>
                </a:r>
                <a:r>
                  <a:rPr lang="el-GR" sz="2000" b="1" dirty="0" err="1" smtClean="0">
                    <a:solidFill>
                      <a:prstClr val="black"/>
                    </a:solidFill>
                  </a:rPr>
                  <a:t>ολ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 = 3</a:t>
                </a:r>
                <a14:m>
                  <m:oMath xmlns:m="http://schemas.openxmlformats.org/officeDocument/2006/math">
                    <m:r>
                      <a:rPr lang="el-GR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n-US" sz="2800" b="1" dirty="0" smtClean="0">
                    <a:solidFill>
                      <a:prstClr val="black"/>
                    </a:solidFill>
                  </a:rPr>
                  <a:t>r</a:t>
                </a:r>
                <a:endParaRPr lang="el-GR" sz="2000" b="1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825" y="5055535"/>
                <a:ext cx="1293945" cy="52322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8796" t="-7778" b="-2888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Βέλος προς τα κάτω 4"/>
          <p:cNvSpPr/>
          <p:nvPr/>
        </p:nvSpPr>
        <p:spPr>
          <a:xfrm rot="16200000">
            <a:off x="3406898" y="2691442"/>
            <a:ext cx="500014" cy="1020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50" name="Ομάδα 49"/>
          <p:cNvGrpSpPr/>
          <p:nvPr/>
        </p:nvGrpSpPr>
        <p:grpSpPr>
          <a:xfrm>
            <a:off x="403504" y="747104"/>
            <a:ext cx="2507525" cy="4658656"/>
            <a:chOff x="403504" y="747104"/>
            <a:chExt cx="2507525" cy="4658656"/>
          </a:xfrm>
        </p:grpSpPr>
        <p:cxnSp>
          <p:nvCxnSpPr>
            <p:cNvPr id="53" name="Ευθεία γραμμή σύνδεσης 52"/>
            <p:cNvCxnSpPr/>
            <p:nvPr/>
          </p:nvCxnSpPr>
          <p:spPr>
            <a:xfrm>
              <a:off x="404644" y="1459520"/>
              <a:ext cx="0" cy="37545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Ορθογώνιο 97"/>
            <p:cNvSpPr/>
            <p:nvPr/>
          </p:nvSpPr>
          <p:spPr>
            <a:xfrm>
              <a:off x="1135962" y="5045720"/>
              <a:ext cx="927484" cy="3600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cxnSp>
          <p:nvCxnSpPr>
            <p:cNvPr id="99" name="Ευθεία γραμμή σύνδεσης 98"/>
            <p:cNvCxnSpPr>
              <a:stCxn id="98" idx="1"/>
            </p:cNvCxnSpPr>
            <p:nvPr/>
          </p:nvCxnSpPr>
          <p:spPr>
            <a:xfrm flipH="1" flipV="1">
              <a:off x="403504" y="5214032"/>
              <a:ext cx="732458" cy="117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1414378" y="4606604"/>
              <a:ext cx="3866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prstClr val="black"/>
                  </a:solidFill>
                </a:rPr>
                <a:t>R</a:t>
              </a:r>
              <a:endParaRPr lang="el-GR" sz="2800" b="1" dirty="0">
                <a:solidFill>
                  <a:prstClr val="black"/>
                </a:solidFill>
              </a:endParaRPr>
            </a:p>
          </p:txBody>
        </p:sp>
        <p:grpSp>
          <p:nvGrpSpPr>
            <p:cNvPr id="20" name="Ομάδα 19"/>
            <p:cNvGrpSpPr/>
            <p:nvPr/>
          </p:nvGrpSpPr>
          <p:grpSpPr>
            <a:xfrm>
              <a:off x="640732" y="1513051"/>
              <a:ext cx="921945" cy="523220"/>
              <a:chOff x="1059889" y="1430004"/>
              <a:chExt cx="921945" cy="523220"/>
            </a:xfrm>
          </p:grpSpPr>
          <p:cxnSp>
            <p:nvCxnSpPr>
              <p:cNvPr id="69" name="Ευθύγραμμο βέλος σύνδεσης 68"/>
              <p:cNvCxnSpPr/>
              <p:nvPr/>
            </p:nvCxnSpPr>
            <p:spPr>
              <a:xfrm flipH="1">
                <a:off x="1059889" y="1657298"/>
                <a:ext cx="618448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/>
            </p:nvSpPr>
            <p:spPr>
              <a:xfrm>
                <a:off x="1671833" y="1430004"/>
                <a:ext cx="3100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black"/>
                    </a:solidFill>
                  </a:rPr>
                  <a:t>I</a:t>
                </a:r>
                <a:endParaRPr lang="el-GR" sz="2800" b="1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Ομάδα 8"/>
            <p:cNvGrpSpPr/>
            <p:nvPr/>
          </p:nvGrpSpPr>
          <p:grpSpPr>
            <a:xfrm>
              <a:off x="408159" y="747104"/>
              <a:ext cx="2484544" cy="1027557"/>
              <a:chOff x="827316" y="664057"/>
              <a:chExt cx="2484544" cy="1027557"/>
            </a:xfrm>
          </p:grpSpPr>
          <p:grpSp>
            <p:nvGrpSpPr>
              <p:cNvPr id="2" name="Ομάδα 1"/>
              <p:cNvGrpSpPr/>
              <p:nvPr/>
            </p:nvGrpSpPr>
            <p:grpSpPr>
              <a:xfrm>
                <a:off x="2485411" y="1027830"/>
                <a:ext cx="180020" cy="663784"/>
                <a:chOff x="7857365" y="4540481"/>
                <a:chExt cx="180020" cy="663784"/>
              </a:xfrm>
            </p:grpSpPr>
            <p:cxnSp>
              <p:nvCxnSpPr>
                <p:cNvPr id="3" name="Ευθεία γραμμή σύνδεσης 2"/>
                <p:cNvCxnSpPr/>
                <p:nvPr/>
              </p:nvCxnSpPr>
              <p:spPr>
                <a:xfrm flipV="1">
                  <a:off x="8037385" y="4689140"/>
                  <a:ext cx="0" cy="331363"/>
                </a:xfrm>
                <a:prstGeom prst="line">
                  <a:avLst/>
                </a:prstGeom>
                <a:ln w="635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" name="Ευθεία γραμμή σύνδεσης 3"/>
                <p:cNvCxnSpPr/>
                <p:nvPr/>
              </p:nvCxnSpPr>
              <p:spPr>
                <a:xfrm flipV="1">
                  <a:off x="7857365" y="4540481"/>
                  <a:ext cx="0" cy="66378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/>
              <p:cNvSpPr txBox="1"/>
              <p:nvPr/>
            </p:nvSpPr>
            <p:spPr>
              <a:xfrm>
                <a:off x="2394020" y="664057"/>
                <a:ext cx="35939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black"/>
                    </a:solidFill>
                  </a:rPr>
                  <a:t>E</a:t>
                </a:r>
                <a:endParaRPr lang="el-GR" sz="28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Ορθογώνιο 16"/>
              <p:cNvSpPr/>
              <p:nvPr/>
            </p:nvSpPr>
            <p:spPr>
              <a:xfrm>
                <a:off x="1436783" y="1241458"/>
                <a:ext cx="608645" cy="27003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457645" y="829609"/>
                <a:ext cx="5900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black"/>
                    </a:solidFill>
                  </a:rPr>
                  <a:t>r</a:t>
                </a:r>
                <a:endParaRPr lang="el-GR" sz="28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9" name="Ευθεία γραμμή σύνδεσης 18"/>
              <p:cNvCxnSpPr/>
              <p:nvPr/>
            </p:nvCxnSpPr>
            <p:spPr>
              <a:xfrm>
                <a:off x="827316" y="1387761"/>
                <a:ext cx="6094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Ευθεία γραμμή σύνδεσης 31"/>
              <p:cNvCxnSpPr/>
              <p:nvPr/>
            </p:nvCxnSpPr>
            <p:spPr>
              <a:xfrm>
                <a:off x="2053979" y="1355789"/>
                <a:ext cx="42862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2200925" y="936720"/>
                <a:ext cx="2700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prstClr val="black"/>
                    </a:solidFill>
                  </a:rPr>
                  <a:t>+</a:t>
                </a:r>
                <a:endParaRPr lang="el-GR" sz="2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687648" y="810888"/>
                <a:ext cx="2700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</a:rPr>
                  <a:t>_</a:t>
                </a:r>
                <a:endParaRPr lang="el-GR" sz="28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71" name="Ευθεία γραμμή σύνδεσης 70"/>
              <p:cNvCxnSpPr/>
              <p:nvPr/>
            </p:nvCxnSpPr>
            <p:spPr>
              <a:xfrm>
                <a:off x="2665431" y="1334108"/>
                <a:ext cx="64642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Ομάδα 73"/>
            <p:cNvGrpSpPr/>
            <p:nvPr/>
          </p:nvGrpSpPr>
          <p:grpSpPr>
            <a:xfrm>
              <a:off x="426485" y="2114595"/>
              <a:ext cx="2484544" cy="1027557"/>
              <a:chOff x="827316" y="664057"/>
              <a:chExt cx="2484544" cy="1027557"/>
            </a:xfrm>
          </p:grpSpPr>
          <p:grpSp>
            <p:nvGrpSpPr>
              <p:cNvPr id="75" name="Ομάδα 74"/>
              <p:cNvGrpSpPr/>
              <p:nvPr/>
            </p:nvGrpSpPr>
            <p:grpSpPr>
              <a:xfrm>
                <a:off x="2485411" y="1027830"/>
                <a:ext cx="180020" cy="663784"/>
                <a:chOff x="7857365" y="4540481"/>
                <a:chExt cx="180020" cy="663784"/>
              </a:xfrm>
            </p:grpSpPr>
            <p:cxnSp>
              <p:nvCxnSpPr>
                <p:cNvPr id="92" name="Ευθεία γραμμή σύνδεσης 91"/>
                <p:cNvCxnSpPr/>
                <p:nvPr/>
              </p:nvCxnSpPr>
              <p:spPr>
                <a:xfrm flipV="1">
                  <a:off x="8037385" y="4689140"/>
                  <a:ext cx="0" cy="331363"/>
                </a:xfrm>
                <a:prstGeom prst="line">
                  <a:avLst/>
                </a:prstGeom>
                <a:ln w="635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Ευθεία γραμμή σύνδεσης 92"/>
                <p:cNvCxnSpPr/>
                <p:nvPr/>
              </p:nvCxnSpPr>
              <p:spPr>
                <a:xfrm flipV="1">
                  <a:off x="7857365" y="4540481"/>
                  <a:ext cx="0" cy="66378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6" name="TextBox 75"/>
              <p:cNvSpPr txBox="1"/>
              <p:nvPr/>
            </p:nvSpPr>
            <p:spPr>
              <a:xfrm>
                <a:off x="2394020" y="664057"/>
                <a:ext cx="35939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black"/>
                    </a:solidFill>
                  </a:rPr>
                  <a:t>E</a:t>
                </a:r>
                <a:endParaRPr lang="el-GR" sz="28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Ορθογώνιο 76"/>
              <p:cNvSpPr/>
              <p:nvPr/>
            </p:nvSpPr>
            <p:spPr>
              <a:xfrm>
                <a:off x="1436783" y="1241458"/>
                <a:ext cx="608645" cy="27003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457645" y="829609"/>
                <a:ext cx="5900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black"/>
                    </a:solidFill>
                  </a:rPr>
                  <a:t>r</a:t>
                </a:r>
                <a:endParaRPr lang="el-GR" sz="28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87" name="Ευθεία γραμμή σύνδεσης 86"/>
              <p:cNvCxnSpPr/>
              <p:nvPr/>
            </p:nvCxnSpPr>
            <p:spPr>
              <a:xfrm>
                <a:off x="827316" y="1387761"/>
                <a:ext cx="6094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Ευθεία γραμμή σύνδεσης 87"/>
              <p:cNvCxnSpPr/>
              <p:nvPr/>
            </p:nvCxnSpPr>
            <p:spPr>
              <a:xfrm>
                <a:off x="2053979" y="1355789"/>
                <a:ext cx="42862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8"/>
              <p:cNvSpPr txBox="1"/>
              <p:nvPr/>
            </p:nvSpPr>
            <p:spPr>
              <a:xfrm>
                <a:off x="2200925" y="936720"/>
                <a:ext cx="2700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prstClr val="black"/>
                    </a:solidFill>
                  </a:rPr>
                  <a:t>+</a:t>
                </a:r>
                <a:endParaRPr lang="el-GR" sz="2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2687648" y="810888"/>
                <a:ext cx="2700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</a:rPr>
                  <a:t>_</a:t>
                </a:r>
                <a:endParaRPr lang="el-GR" sz="28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91" name="Ευθεία γραμμή σύνδεσης 90"/>
              <p:cNvCxnSpPr/>
              <p:nvPr/>
            </p:nvCxnSpPr>
            <p:spPr>
              <a:xfrm>
                <a:off x="2665431" y="1334108"/>
                <a:ext cx="64642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4" name="Ευθεία γραμμή σύνδεσης 93"/>
            <p:cNvCxnSpPr/>
            <p:nvPr/>
          </p:nvCxnSpPr>
          <p:spPr>
            <a:xfrm>
              <a:off x="2874494" y="1448232"/>
              <a:ext cx="0" cy="37775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Ομάδα 102"/>
            <p:cNvGrpSpPr/>
            <p:nvPr/>
          </p:nvGrpSpPr>
          <p:grpSpPr>
            <a:xfrm>
              <a:off x="412459" y="3394764"/>
              <a:ext cx="2484544" cy="1027557"/>
              <a:chOff x="827316" y="664057"/>
              <a:chExt cx="2484544" cy="1027557"/>
            </a:xfrm>
          </p:grpSpPr>
          <p:grpSp>
            <p:nvGrpSpPr>
              <p:cNvPr id="104" name="Ομάδα 103"/>
              <p:cNvGrpSpPr/>
              <p:nvPr/>
            </p:nvGrpSpPr>
            <p:grpSpPr>
              <a:xfrm>
                <a:off x="2485411" y="1027830"/>
                <a:ext cx="180020" cy="663784"/>
                <a:chOff x="7857365" y="4540481"/>
                <a:chExt cx="180020" cy="663784"/>
              </a:xfrm>
            </p:grpSpPr>
            <p:cxnSp>
              <p:nvCxnSpPr>
                <p:cNvPr id="120" name="Ευθεία γραμμή σύνδεσης 119"/>
                <p:cNvCxnSpPr/>
                <p:nvPr/>
              </p:nvCxnSpPr>
              <p:spPr>
                <a:xfrm flipV="1">
                  <a:off x="8037385" y="4689140"/>
                  <a:ext cx="0" cy="331363"/>
                </a:xfrm>
                <a:prstGeom prst="line">
                  <a:avLst/>
                </a:prstGeom>
                <a:ln w="635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Ευθεία γραμμή σύνδεσης 120"/>
                <p:cNvCxnSpPr/>
                <p:nvPr/>
              </p:nvCxnSpPr>
              <p:spPr>
                <a:xfrm flipV="1">
                  <a:off x="7857365" y="4540481"/>
                  <a:ext cx="0" cy="66378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" name="TextBox 104"/>
              <p:cNvSpPr txBox="1"/>
              <p:nvPr/>
            </p:nvSpPr>
            <p:spPr>
              <a:xfrm>
                <a:off x="2394020" y="664057"/>
                <a:ext cx="35939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black"/>
                    </a:solidFill>
                  </a:rPr>
                  <a:t>E</a:t>
                </a:r>
                <a:endParaRPr lang="el-GR" sz="28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Ορθογώνιο 105"/>
              <p:cNvSpPr/>
              <p:nvPr/>
            </p:nvSpPr>
            <p:spPr>
              <a:xfrm>
                <a:off x="1436783" y="1241458"/>
                <a:ext cx="608645" cy="27003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1457645" y="829609"/>
                <a:ext cx="5900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black"/>
                    </a:solidFill>
                  </a:rPr>
                  <a:t>r</a:t>
                </a:r>
                <a:endParaRPr lang="el-GR" sz="28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08" name="Ευθεία γραμμή σύνδεσης 107"/>
              <p:cNvCxnSpPr/>
              <p:nvPr/>
            </p:nvCxnSpPr>
            <p:spPr>
              <a:xfrm>
                <a:off x="827316" y="1387761"/>
                <a:ext cx="6094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Ευθεία γραμμή σύνδεσης 112"/>
              <p:cNvCxnSpPr/>
              <p:nvPr/>
            </p:nvCxnSpPr>
            <p:spPr>
              <a:xfrm>
                <a:off x="2053979" y="1355789"/>
                <a:ext cx="42862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/>
              <p:cNvSpPr txBox="1"/>
              <p:nvPr/>
            </p:nvSpPr>
            <p:spPr>
              <a:xfrm>
                <a:off x="2200925" y="936720"/>
                <a:ext cx="2700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prstClr val="black"/>
                    </a:solidFill>
                  </a:rPr>
                  <a:t>+</a:t>
                </a:r>
                <a:endParaRPr lang="el-GR" sz="2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2687648" y="810888"/>
                <a:ext cx="2700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</a:rPr>
                  <a:t>_</a:t>
                </a:r>
                <a:endParaRPr lang="el-GR" sz="28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16" name="Ευθεία γραμμή σύνδεσης 115"/>
              <p:cNvCxnSpPr/>
              <p:nvPr/>
            </p:nvCxnSpPr>
            <p:spPr>
              <a:xfrm>
                <a:off x="2665431" y="1334108"/>
                <a:ext cx="64642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3" name="Ευθεία γραμμή σύνδεσης 122"/>
            <p:cNvCxnSpPr/>
            <p:nvPr/>
          </p:nvCxnSpPr>
          <p:spPr>
            <a:xfrm flipH="1" flipV="1">
              <a:off x="2063446" y="5225740"/>
              <a:ext cx="811048" cy="117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Ομάδα 123"/>
            <p:cNvGrpSpPr/>
            <p:nvPr/>
          </p:nvGrpSpPr>
          <p:grpSpPr>
            <a:xfrm>
              <a:off x="640732" y="2842342"/>
              <a:ext cx="921945" cy="523220"/>
              <a:chOff x="1059889" y="1430004"/>
              <a:chExt cx="921945" cy="523220"/>
            </a:xfrm>
          </p:grpSpPr>
          <p:cxnSp>
            <p:nvCxnSpPr>
              <p:cNvPr id="125" name="Ευθύγραμμο βέλος σύνδεσης 124"/>
              <p:cNvCxnSpPr/>
              <p:nvPr/>
            </p:nvCxnSpPr>
            <p:spPr>
              <a:xfrm flipH="1">
                <a:off x="1059889" y="1657298"/>
                <a:ext cx="618448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125"/>
              <p:cNvSpPr txBox="1"/>
              <p:nvPr/>
            </p:nvSpPr>
            <p:spPr>
              <a:xfrm>
                <a:off x="1671833" y="1430004"/>
                <a:ext cx="3100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black"/>
                    </a:solidFill>
                  </a:rPr>
                  <a:t>I</a:t>
                </a:r>
                <a:endParaRPr lang="el-GR" sz="2800" b="1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7" name="Ομάδα 126"/>
            <p:cNvGrpSpPr/>
            <p:nvPr/>
          </p:nvGrpSpPr>
          <p:grpSpPr>
            <a:xfrm>
              <a:off x="674989" y="4142117"/>
              <a:ext cx="921945" cy="523220"/>
              <a:chOff x="1059889" y="1430004"/>
              <a:chExt cx="921945" cy="523220"/>
            </a:xfrm>
          </p:grpSpPr>
          <p:cxnSp>
            <p:nvCxnSpPr>
              <p:cNvPr id="128" name="Ευθύγραμμο βέλος σύνδεσης 127"/>
              <p:cNvCxnSpPr/>
              <p:nvPr/>
            </p:nvCxnSpPr>
            <p:spPr>
              <a:xfrm flipH="1">
                <a:off x="1059889" y="1657298"/>
                <a:ext cx="618448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TextBox 128"/>
              <p:cNvSpPr txBox="1"/>
              <p:nvPr/>
            </p:nvSpPr>
            <p:spPr>
              <a:xfrm>
                <a:off x="1671833" y="1430004"/>
                <a:ext cx="3100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black"/>
                    </a:solidFill>
                  </a:rPr>
                  <a:t>I</a:t>
                </a:r>
                <a:endParaRPr lang="el-GR" sz="2800" b="1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1" name="Ομάδα 50"/>
          <p:cNvGrpSpPr/>
          <p:nvPr/>
        </p:nvGrpSpPr>
        <p:grpSpPr>
          <a:xfrm>
            <a:off x="4575344" y="1971417"/>
            <a:ext cx="3507046" cy="2048091"/>
            <a:chOff x="4575344" y="1971417"/>
            <a:chExt cx="3507046" cy="2048091"/>
          </a:xfrm>
        </p:grpSpPr>
        <p:grpSp>
          <p:nvGrpSpPr>
            <p:cNvPr id="79" name="Ομάδα 78"/>
            <p:cNvGrpSpPr/>
            <p:nvPr/>
          </p:nvGrpSpPr>
          <p:grpSpPr>
            <a:xfrm>
              <a:off x="6460452" y="2381786"/>
              <a:ext cx="180020" cy="663784"/>
              <a:chOff x="7857365" y="4540481"/>
              <a:chExt cx="180020" cy="663784"/>
            </a:xfrm>
          </p:grpSpPr>
          <p:cxnSp>
            <p:nvCxnSpPr>
              <p:cNvPr id="80" name="Ευθεία γραμμή σύνδεσης 79"/>
              <p:cNvCxnSpPr/>
              <p:nvPr/>
            </p:nvCxnSpPr>
            <p:spPr>
              <a:xfrm flipV="1">
                <a:off x="8037385" y="4689140"/>
                <a:ext cx="0" cy="331363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Ευθεία γραμμή σύνδεσης 80"/>
              <p:cNvCxnSpPr/>
              <p:nvPr/>
            </p:nvCxnSpPr>
            <p:spPr>
              <a:xfrm flipV="1">
                <a:off x="7857365" y="4540481"/>
                <a:ext cx="0" cy="66378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TextBox 81"/>
            <p:cNvSpPr txBox="1"/>
            <p:nvPr/>
          </p:nvSpPr>
          <p:spPr>
            <a:xfrm>
              <a:off x="6402266" y="1971417"/>
              <a:ext cx="5931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prstClr val="black"/>
                  </a:solidFill>
                </a:rPr>
                <a:t>E</a:t>
              </a:r>
              <a:r>
                <a:rPr lang="el-GR" b="1" dirty="0" err="1" smtClean="0">
                  <a:solidFill>
                    <a:prstClr val="black"/>
                  </a:solidFill>
                </a:rPr>
                <a:t>ολ</a:t>
              </a:r>
              <a:endParaRPr lang="el-GR"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83" name="Ορθογώνιο 82"/>
            <p:cNvSpPr/>
            <p:nvPr/>
          </p:nvSpPr>
          <p:spPr>
            <a:xfrm>
              <a:off x="5441804" y="2560407"/>
              <a:ext cx="608645" cy="27003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441804" y="2037187"/>
              <a:ext cx="590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prstClr val="black"/>
                  </a:solidFill>
                </a:rPr>
                <a:t>r</a:t>
              </a:r>
              <a:r>
                <a:rPr lang="el-GR" b="1" dirty="0" err="1" smtClean="0">
                  <a:solidFill>
                    <a:prstClr val="black"/>
                  </a:solidFill>
                </a:rPr>
                <a:t>ολ</a:t>
              </a:r>
              <a:endParaRPr lang="el-GR" sz="2800" b="1" dirty="0">
                <a:solidFill>
                  <a:prstClr val="black"/>
                </a:solidFill>
              </a:endParaRPr>
            </a:p>
          </p:txBody>
        </p:sp>
        <p:cxnSp>
          <p:nvCxnSpPr>
            <p:cNvPr id="85" name="Ευθεία γραμμή σύνδεσης 84"/>
            <p:cNvCxnSpPr/>
            <p:nvPr/>
          </p:nvCxnSpPr>
          <p:spPr>
            <a:xfrm>
              <a:off x="6031828" y="2695422"/>
              <a:ext cx="4286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Ευθεία γραμμή σύνδεσης 95"/>
            <p:cNvCxnSpPr/>
            <p:nvPr/>
          </p:nvCxnSpPr>
          <p:spPr>
            <a:xfrm>
              <a:off x="6640472" y="2695424"/>
              <a:ext cx="1441918" cy="53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Ευθεία γραμμή σύνδεσης 96"/>
            <p:cNvCxnSpPr/>
            <p:nvPr/>
          </p:nvCxnSpPr>
          <p:spPr>
            <a:xfrm>
              <a:off x="4582524" y="2669147"/>
              <a:ext cx="0" cy="118276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Ευθύγραμμο βέλος σύνδεσης 110"/>
            <p:cNvCxnSpPr/>
            <p:nvPr/>
          </p:nvCxnSpPr>
          <p:spPr>
            <a:xfrm flipH="1">
              <a:off x="5463319" y="2931170"/>
              <a:ext cx="56561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5591125" y="2813766"/>
              <a:ext cx="310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prstClr val="black"/>
                  </a:solidFill>
                </a:rPr>
                <a:t>I</a:t>
              </a:r>
              <a:endParaRPr lang="el-GR"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143583" y="2276328"/>
              <a:ext cx="2700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</a:rPr>
                <a:t>+</a:t>
              </a:r>
              <a:endParaRPr lang="el-GR" sz="2800" dirty="0">
                <a:solidFill>
                  <a:prstClr val="black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640755" y="2154685"/>
              <a:ext cx="2700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</a:rPr>
                <a:t>_</a:t>
              </a:r>
              <a:endParaRPr lang="el-GR" sz="2800" dirty="0">
                <a:solidFill>
                  <a:prstClr val="black"/>
                </a:solidFill>
              </a:endParaRPr>
            </a:p>
          </p:txBody>
        </p:sp>
        <p:cxnSp>
          <p:nvCxnSpPr>
            <p:cNvPr id="130" name="Ευθεία γραμμή σύνδεσης 129"/>
            <p:cNvCxnSpPr/>
            <p:nvPr/>
          </p:nvCxnSpPr>
          <p:spPr>
            <a:xfrm>
              <a:off x="4582524" y="2669146"/>
              <a:ext cx="859280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Ευθεία γραμμή σύνδεσης 130"/>
            <p:cNvCxnSpPr/>
            <p:nvPr/>
          </p:nvCxnSpPr>
          <p:spPr>
            <a:xfrm flipV="1">
              <a:off x="4575344" y="3839488"/>
              <a:ext cx="1413851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Ορθογώνιο 131"/>
            <p:cNvSpPr/>
            <p:nvPr/>
          </p:nvSpPr>
          <p:spPr>
            <a:xfrm>
              <a:off x="6004972" y="3659468"/>
              <a:ext cx="927484" cy="3600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cxnSp>
          <p:nvCxnSpPr>
            <p:cNvPr id="133" name="Ευθεία γραμμή σύνδεσης 132"/>
            <p:cNvCxnSpPr/>
            <p:nvPr/>
          </p:nvCxnSpPr>
          <p:spPr>
            <a:xfrm flipV="1">
              <a:off x="6910785" y="3811963"/>
              <a:ext cx="1171605" cy="1872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Ευθεία γραμμή σύνδεσης 133"/>
            <p:cNvCxnSpPr/>
            <p:nvPr/>
          </p:nvCxnSpPr>
          <p:spPr>
            <a:xfrm>
              <a:off x="8082390" y="2669147"/>
              <a:ext cx="0" cy="118276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52</a:t>
            </a:fld>
            <a:endParaRPr lang="el-GR"/>
          </a:p>
        </p:txBody>
      </p:sp>
      <p:sp>
        <p:nvSpPr>
          <p:cNvPr id="78" name="7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2148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6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2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Ροοστάτης</a:t>
            </a:r>
            <a:endParaRPr lang="el-GR" sz="3200" b="1" dirty="0">
              <a:solidFill>
                <a:prstClr val="white"/>
              </a:solidFill>
            </a:endParaRPr>
          </a:p>
        </p:txBody>
      </p:sp>
      <p:grpSp>
        <p:nvGrpSpPr>
          <p:cNvPr id="79" name="Ομάδα 78"/>
          <p:cNvGrpSpPr/>
          <p:nvPr/>
        </p:nvGrpSpPr>
        <p:grpSpPr>
          <a:xfrm>
            <a:off x="4018676" y="2816767"/>
            <a:ext cx="180020" cy="663784"/>
            <a:chOff x="7857365" y="4540481"/>
            <a:chExt cx="180020" cy="663784"/>
          </a:xfrm>
        </p:grpSpPr>
        <p:cxnSp>
          <p:nvCxnSpPr>
            <p:cNvPr id="80" name="Ευθεία γραμμή σύνδεσης 79"/>
            <p:cNvCxnSpPr/>
            <p:nvPr/>
          </p:nvCxnSpPr>
          <p:spPr>
            <a:xfrm flipV="1">
              <a:off x="8037385" y="4689140"/>
              <a:ext cx="0" cy="33136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Ευθεία γραμμή σύνδεσης 80"/>
            <p:cNvCxnSpPr/>
            <p:nvPr/>
          </p:nvCxnSpPr>
          <p:spPr>
            <a:xfrm flipV="1">
              <a:off x="7857365" y="4540481"/>
              <a:ext cx="0" cy="6637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4018676" y="2326791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E</a:t>
            </a:r>
            <a:endParaRPr lang="el-GR" sz="2800" b="1" dirty="0">
              <a:solidFill>
                <a:prstClr val="black"/>
              </a:solidFill>
            </a:endParaRPr>
          </a:p>
        </p:txBody>
      </p:sp>
      <p:cxnSp>
        <p:nvCxnSpPr>
          <p:cNvPr id="85" name="Ευθεία γραμμή σύνδεσης 84"/>
          <p:cNvCxnSpPr/>
          <p:nvPr/>
        </p:nvCxnSpPr>
        <p:spPr>
          <a:xfrm>
            <a:off x="1061610" y="3169140"/>
            <a:ext cx="294382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Ευθεία γραμμή σύνδεσης 95"/>
          <p:cNvCxnSpPr/>
          <p:nvPr/>
        </p:nvCxnSpPr>
        <p:spPr>
          <a:xfrm>
            <a:off x="3860724" y="1782178"/>
            <a:ext cx="1441918" cy="53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Ευθεία γραμμή σύνδεσης 96"/>
          <p:cNvCxnSpPr/>
          <p:nvPr/>
        </p:nvCxnSpPr>
        <p:spPr>
          <a:xfrm>
            <a:off x="1061610" y="1811820"/>
            <a:ext cx="0" cy="13573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Ευθύγραμμο βέλος σύνδεσης 110"/>
          <p:cNvCxnSpPr/>
          <p:nvPr/>
        </p:nvCxnSpPr>
        <p:spPr>
          <a:xfrm flipH="1">
            <a:off x="2267964" y="3286544"/>
            <a:ext cx="56561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2395770" y="3169140"/>
            <a:ext cx="31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725709" y="2703816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+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243055" y="2607887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_</a:t>
            </a:r>
            <a:endParaRPr lang="el-GR" sz="2800" dirty="0">
              <a:solidFill>
                <a:prstClr val="black"/>
              </a:solidFill>
            </a:endParaRPr>
          </a:p>
        </p:txBody>
      </p:sp>
      <p:cxnSp>
        <p:nvCxnSpPr>
          <p:cNvPr id="130" name="Ευθεία γραμμή σύνδεσης 129"/>
          <p:cNvCxnSpPr/>
          <p:nvPr/>
        </p:nvCxnSpPr>
        <p:spPr>
          <a:xfrm>
            <a:off x="1920890" y="1223756"/>
            <a:ext cx="19577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Ευθεία γραμμή σύνδεσης 130"/>
          <p:cNvCxnSpPr/>
          <p:nvPr/>
        </p:nvCxnSpPr>
        <p:spPr>
          <a:xfrm flipV="1">
            <a:off x="6304079" y="1805755"/>
            <a:ext cx="1413851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Ορθογώνιο 131"/>
          <p:cNvSpPr/>
          <p:nvPr/>
        </p:nvSpPr>
        <p:spPr>
          <a:xfrm>
            <a:off x="1916706" y="1602158"/>
            <a:ext cx="1404034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133" name="Ευθεία γραμμή σύνδεσης 132"/>
          <p:cNvCxnSpPr/>
          <p:nvPr/>
        </p:nvCxnSpPr>
        <p:spPr>
          <a:xfrm flipV="1">
            <a:off x="4209300" y="3108710"/>
            <a:ext cx="3508630" cy="187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Ευθεία γραμμή σύνδεσης 133"/>
          <p:cNvCxnSpPr/>
          <p:nvPr/>
        </p:nvCxnSpPr>
        <p:spPr>
          <a:xfrm>
            <a:off x="3860724" y="1223755"/>
            <a:ext cx="6425" cy="5880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Ορθογώνιο 77"/>
          <p:cNvSpPr/>
          <p:nvPr/>
        </p:nvSpPr>
        <p:spPr>
          <a:xfrm>
            <a:off x="5329756" y="1631800"/>
            <a:ext cx="974323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95" name="Ευθεία γραμμή σύνδεσης 94"/>
          <p:cNvCxnSpPr/>
          <p:nvPr/>
        </p:nvCxnSpPr>
        <p:spPr>
          <a:xfrm>
            <a:off x="7708930" y="1787508"/>
            <a:ext cx="0" cy="13435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Ευθεία γραμμή σύνδεσης 99"/>
          <p:cNvCxnSpPr/>
          <p:nvPr/>
        </p:nvCxnSpPr>
        <p:spPr>
          <a:xfrm>
            <a:off x="1061610" y="1827805"/>
            <a:ext cx="85928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Ευθύγραμμο βέλος σύνδεσης 22"/>
          <p:cNvCxnSpPr/>
          <p:nvPr/>
        </p:nvCxnSpPr>
        <p:spPr>
          <a:xfrm>
            <a:off x="3013590" y="1223755"/>
            <a:ext cx="0" cy="37840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5623595" y="112142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357449" y="1904817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l-GR" b="1" dirty="0" smtClean="0">
                <a:solidFill>
                  <a:prstClr val="black"/>
                </a:solidFill>
              </a:rPr>
              <a:t>ρ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2225" y="3692360"/>
            <a:ext cx="85959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l-GR" sz="2400" b="1" dirty="0" smtClean="0"/>
              <a:t>Με την μετακίνηση του ακροδέκτη Α βγάζουμε ή βάζουμε μέρος της αντίσταση </a:t>
            </a:r>
            <a:r>
              <a:rPr lang="en-US" sz="2400" b="1" dirty="0">
                <a:solidFill>
                  <a:prstClr val="black"/>
                </a:solidFill>
              </a:rPr>
              <a:t>R</a:t>
            </a:r>
            <a:r>
              <a:rPr lang="el-GR" sz="2400" b="1" dirty="0" smtClean="0">
                <a:solidFill>
                  <a:prstClr val="black"/>
                </a:solidFill>
              </a:rPr>
              <a:t>ρ και έτσι </a:t>
            </a:r>
            <a:r>
              <a:rPr lang="el-GR" sz="2400" b="1" dirty="0" smtClean="0"/>
              <a:t>ρυθμίζουμε (μειώνουμε ή αυξάνουμε) την ένταση του ρεύματος Ι.</a:t>
            </a:r>
            <a:endParaRPr lang="el-GR" sz="2400" b="1" dirty="0"/>
          </a:p>
        </p:txBody>
      </p:sp>
      <p:sp>
        <p:nvSpPr>
          <p:cNvPr id="135" name="TextBox 134"/>
          <p:cNvSpPr txBox="1"/>
          <p:nvPr/>
        </p:nvSpPr>
        <p:spPr>
          <a:xfrm>
            <a:off x="3013590" y="1202048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>
                <a:solidFill>
                  <a:prstClr val="black"/>
                </a:solidFill>
              </a:rPr>
              <a:t>Α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53</a:t>
            </a:fld>
            <a:endParaRPr lang="el-GR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4777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-0.11007 -0.00139 " pathEditMode="relative" rAng="0" ptsTypes="AA">
                                      <p:cBhvr>
                                        <p:cTn id="6" dur="28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Ποτενσιόμετρο (ρύθμιση τάσης)</a:t>
            </a:r>
            <a:endParaRPr lang="el-GR" sz="3200" b="1" dirty="0">
              <a:solidFill>
                <a:prstClr val="white"/>
              </a:solidFill>
            </a:endParaRPr>
          </a:p>
        </p:txBody>
      </p:sp>
      <p:cxnSp>
        <p:nvCxnSpPr>
          <p:cNvPr id="80" name="Ευθεία γραμμή σύνδεσης 79"/>
          <p:cNvCxnSpPr/>
          <p:nvPr/>
        </p:nvCxnSpPr>
        <p:spPr>
          <a:xfrm flipH="1" flipV="1">
            <a:off x="901561" y="3311888"/>
            <a:ext cx="320096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Ευθεία γραμμή σύνδεσης 80"/>
          <p:cNvCxnSpPr/>
          <p:nvPr/>
        </p:nvCxnSpPr>
        <p:spPr>
          <a:xfrm>
            <a:off x="780106" y="3174971"/>
            <a:ext cx="56300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Ευθεία γραμμή σύνδεσης 95"/>
          <p:cNvCxnSpPr/>
          <p:nvPr/>
        </p:nvCxnSpPr>
        <p:spPr>
          <a:xfrm>
            <a:off x="1045922" y="5338700"/>
            <a:ext cx="1590863" cy="26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Ευθεία γραμμή σύνδεσης 96"/>
          <p:cNvCxnSpPr/>
          <p:nvPr/>
        </p:nvCxnSpPr>
        <p:spPr>
          <a:xfrm>
            <a:off x="1061610" y="1811820"/>
            <a:ext cx="0" cy="13573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Ευθύγραμμο βέλος σύνδεσης 110"/>
          <p:cNvCxnSpPr/>
          <p:nvPr/>
        </p:nvCxnSpPr>
        <p:spPr>
          <a:xfrm flipV="1">
            <a:off x="940675" y="2326791"/>
            <a:ext cx="0" cy="59027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672315" y="2408304"/>
            <a:ext cx="31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45922" y="2788669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+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064657" y="2965426"/>
            <a:ext cx="27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_</a:t>
            </a:r>
            <a:endParaRPr lang="el-GR" sz="2800" dirty="0">
              <a:solidFill>
                <a:prstClr val="black"/>
              </a:solidFill>
            </a:endParaRPr>
          </a:p>
        </p:txBody>
      </p:sp>
      <p:cxnSp>
        <p:nvCxnSpPr>
          <p:cNvPr id="131" name="Ευθεία γραμμή σύνδεσης 130"/>
          <p:cNvCxnSpPr/>
          <p:nvPr/>
        </p:nvCxnSpPr>
        <p:spPr>
          <a:xfrm flipV="1">
            <a:off x="2618899" y="5336034"/>
            <a:ext cx="1413851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Ορθογώνιο 131"/>
          <p:cNvSpPr/>
          <p:nvPr/>
        </p:nvSpPr>
        <p:spPr>
          <a:xfrm rot="5400000">
            <a:off x="1916882" y="3110398"/>
            <a:ext cx="1404034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133" name="Ευθεία γραμμή σύνδεσης 132"/>
          <p:cNvCxnSpPr/>
          <p:nvPr/>
        </p:nvCxnSpPr>
        <p:spPr>
          <a:xfrm>
            <a:off x="1061610" y="3311889"/>
            <a:ext cx="0" cy="20241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Ευθεία γραμμή σύνδεσης 94"/>
          <p:cNvCxnSpPr/>
          <p:nvPr/>
        </p:nvCxnSpPr>
        <p:spPr>
          <a:xfrm>
            <a:off x="2618899" y="3992435"/>
            <a:ext cx="0" cy="13435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Ευθεία γραμμή σύνδεσης 99"/>
          <p:cNvCxnSpPr/>
          <p:nvPr/>
        </p:nvCxnSpPr>
        <p:spPr>
          <a:xfrm flipV="1">
            <a:off x="1061610" y="1819812"/>
            <a:ext cx="1557289" cy="79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1988932" y="2651751"/>
            <a:ext cx="516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737188" y="3958759"/>
            <a:ext cx="56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U</a:t>
            </a:r>
            <a:r>
              <a:rPr lang="en-US" b="1" dirty="0" smtClean="0">
                <a:solidFill>
                  <a:prstClr val="black"/>
                </a:solidFill>
              </a:rPr>
              <a:t>R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4130084" y="5135979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>
                <a:solidFill>
                  <a:prstClr val="black"/>
                </a:solidFill>
              </a:rPr>
              <a:t>Α</a:t>
            </a:r>
          </a:p>
        </p:txBody>
      </p:sp>
      <p:cxnSp>
        <p:nvCxnSpPr>
          <p:cNvPr id="34" name="Ευθεία γραμμή σύνδεσης 33"/>
          <p:cNvCxnSpPr/>
          <p:nvPr/>
        </p:nvCxnSpPr>
        <p:spPr>
          <a:xfrm>
            <a:off x="2604959" y="1805755"/>
            <a:ext cx="0" cy="782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Έλλειψη 14"/>
          <p:cNvSpPr/>
          <p:nvPr/>
        </p:nvSpPr>
        <p:spPr>
          <a:xfrm>
            <a:off x="3984921" y="5296215"/>
            <a:ext cx="67507" cy="796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7" name="TextBox 46"/>
          <p:cNvSpPr txBox="1"/>
          <p:nvPr/>
        </p:nvSpPr>
        <p:spPr>
          <a:xfrm>
            <a:off x="1938678" y="3457950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</a:t>
            </a:r>
            <a:r>
              <a:rPr lang="en-US" b="1" dirty="0" smtClean="0">
                <a:solidFill>
                  <a:prstClr val="black"/>
                </a:solidFill>
              </a:rPr>
              <a:t>2</a:t>
            </a:r>
            <a:endParaRPr lang="el-GR" sz="2800" b="1" dirty="0">
              <a:solidFill>
                <a:prstClr val="black"/>
              </a:solidFill>
            </a:endParaRPr>
          </a:p>
        </p:txBody>
      </p:sp>
      <p:grpSp>
        <p:nvGrpSpPr>
          <p:cNvPr id="24" name="Ομάδα 23"/>
          <p:cNvGrpSpPr/>
          <p:nvPr/>
        </p:nvGrpSpPr>
        <p:grpSpPr>
          <a:xfrm>
            <a:off x="2479203" y="2440425"/>
            <a:ext cx="1921305" cy="523220"/>
            <a:chOff x="2456765" y="2788669"/>
            <a:chExt cx="1921305" cy="523220"/>
          </a:xfrm>
        </p:grpSpPr>
        <p:grpSp>
          <p:nvGrpSpPr>
            <p:cNvPr id="20" name="Ομάδα 19"/>
            <p:cNvGrpSpPr/>
            <p:nvPr/>
          </p:nvGrpSpPr>
          <p:grpSpPr>
            <a:xfrm>
              <a:off x="2798919" y="2788669"/>
              <a:ext cx="1579151" cy="523220"/>
              <a:chOff x="2798919" y="2326791"/>
              <a:chExt cx="1579151" cy="523220"/>
            </a:xfrm>
          </p:grpSpPr>
          <p:sp>
            <p:nvSpPr>
              <p:cNvPr id="82" name="TextBox 81"/>
              <p:cNvSpPr txBox="1"/>
              <p:nvPr/>
            </p:nvSpPr>
            <p:spPr>
              <a:xfrm>
                <a:off x="4018676" y="2326791"/>
                <a:ext cx="35939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black"/>
                    </a:solidFill>
                  </a:rPr>
                  <a:t>E</a:t>
                </a:r>
                <a:endParaRPr lang="el-GR" sz="2800" b="1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9" name="Ομάδα 18"/>
              <p:cNvGrpSpPr/>
              <p:nvPr/>
            </p:nvGrpSpPr>
            <p:grpSpPr>
              <a:xfrm>
                <a:off x="2798919" y="2633871"/>
                <a:ext cx="1306371" cy="79638"/>
                <a:chOff x="2798919" y="2633871"/>
                <a:chExt cx="1306371" cy="79638"/>
              </a:xfrm>
            </p:grpSpPr>
            <p:cxnSp>
              <p:nvCxnSpPr>
                <p:cNvPr id="11" name="Ευθύγραμμο βέλος σύνδεσης 10"/>
                <p:cNvCxnSpPr/>
                <p:nvPr/>
              </p:nvCxnSpPr>
              <p:spPr>
                <a:xfrm flipH="1">
                  <a:off x="2798919" y="2673690"/>
                  <a:ext cx="1272618" cy="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Έλλειψη 41"/>
                <p:cNvSpPr/>
                <p:nvPr/>
              </p:nvSpPr>
              <p:spPr>
                <a:xfrm>
                  <a:off x="4037783" y="2633871"/>
                  <a:ext cx="67507" cy="7963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/>
                </a:p>
              </p:txBody>
            </p:sp>
          </p:grpSp>
        </p:grpSp>
        <p:cxnSp>
          <p:nvCxnSpPr>
            <p:cNvPr id="22" name="Ευθεία γραμμή σύνδεσης 21"/>
            <p:cNvCxnSpPr/>
            <p:nvPr/>
          </p:nvCxnSpPr>
          <p:spPr>
            <a:xfrm>
              <a:off x="2456765" y="3135568"/>
              <a:ext cx="360040" cy="0"/>
            </a:xfrm>
            <a:prstGeom prst="line">
              <a:avLst/>
            </a:prstGeom>
            <a:ln w="508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Ομάδα 24"/>
          <p:cNvGrpSpPr/>
          <p:nvPr/>
        </p:nvGrpSpPr>
        <p:grpSpPr>
          <a:xfrm>
            <a:off x="5570244" y="4846837"/>
            <a:ext cx="2644698" cy="1058032"/>
            <a:chOff x="3581891" y="1138351"/>
            <a:chExt cx="2644698" cy="10580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9807"/>
            <a:stretch/>
          </p:blipFill>
          <p:spPr bwMode="auto">
            <a:xfrm>
              <a:off x="3581891" y="1138352"/>
              <a:ext cx="548194" cy="1058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1019"/>
            <a:stretch/>
          </p:blipFill>
          <p:spPr bwMode="auto">
            <a:xfrm>
              <a:off x="4130085" y="1138351"/>
              <a:ext cx="2096504" cy="1058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4652741" y="729101"/>
            <a:ext cx="43297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l-GR" sz="2400" b="1" dirty="0" smtClean="0"/>
              <a:t>Μετακινώντας τον ακροδέκτη Ε ρυθμίζουμε (ανεβάζουμε ή κατεβάζουμε) την τάση </a:t>
            </a:r>
            <a:r>
              <a:rPr lang="en-US" sz="2400" b="1" dirty="0" smtClean="0">
                <a:solidFill>
                  <a:prstClr val="black"/>
                </a:solidFill>
              </a:rPr>
              <a:t>UR </a:t>
            </a:r>
            <a:r>
              <a:rPr lang="el-GR" sz="2400" b="1" dirty="0" smtClean="0">
                <a:solidFill>
                  <a:prstClr val="black"/>
                </a:solidFill>
              </a:rPr>
              <a:t>σύμφωνα με τον παρακάτω τύπο</a:t>
            </a:r>
            <a:r>
              <a:rPr lang="en-US" sz="2400" b="1" dirty="0" smtClean="0">
                <a:solidFill>
                  <a:prstClr val="black"/>
                </a:solidFill>
              </a:rPr>
              <a:t>:</a:t>
            </a:r>
            <a:endParaRPr lang="el-GR" sz="2400" b="1" dirty="0">
              <a:solidFill>
                <a:prstClr val="black"/>
              </a:solidFill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54</a:t>
            </a:fld>
            <a:endParaRPr lang="el-GR"/>
          </a:p>
        </p:txBody>
      </p:sp>
      <p:sp>
        <p:nvSpPr>
          <p:cNvPr id="35" name="3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293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0.00069 0.15857 " pathEditMode="relative" rAng="0" ptsTypes="AA">
                                      <p:cBhvr>
                                        <p:cTn id="16" dur="3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656565" y="1268760"/>
            <a:ext cx="801089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</a:rPr>
              <a:t>Ενότητα </a:t>
            </a:r>
            <a:r>
              <a:rPr lang="el-GR" sz="3200" b="1" dirty="0" smtClean="0">
                <a:solidFill>
                  <a:schemeClr val="bg1"/>
                </a:solidFill>
              </a:rPr>
              <a:t>2.3 </a:t>
            </a:r>
            <a:r>
              <a:rPr lang="el-GR" sz="3200" b="1" dirty="0">
                <a:solidFill>
                  <a:schemeClr val="bg1"/>
                </a:solidFill>
              </a:rPr>
              <a:t>: </a:t>
            </a:r>
            <a:r>
              <a:rPr lang="el-GR" sz="3200" b="1" dirty="0" smtClean="0">
                <a:solidFill>
                  <a:schemeClr val="bg1"/>
                </a:solidFill>
              </a:rPr>
              <a:t>Ηλεκτρική ενέργεια και ισχύς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55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3535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ΗΛΕΚΤΡΙΚΗ ΕΝΕΡΓΕΙΑ και ΙΣΧΥΣ</a:t>
            </a:r>
            <a:endParaRPr lang="el-GR" sz="3200" b="1" dirty="0">
              <a:solidFill>
                <a:prstClr val="white"/>
              </a:solidFill>
            </a:endParaRPr>
          </a:p>
        </p:txBody>
      </p:sp>
      <p:cxnSp>
        <p:nvCxnSpPr>
          <p:cNvPr id="5" name="Ευθεία γραμμή σύνδεσης 4"/>
          <p:cNvCxnSpPr/>
          <p:nvPr/>
        </p:nvCxnSpPr>
        <p:spPr>
          <a:xfrm flipV="1">
            <a:off x="827316" y="2528900"/>
            <a:ext cx="6625004" cy="4500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Ομάδα 12"/>
          <p:cNvGrpSpPr/>
          <p:nvPr/>
        </p:nvGrpSpPr>
        <p:grpSpPr>
          <a:xfrm>
            <a:off x="3935110" y="1574462"/>
            <a:ext cx="2744845" cy="954815"/>
            <a:chOff x="3935110" y="1574462"/>
            <a:chExt cx="2744845" cy="954815"/>
          </a:xfrm>
        </p:grpSpPr>
        <p:sp>
          <p:nvSpPr>
            <p:cNvPr id="3" name="Ορθογώνιο 2"/>
            <p:cNvSpPr/>
            <p:nvPr/>
          </p:nvSpPr>
          <p:spPr>
            <a:xfrm>
              <a:off x="4835210" y="1809197"/>
              <a:ext cx="1215135" cy="72008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7" name="Ευθύγραμμο βέλος σύνδεσης 6"/>
            <p:cNvCxnSpPr/>
            <p:nvPr/>
          </p:nvCxnSpPr>
          <p:spPr>
            <a:xfrm flipH="1">
              <a:off x="3935110" y="2196387"/>
              <a:ext cx="9001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Ευθύγραμμο βέλος σύνδεσης 9"/>
            <p:cNvCxnSpPr/>
            <p:nvPr/>
          </p:nvCxnSpPr>
          <p:spPr>
            <a:xfrm>
              <a:off x="6050345" y="2303875"/>
              <a:ext cx="54688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141026" y="1574462"/>
              <a:ext cx="3859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F</a:t>
              </a:r>
              <a:endParaRPr lang="el-GR" sz="32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94003" y="1790327"/>
              <a:ext cx="3859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T</a:t>
              </a:r>
              <a:endParaRPr lang="el-GR" sz="3200" b="1" dirty="0"/>
            </a:p>
          </p:txBody>
        </p:sp>
      </p:grpSp>
      <p:cxnSp>
        <p:nvCxnSpPr>
          <p:cNvPr id="16" name="Ευθύγραμμο βέλος σύνδεσης 15"/>
          <p:cNvCxnSpPr/>
          <p:nvPr/>
        </p:nvCxnSpPr>
        <p:spPr>
          <a:xfrm>
            <a:off x="2006715" y="1223755"/>
            <a:ext cx="2776670" cy="0"/>
          </a:xfrm>
          <a:prstGeom prst="straightConnector1">
            <a:avLst/>
          </a:prstGeom>
          <a:ln w="15875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65754" y="728410"/>
            <a:ext cx="385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L</a:t>
            </a:r>
            <a:endParaRPr lang="el-GR" sz="32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3" name="TextBox 22"/>
              <p:cNvSpPr txBox="1"/>
              <p:nvPr/>
            </p:nvSpPr>
            <p:spPr>
              <a:xfrm>
                <a:off x="611560" y="3113965"/>
                <a:ext cx="8100900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3600" b="1" dirty="0" smtClean="0"/>
                  <a:t>Έργο</a:t>
                </a:r>
                <a:r>
                  <a:rPr lang="en-US" sz="3600" b="1" dirty="0" smtClean="0"/>
                  <a:t>: </a:t>
                </a:r>
                <a:r>
                  <a:rPr lang="el-GR" sz="3600" b="1" dirty="0" smtClean="0"/>
                  <a:t>Α = </a:t>
                </a:r>
                <a:r>
                  <a:rPr lang="en-US" sz="3600" b="1" dirty="0" smtClean="0"/>
                  <a:t>F</a:t>
                </a:r>
                <a:r>
                  <a:rPr lang="el-GR" sz="3600" b="1" dirty="0" smtClean="0"/>
                  <a:t> </a:t>
                </a:r>
                <a14:m>
                  <m:oMath xmlns:m="http://schemas.openxmlformats.org/officeDocument/2006/math">
                    <m:r>
                      <a:rPr lang="el-GR" sz="3600" b="1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3600" b="1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3600" b="1" dirty="0" smtClean="0"/>
                  <a:t>L , </a:t>
                </a:r>
                <a:r>
                  <a:rPr lang="el-GR" sz="2400" b="1" dirty="0" smtClean="0"/>
                  <a:t>η </a:t>
                </a:r>
                <a:r>
                  <a:rPr lang="en-US" sz="2400" b="1" dirty="0" smtClean="0"/>
                  <a:t>F</a:t>
                </a:r>
                <a:r>
                  <a:rPr lang="el-GR" sz="2400" b="1" dirty="0" smtClean="0"/>
                  <a:t> σε Νιούτον (Ν), η απόσταση </a:t>
                </a:r>
                <a:r>
                  <a:rPr lang="en-US" sz="2400" b="1" dirty="0" smtClean="0"/>
                  <a:t>L </a:t>
                </a:r>
                <a:r>
                  <a:rPr lang="el-GR" sz="2400" b="1" dirty="0" smtClean="0"/>
                  <a:t>σε μέτρα (</a:t>
                </a:r>
                <a:r>
                  <a:rPr lang="en-US" sz="2400" b="1" dirty="0" smtClean="0"/>
                  <a:t>m</a:t>
                </a:r>
                <a:r>
                  <a:rPr lang="el-GR" sz="2400" b="1" dirty="0" smtClean="0"/>
                  <a:t>)</a:t>
                </a:r>
                <a:r>
                  <a:rPr lang="en-US" sz="2400" b="1" dirty="0" smtClean="0"/>
                  <a:t> </a:t>
                </a:r>
                <a:r>
                  <a:rPr lang="el-GR" sz="2400" b="1" dirty="0" smtClean="0"/>
                  <a:t>και το έργο σε </a:t>
                </a:r>
                <a:r>
                  <a:rPr lang="en-US" sz="2400" b="1" dirty="0" smtClean="0"/>
                  <a:t>Joule (J)</a:t>
                </a:r>
              </a:p>
              <a:p>
                <a:r>
                  <a:rPr lang="el-GR" sz="2400" b="1" dirty="0" smtClean="0"/>
                  <a:t>Ενέργεια</a:t>
                </a:r>
                <a:r>
                  <a:rPr lang="en-US" sz="2400" b="1" dirty="0" smtClean="0"/>
                  <a:t>: </a:t>
                </a:r>
                <a:r>
                  <a:rPr lang="el-GR" sz="2400" b="1" dirty="0" smtClean="0"/>
                  <a:t>ικανότητα παραγωγής έργου, ίδιες μονάδες σύμβολο </a:t>
                </a:r>
              </a:p>
              <a:p>
                <a:r>
                  <a:rPr lang="el-GR" sz="2400" b="1" dirty="0" smtClean="0"/>
                  <a:t>Ισχύς</a:t>
                </a:r>
                <a:r>
                  <a:rPr lang="en-US" sz="2400" b="1" dirty="0" smtClean="0"/>
                  <a:t>: </a:t>
                </a:r>
                <a:r>
                  <a:rPr lang="el-GR" sz="2400" b="1" dirty="0" smtClean="0"/>
                  <a:t>Πόσο έργο (ενέργεια) παράγουμε σε ένα ορισμένο χρονικό διάστημα </a:t>
                </a:r>
                <a:r>
                  <a:rPr lang="en-US" sz="2400" b="1" dirty="0" smtClean="0"/>
                  <a:t>t, </a:t>
                </a:r>
                <a:r>
                  <a:rPr lang="el-GR" sz="2400" b="1" dirty="0" smtClean="0"/>
                  <a:t>συμβολίζεται με </a:t>
                </a:r>
                <a:r>
                  <a:rPr lang="en-US" sz="2400" b="1" dirty="0" smtClean="0"/>
                  <a:t>P </a:t>
                </a:r>
                <a:r>
                  <a:rPr lang="el-GR" sz="2400" b="1" dirty="0" smtClean="0"/>
                  <a:t>και μετρείται σε </a:t>
                </a:r>
                <a:r>
                  <a:rPr lang="en-US" sz="2400" b="1" dirty="0" smtClean="0"/>
                  <a:t>W</a:t>
                </a:r>
                <a:endParaRPr lang="el-GR" b="1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113965"/>
                <a:ext cx="8100900" cy="2492990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2257" t="-3667" b="-464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Θέση αριθμού διαφάνειας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56</a:t>
            </a:fld>
            <a:endParaRPr lang="el-GR"/>
          </a:p>
        </p:txBody>
      </p:sp>
      <p:sp>
        <p:nvSpPr>
          <p:cNvPr id="15" name="1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-0.30677 0.00416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47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Νόμος του </a:t>
            </a:r>
            <a:r>
              <a:rPr lang="en-US" sz="3200" b="1" dirty="0" smtClean="0">
                <a:solidFill>
                  <a:prstClr val="white"/>
                </a:solidFill>
              </a:rPr>
              <a:t>Joule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5" name="Κύλινδρος 4"/>
          <p:cNvSpPr/>
          <p:nvPr/>
        </p:nvSpPr>
        <p:spPr>
          <a:xfrm rot="5400000">
            <a:off x="3879057" y="-558577"/>
            <a:ext cx="270031" cy="4284746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>
            <a:off x="2771800" y="1268760"/>
            <a:ext cx="99933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78489" y="728410"/>
            <a:ext cx="385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</a:t>
            </a:r>
            <a:endParaRPr lang="el-GR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6535" y="2123855"/>
            <a:ext cx="8460940" cy="220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l-GR" sz="2400" b="1" dirty="0" smtClean="0"/>
              <a:t>Όταν ένας αγωγός διαρρέεται από ρεύμα έντασης </a:t>
            </a:r>
            <a:r>
              <a:rPr lang="en-US" sz="2400" b="1" dirty="0" smtClean="0"/>
              <a:t>I </a:t>
            </a:r>
            <a:r>
              <a:rPr lang="el-GR" sz="2400" b="1" dirty="0" smtClean="0"/>
              <a:t>τότε θερμαίνεται, και η ηλεκτρική ενέργεια που μετατρέπεται σε θερμότητα είναι ίση</a:t>
            </a:r>
            <a:r>
              <a:rPr lang="en-US" sz="2400" b="1" dirty="0" smtClean="0"/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TextBox 11"/>
              <p:cNvSpPr txBox="1"/>
              <p:nvPr/>
            </p:nvSpPr>
            <p:spPr>
              <a:xfrm>
                <a:off x="812311" y="4779150"/>
                <a:ext cx="7245805" cy="144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0" smtClean="0">
                        <a:latin typeface="Cambria Math"/>
                      </a:rPr>
                      <m:t>𝐖</m:t>
                    </m:r>
                    <m:r>
                      <a:rPr lang="en-US" sz="3200" b="1" i="0" smtClean="0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en-US" sz="32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1" i="0" smtClean="0">
                            <a:latin typeface="Cambria Math"/>
                          </a:rPr>
                          <m:t>𝐈</m:t>
                        </m:r>
                      </m:e>
                      <m:sup>
                        <m:r>
                          <a:rPr lang="en-US" sz="3200" b="1" i="0" smtClean="0"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3200" b="1" i="0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3200" b="1" i="0" smtClean="0">
                        <a:latin typeface="Cambria Math"/>
                        <a:ea typeface="Cambria Math"/>
                      </a:rPr>
                      <m:t>𝐑</m:t>
                    </m:r>
                    <m:r>
                      <a:rPr lang="en-US" sz="3200" b="1" i="0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3200" b="1" i="0" smtClean="0">
                        <a:latin typeface="Cambria Math"/>
                        <a:ea typeface="Cambria Math"/>
                      </a:rPr>
                      <m:t>𝐭</m:t>
                    </m:r>
                  </m:oMath>
                </a14:m>
                <a:r>
                  <a:rPr lang="en-US" b="1" dirty="0" smtClean="0"/>
                  <a:t>  </a:t>
                </a:r>
                <a:endParaRPr lang="el-GR" b="1" dirty="0"/>
              </a:p>
              <a:p>
                <a:pPr lvl="0"/>
                <a14:m>
                  <m:oMath xmlns:m="http://schemas.openxmlformats.org/officeDocument/2006/math">
                    <m:r>
                      <a:rPr lang="en-US" sz="3200" b="1">
                        <a:solidFill>
                          <a:prstClr val="black"/>
                        </a:solidFill>
                        <a:latin typeface="Cambria Math"/>
                      </a:rPr>
                      <m:t>𝐖</m:t>
                    </m:r>
                    <m:r>
                      <a:rPr lang="en-US" sz="3200" b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r>
                      <a:rPr lang="en-US" sz="3200" b="1" i="0" smtClean="0">
                        <a:solidFill>
                          <a:prstClr val="black"/>
                        </a:solidFill>
                        <a:latin typeface="Cambria Math"/>
                      </a:rPr>
                      <m:t>𝐔</m:t>
                    </m:r>
                    <m:r>
                      <a:rPr lang="en-US" sz="3200" b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3200" b="1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𝐈</m:t>
                    </m:r>
                    <m:r>
                      <a:rPr lang="en-US" sz="3200" b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3200" b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𝐭</m:t>
                    </m:r>
                  </m:oMath>
                </a14:m>
                <a:r>
                  <a:rPr lang="en-US" b="1" dirty="0">
                    <a:solidFill>
                      <a:prstClr val="black"/>
                    </a:solidFill>
                  </a:rPr>
                  <a:t>  </a:t>
                </a:r>
                <a:endParaRPr lang="en-US" b="1" dirty="0" smtClean="0"/>
              </a:p>
              <a:p>
                <a:pPr lvl="0"/>
                <a:r>
                  <a:rPr lang="el-GR" sz="2400" b="1" dirty="0" smtClean="0">
                    <a:solidFill>
                      <a:prstClr val="black"/>
                    </a:solidFill>
                  </a:rPr>
                  <a:t>σε 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Joule  (J)</a:t>
                </a:r>
                <a:endParaRPr lang="el-GR" sz="2400" b="1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311" y="4779150"/>
                <a:ext cx="7245805" cy="1446358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262" b="-886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Θέση αριθμού διαφάνειας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57</a:t>
            </a:fld>
            <a:endParaRPr lang="el-GR"/>
          </a:p>
        </p:txBody>
      </p:sp>
      <p:sp>
        <p:nvSpPr>
          <p:cNvPr id="9" name="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3E1A"/>
                                      </p:to>
                                    </p:animClr>
                                    <p:animClr clrSpc="rgb" dir="cw">
                                      <p:cBhvr>
                                        <p:cTn id="7" dur="3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3E1A"/>
                                      </p:to>
                                    </p:animClr>
                                    <p:set>
                                      <p:cBhvr>
                                        <p:cTn id="8" dur="3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Ηλεκτρική ισχύς</a:t>
            </a:r>
            <a:endParaRPr lang="el-GR" sz="32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49" t="5213" r="6105" b="13760"/>
          <a:stretch/>
        </p:blipFill>
        <p:spPr bwMode="auto">
          <a:xfrm>
            <a:off x="701570" y="1178750"/>
            <a:ext cx="3554731" cy="270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116505" y="4057458"/>
                <a:ext cx="5130570" cy="2276008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/>
                        </a:rPr>
                        <m:t>𝐏</m:t>
                      </m:r>
                      <m:r>
                        <a:rPr lang="en-US" sz="2800" b="1" i="0" smtClean="0">
                          <a:latin typeface="Cambria Math"/>
                        </a:rPr>
                        <m:t>= 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latin typeface="Cambria Math"/>
                            </a:rPr>
                            <m:t>𝐈</m:t>
                          </m:r>
                        </m:e>
                        <m:sup>
                          <m:r>
                            <a:rPr lang="en-US" sz="2800" b="1" i="0" smtClean="0"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US" sz="2800" b="1" i="0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800" b="1" i="0" smtClean="0">
                          <a:latin typeface="Cambria Math"/>
                          <a:ea typeface="Cambria Math"/>
                        </a:rPr>
                        <m:t>𝐑</m:t>
                      </m:r>
                    </m:oMath>
                  </m:oMathPara>
                </a14:m>
                <a:endParaRPr lang="en-US" sz="2800" b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2800" b="1">
                        <a:latin typeface="Cambria Math"/>
                      </a:rPr>
                      <m:t>𝐏</m:t>
                    </m:r>
                    <m:r>
                      <a:rPr lang="en-US" sz="2800" b="1" i="0" smtClean="0">
                        <a:latin typeface="Cambria Math"/>
                      </a:rPr>
                      <m:t>=</m:t>
                    </m:r>
                    <m:r>
                      <a:rPr lang="en-US" sz="2800" b="1" i="0" smtClean="0">
                        <a:solidFill>
                          <a:prstClr val="black"/>
                        </a:solidFill>
                        <a:latin typeface="Cambria Math"/>
                      </a:rPr>
                      <m:t>𝐔</m:t>
                    </m:r>
                    <m:r>
                      <a:rPr lang="en-US" sz="2800" b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2800" b="1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𝐈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</a:rPr>
                  <a:t>  </a:t>
                </a:r>
                <a:endParaRPr lang="en-US" sz="2800" b="1" dirty="0" smtClean="0"/>
              </a:p>
              <a:p>
                <a:pPr lvl="0"/>
                <a14:m>
                  <m:oMath xmlns:m="http://schemas.openxmlformats.org/officeDocument/2006/math">
                    <m:r>
                      <a:rPr lang="en-US" sz="2800" b="1">
                        <a:latin typeface="Cambria Math"/>
                      </a:rPr>
                      <m:t>𝐏</m:t>
                    </m:r>
                  </m:oMath>
                </a14:m>
                <a:r>
                  <a:rPr lang="en-US" sz="28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el-GR" sz="2800" b="1" dirty="0" smtClean="0">
                    <a:solidFill>
                      <a:prstClr val="black"/>
                    </a:solidFill>
                  </a:rPr>
                  <a:t>η ηλεκτρική ισχύς σε </a:t>
                </a:r>
                <a:r>
                  <a:rPr lang="en-US" sz="2800" b="1" dirty="0" smtClean="0">
                    <a:solidFill>
                      <a:prstClr val="black"/>
                    </a:solidFill>
                  </a:rPr>
                  <a:t>Watt (W)</a:t>
                </a:r>
                <a:endParaRPr lang="el-GR" sz="2800" b="1" dirty="0" smtClean="0">
                  <a:solidFill>
                    <a:prstClr val="black"/>
                  </a:solidFill>
                </a:endParaRPr>
              </a:p>
              <a:p>
                <a:pPr lvl="0"/>
                <a:r>
                  <a:rPr lang="el-GR" sz="2800" b="1" dirty="0" smtClean="0">
                    <a:solidFill>
                      <a:prstClr val="black"/>
                    </a:solidFill>
                  </a:rPr>
                  <a:t>1 </a:t>
                </a:r>
                <a:r>
                  <a:rPr lang="en-US" sz="2800" b="1" dirty="0" smtClean="0">
                    <a:solidFill>
                      <a:prstClr val="black"/>
                    </a:solidFill>
                  </a:rPr>
                  <a:t>kW = 1.000 W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sz="2800" b="1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𝟑</m:t>
                        </m:r>
                        <m:r>
                          <a:rPr lang="en-US" sz="2800" b="1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</m:sup>
                    </m:sSup>
                    <m:r>
                      <a:rPr lang="en-US" sz="2800" b="1" i="0" smtClean="0">
                        <a:solidFill>
                          <a:prstClr val="black"/>
                        </a:solidFill>
                        <a:latin typeface="Cambria Math"/>
                      </a:rPr>
                      <m:t>𝐖</m:t>
                    </m:r>
                  </m:oMath>
                </a14:m>
                <a:endParaRPr lang="en-US" sz="2800" b="1" dirty="0" smtClean="0">
                  <a:solidFill>
                    <a:prstClr val="black"/>
                  </a:solidFill>
                </a:endParaRPr>
              </a:p>
              <a:p>
                <a:r>
                  <a:rPr lang="el-GR" sz="2800" b="1" dirty="0">
                    <a:solidFill>
                      <a:prstClr val="black"/>
                    </a:solidFill>
                  </a:rPr>
                  <a:t>1 </a:t>
                </a:r>
                <a:r>
                  <a:rPr lang="en-US" sz="2800" b="1" dirty="0">
                    <a:solidFill>
                      <a:prstClr val="black"/>
                    </a:solidFill>
                  </a:rPr>
                  <a:t>M</a:t>
                </a:r>
                <a:r>
                  <a:rPr lang="en-US" sz="2800" b="1" dirty="0" smtClean="0">
                    <a:solidFill>
                      <a:prstClr val="black"/>
                    </a:solidFill>
                  </a:rPr>
                  <a:t>W </a:t>
                </a:r>
                <a:r>
                  <a:rPr lang="en-US" sz="2800" b="1" dirty="0">
                    <a:solidFill>
                      <a:prstClr val="black"/>
                    </a:solidFill>
                  </a:rPr>
                  <a:t>= </a:t>
                </a:r>
                <a:r>
                  <a:rPr lang="en-US" sz="2800" b="1" dirty="0" smtClean="0">
                    <a:solidFill>
                      <a:prstClr val="black"/>
                    </a:solidFill>
                  </a:rPr>
                  <a:t>1.000.000 </a:t>
                </a:r>
                <a:r>
                  <a:rPr lang="en-US" sz="2800" b="1" dirty="0">
                    <a:solidFill>
                      <a:prstClr val="black"/>
                    </a:solidFill>
                  </a:rPr>
                  <a:t>W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1">
                            <a:solidFill>
                              <a:prstClr val="black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sz="2800" b="1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𝟔</m:t>
                        </m:r>
                        <m:r>
                          <a:rPr lang="en-US" sz="2800" b="1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</m:sup>
                    </m:sSup>
                    <m:r>
                      <a:rPr lang="en-US" sz="2800" b="1">
                        <a:solidFill>
                          <a:prstClr val="black"/>
                        </a:solidFill>
                        <a:latin typeface="Cambria Math"/>
                      </a:rPr>
                      <m:t>𝐖</m:t>
                    </m:r>
                  </m:oMath>
                </a14:m>
                <a:endParaRPr lang="el-GR" sz="2800" b="1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05" y="4057458"/>
                <a:ext cx="5130570" cy="2276008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2128" t="-1857" r="-1300" b="-636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441509" y="863715"/>
            <a:ext cx="46811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l-GR" sz="2800" dirty="0" smtClean="0"/>
              <a:t>Η πηγή </a:t>
            </a:r>
            <a:r>
              <a:rPr lang="el-GR" sz="2800" b="1" dirty="0" smtClean="0">
                <a:solidFill>
                  <a:schemeClr val="accent3">
                    <a:lumMod val="50000"/>
                  </a:schemeClr>
                </a:solidFill>
              </a:rPr>
              <a:t>παράγει</a:t>
            </a:r>
            <a:r>
              <a:rPr lang="el-GR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l-GR" sz="2800" dirty="0" smtClean="0"/>
              <a:t>ηλεκτρική ισχύ ενώ ο αντιστάτης </a:t>
            </a:r>
            <a:r>
              <a:rPr lang="en-US" sz="2800" dirty="0" smtClean="0"/>
              <a:t>R </a:t>
            </a:r>
            <a:r>
              <a:rPr lang="el-GR" sz="2800" b="1" dirty="0" smtClean="0">
                <a:solidFill>
                  <a:srgbClr val="FF0000"/>
                </a:solidFill>
              </a:rPr>
              <a:t>καταναλώνει</a:t>
            </a:r>
            <a:r>
              <a:rPr lang="el-GR" sz="2800" dirty="0" smtClean="0"/>
              <a:t> ηλεκτρική ισχύ.</a:t>
            </a:r>
            <a:endParaRPr lang="el-GR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315778" y="4133633"/>
            <a:ext cx="3806915" cy="21236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800" dirty="0" smtClean="0"/>
              <a:t>Η μηχανική ισχύς σε</a:t>
            </a:r>
            <a:r>
              <a:rPr lang="en-US" sz="2800" dirty="0" smtClean="0"/>
              <a:t> </a:t>
            </a:r>
            <a:r>
              <a:rPr lang="el-GR" sz="2800" dirty="0" smtClean="0"/>
              <a:t>ίππους (</a:t>
            </a:r>
            <a:r>
              <a:rPr lang="en-US" sz="2800" dirty="0" smtClean="0"/>
              <a:t>HP</a:t>
            </a:r>
            <a:r>
              <a:rPr lang="el-GR" sz="2800" dirty="0" smtClean="0"/>
              <a:t>)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l-GR" sz="3200" b="1" dirty="0">
                <a:solidFill>
                  <a:prstClr val="black"/>
                </a:solidFill>
              </a:rPr>
              <a:t>1 </a:t>
            </a:r>
            <a:r>
              <a:rPr lang="en-US" sz="3200" b="1" dirty="0">
                <a:solidFill>
                  <a:prstClr val="black"/>
                </a:solidFill>
              </a:rPr>
              <a:t>kW </a:t>
            </a:r>
            <a:r>
              <a:rPr lang="en-US" sz="3200" b="1" dirty="0" smtClean="0">
                <a:solidFill>
                  <a:prstClr val="black"/>
                </a:solidFill>
              </a:rPr>
              <a:t>=</a:t>
            </a:r>
            <a:r>
              <a:rPr lang="el-GR" sz="3200" b="1" dirty="0" smtClean="0">
                <a:solidFill>
                  <a:prstClr val="black"/>
                </a:solidFill>
              </a:rPr>
              <a:t> 1,34 </a:t>
            </a:r>
            <a:r>
              <a:rPr lang="en-US" sz="3200" b="1" dirty="0" smtClean="0">
                <a:solidFill>
                  <a:prstClr val="black"/>
                </a:solidFill>
              </a:rPr>
              <a:t>HP</a:t>
            </a:r>
            <a:endParaRPr lang="el-GR" sz="2800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58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3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3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3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3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3" grpId="0"/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Ηλεκτρική Ενέργεια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525" y="1448780"/>
            <a:ext cx="87309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l-GR" sz="2800" dirty="0" smtClean="0"/>
              <a:t>Ηλεκτρική ενέργεια</a:t>
            </a:r>
            <a:r>
              <a:rPr lang="en-US" sz="2800" dirty="0" smtClean="0"/>
              <a:t>: </a:t>
            </a:r>
            <a:r>
              <a:rPr lang="el-GR" sz="2800" dirty="0" smtClean="0"/>
              <a:t>πόση ισχύ παράγουμε η καταναλώνουμε σε κάποιο χρονικό διάστημα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l-GR" sz="2800" dirty="0" smtClean="0"/>
              <a:t>Μονάδα μέτρησης</a:t>
            </a:r>
            <a:r>
              <a:rPr lang="en-US" sz="2800" dirty="0" smtClean="0"/>
              <a:t>:</a:t>
            </a:r>
            <a:r>
              <a:rPr lang="el-GR" sz="2800" dirty="0" smtClean="0"/>
              <a:t> </a:t>
            </a:r>
            <a:r>
              <a:rPr lang="el-GR" sz="2800" b="1" dirty="0" err="1" smtClean="0"/>
              <a:t>βαττώρα</a:t>
            </a:r>
            <a:r>
              <a:rPr lang="el-GR" sz="2800" b="1" dirty="0" smtClean="0"/>
              <a:t> </a:t>
            </a:r>
            <a:r>
              <a:rPr lang="en-US" sz="2800" b="1" dirty="0" err="1" smtClean="0"/>
              <a:t>Wh</a:t>
            </a:r>
            <a:r>
              <a:rPr lang="en-US" sz="2800" b="1" dirty="0" smtClean="0"/>
              <a:t> </a:t>
            </a:r>
          </a:p>
          <a:p>
            <a:pPr algn="just"/>
            <a:r>
              <a:rPr lang="el-GR" sz="2800" dirty="0" smtClean="0"/>
              <a:t>και η </a:t>
            </a:r>
            <a:r>
              <a:rPr lang="en-US" sz="2800" b="1" dirty="0" smtClean="0"/>
              <a:t>kWh </a:t>
            </a:r>
            <a:r>
              <a:rPr lang="el-GR" sz="2800" b="1" dirty="0" err="1" smtClean="0"/>
              <a:t>κιλοβαττώρα</a:t>
            </a:r>
            <a:r>
              <a:rPr lang="en-US" sz="2800" b="1" dirty="0" smtClean="0"/>
              <a:t> </a:t>
            </a:r>
            <a:r>
              <a:rPr lang="en-US" sz="2800" dirty="0" smtClean="0"/>
              <a:t>(</a:t>
            </a:r>
            <a:r>
              <a:rPr lang="el-GR" sz="2800" dirty="0" smtClean="0"/>
              <a:t>δηλαδή σε μία ώρα παράγουμε ή καταναλώνουμε 1 </a:t>
            </a:r>
            <a:r>
              <a:rPr lang="en-US" sz="2800" dirty="0" smtClean="0"/>
              <a:t>kW)</a:t>
            </a:r>
          </a:p>
        </p:txBody>
      </p:sp>
      <p:grpSp>
        <p:nvGrpSpPr>
          <p:cNvPr id="5" name="Ομάδα 4"/>
          <p:cNvGrpSpPr/>
          <p:nvPr/>
        </p:nvGrpSpPr>
        <p:grpSpPr>
          <a:xfrm>
            <a:off x="476545" y="4096108"/>
            <a:ext cx="4543425" cy="933986"/>
            <a:chOff x="1106615" y="2875002"/>
            <a:chExt cx="4543425" cy="93398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615" y="3466088"/>
              <a:ext cx="454342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Ορθογώνιο 3"/>
            <p:cNvSpPr/>
            <p:nvPr/>
          </p:nvSpPr>
          <p:spPr>
            <a:xfrm>
              <a:off x="1106615" y="2875002"/>
              <a:ext cx="272395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l-GR" sz="2800" dirty="0">
                  <a:solidFill>
                    <a:prstClr val="black"/>
                  </a:solidFill>
                </a:rPr>
                <a:t>Σχέση με το </a:t>
              </a:r>
              <a:r>
                <a:rPr lang="en-US" sz="2800" dirty="0">
                  <a:solidFill>
                    <a:prstClr val="black"/>
                  </a:solidFill>
                </a:rPr>
                <a:t>Joule</a:t>
              </a:r>
              <a:endParaRPr lang="el-GR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59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0768" y="951111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Με πόση δύναμη απωθούνται ή έλκονται τα ηλεκτρισμένα σώματα</a:t>
            </a:r>
            <a:r>
              <a:rPr lang="el-GR" sz="2400" dirty="0" smtClean="0"/>
              <a:t> </a:t>
            </a:r>
            <a:r>
              <a:rPr lang="el-GR" sz="2000" b="1" dirty="0" smtClean="0"/>
              <a:t>;</a:t>
            </a:r>
            <a:r>
              <a:rPr lang="el-GR" sz="2400" dirty="0"/>
              <a:t> </a:t>
            </a:r>
            <a:endParaRPr lang="en-US" sz="2400" dirty="0" smtClean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503548" y="2817891"/>
                <a:ext cx="7632848" cy="1907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Το μέτρο της δύναμης προκύπτει από το </a:t>
                </a:r>
                <a:r>
                  <a:rPr lang="el-GR" b="1" dirty="0" smtClean="0">
                    <a:solidFill>
                      <a:srgbClr val="FF0000"/>
                    </a:solidFill>
                  </a:rPr>
                  <a:t>νόμο του Κουλόμπ</a:t>
                </a:r>
              </a:p>
              <a:p>
                <a:r>
                  <a:rPr lang="en-US" sz="2000" b="1" dirty="0" smtClean="0"/>
                  <a:t>F </a:t>
                </a:r>
                <a:r>
                  <a:rPr lang="en-US" sz="2000" b="1" dirty="0" smtClean="0">
                    <a:latin typeface="Cambria Math"/>
                    <a:ea typeface="Cambria Math"/>
                  </a:rPr>
                  <a:t>= K∗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1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b="1" dirty="0" smtClean="0"/>
                              <m:t>Q</m:t>
                            </m:r>
                          </m:e>
                          <m:sub>
                            <m:r>
                              <a:rPr lang="en-US" sz="2000" b="1" i="0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  <m:r>
                              <a:rPr lang="en-US" sz="2000" b="1" i="0" smtClean="0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sub>
                        </m:sSub>
                        <m:r>
                          <a:rPr lang="en-US" sz="2000" b="1" i="0" smtClean="0">
                            <a:latin typeface="Cambria Math"/>
                            <a:ea typeface="Cambria Math"/>
                          </a:rPr>
                          <m:t>∗ 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b="1" dirty="0" smtClean="0"/>
                              <m:t>Q</m:t>
                            </m:r>
                          </m:e>
                          <m:sub>
                            <m:r>
                              <a:rPr lang="en-US" sz="2000" b="1" i="0" smtClean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2000" b="1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000" b="1" i="0" smtClean="0">
                                <a:latin typeface="Cambria Math"/>
                                <a:ea typeface="Cambria Math"/>
                              </a:rPr>
                              <m:t>𝐫</m:t>
                            </m:r>
                          </m:e>
                          <m:sup>
                            <m:r>
                              <a:rPr lang="en-US" sz="2000" b="1" i="0" smtClean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1" dirty="0" smtClean="0"/>
                  <a:t>,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dirty="0" smtClean="0"/>
                          <m:t>Q</m:t>
                        </m:r>
                      </m:e>
                      <m:sub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𝟏</m:t>
                        </m:r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  <m:r>
                      <a:rPr lang="el-GR" b="1" i="0" smtClean="0">
                        <a:latin typeface="Cambria Math"/>
                        <a:ea typeface="Cambria Math"/>
                      </a:rPr>
                      <m:t>𝛋𝛂𝛊</m:t>
                    </m:r>
                    <m:r>
                      <a:rPr lang="en-US" b="1" i="0" smtClean="0">
                        <a:latin typeface="Cambria Math"/>
                        <a:ea typeface="Cambria Math"/>
                      </a:rPr>
                      <m:t> </m:t>
                    </m:r>
                    <m:sSub>
                      <m:sSubPr>
                        <m:ctrlPr>
                          <a:rPr lang="en-US" b="1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dirty="0" smtClean="0"/>
                          <m:t>Q</m:t>
                        </m:r>
                      </m:e>
                      <m:sub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b="1" dirty="0" smtClean="0"/>
                  <a:t> </a:t>
                </a:r>
                <a:r>
                  <a:rPr lang="el-GR" b="1" dirty="0" smtClean="0"/>
                  <a:t>τα ηλεκτρικά φορτίο των σωμάτων</a:t>
                </a:r>
              </a:p>
              <a:p>
                <a:r>
                  <a:rPr lang="en-US" b="1" dirty="0" smtClean="0"/>
                  <a:t>R </a:t>
                </a:r>
                <a:r>
                  <a:rPr lang="el-GR" b="1" dirty="0" smtClean="0"/>
                  <a:t>η απόσταση ανάμεσά τους</a:t>
                </a:r>
              </a:p>
              <a:p>
                <a:r>
                  <a:rPr lang="el-GR" b="1" dirty="0" smtClean="0"/>
                  <a:t>Κ μια σταθερά όπου στο κενό ή στον αέρα είναι Κ = </a:t>
                </a:r>
                <a:r>
                  <a:rPr lang="el-GR" sz="2000" dirty="0" smtClean="0"/>
                  <a:t>9 </a:t>
                </a:r>
                <a:r>
                  <a:rPr lang="el-GR" sz="2000" dirty="0" smtClean="0">
                    <a:latin typeface="Cambria Math"/>
                    <a:ea typeface="Cambria Math"/>
                  </a:rPr>
                  <a:t>∗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0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l-GR" sz="20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l-GR" sz="2000" b="0" i="1" smtClean="0">
                            <a:latin typeface="Cambria Math"/>
                            <a:ea typeface="Cambria Math"/>
                          </a:rPr>
                          <m:t>9 </m:t>
                        </m:r>
                      </m:sup>
                    </m:sSup>
                    <m:r>
                      <a:rPr lang="en-US" sz="2000" b="0" i="1" smtClean="0">
                        <a:latin typeface="Cambria Math"/>
                        <a:ea typeface="Cambria Math"/>
                      </a:rPr>
                      <m:t> </m:t>
                    </m:r>
                    <m:f>
                      <m:fPr>
                        <m:ctrlPr>
                          <a:rPr lang="el-GR" sz="20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  <a:ea typeface="Cambria Math"/>
                          </a:rPr>
                          <m:t>N</m:t>
                        </m:r>
                        <m:sSup>
                          <m:sSupPr>
                            <m:ctrlPr>
                              <a:rPr lang="en-US" sz="200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  <a:ea typeface="Cambria Math"/>
                              </a:rPr>
                              <m:t>m</m:t>
                            </m:r>
                          </m:e>
                          <m:sup>
                            <m:r>
                              <a:rPr lang="en-US" sz="2000" b="0" i="0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l-GR" sz="200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  <a:ea typeface="Cambria Math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l-GR" sz="20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48" y="2817891"/>
                <a:ext cx="7632848" cy="1907253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879" t="-1597" b="-95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539552" y="4725144"/>
                <a:ext cx="8208912" cy="1262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Σημείωση</a:t>
                </a:r>
                <a:r>
                  <a:rPr lang="en-US" dirty="0" smtClean="0"/>
                  <a:t>:</a:t>
                </a:r>
                <a:endParaRPr lang="el-GR" dirty="0" smtClean="0"/>
              </a:p>
              <a:p>
                <a:r>
                  <a:rPr lang="el-GR" dirty="0" smtClean="0"/>
                  <a:t>Γενικά το </a:t>
                </a:r>
                <a:r>
                  <a:rPr lang="el-GR" sz="2400" dirty="0" smtClean="0"/>
                  <a:t>Κ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l-GR" sz="2400" b="0" i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l-GR" sz="2400" b="0" i="0" smtClean="0">
                            <a:latin typeface="Cambria Math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l-GR" sz="2400" b="0" i="0" smtClean="0">
                            <a:latin typeface="Cambria Math"/>
                          </a:rPr>
                          <m:t>πε</m:t>
                        </m:r>
                      </m:den>
                    </m:f>
                  </m:oMath>
                </a14:m>
                <a:endParaRPr lang="el-GR" dirty="0" smtClean="0"/>
              </a:p>
              <a:p>
                <a:r>
                  <a:rPr lang="el-GR" dirty="0" smtClean="0"/>
                  <a:t>το </a:t>
                </a:r>
                <a:r>
                  <a:rPr lang="el-GR" sz="2400" dirty="0" smtClean="0"/>
                  <a:t>ε</a:t>
                </a:r>
                <a:r>
                  <a:rPr lang="el-GR" dirty="0" smtClean="0"/>
                  <a:t> είναι η διηλεκτρική σταθερά που δείχνει πόσο καλό μονωτικό είναι ένα υλικό. </a:t>
                </a:r>
                <a:endParaRPr lang="el-GR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725144"/>
                <a:ext cx="8208912" cy="1262205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669" t="-2415" b="-1014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55576" y="188640"/>
            <a:ext cx="712879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dirty="0" smtClean="0"/>
              <a:t>Νόμος του Κουλόμπ</a:t>
            </a:r>
            <a:endParaRPr lang="el-GR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648" b="15070"/>
          <a:stretch/>
        </p:blipFill>
        <p:spPr bwMode="auto">
          <a:xfrm>
            <a:off x="807253" y="1556792"/>
            <a:ext cx="7077075" cy="122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60</a:t>
            </a:fld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1780" y="908720"/>
            <a:ext cx="37052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Βαθμός απόδοσης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3" name="Δεξιό βέλος 2"/>
          <p:cNvSpPr/>
          <p:nvPr/>
        </p:nvSpPr>
        <p:spPr>
          <a:xfrm>
            <a:off x="926595" y="1043735"/>
            <a:ext cx="2025225" cy="360040"/>
          </a:xfrm>
          <a:prstGeom prst="rightArrow">
            <a:avLst>
              <a:gd name="adj1" fmla="val 43651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Δεξιό βέλος 7"/>
          <p:cNvSpPr/>
          <p:nvPr/>
        </p:nvSpPr>
        <p:spPr>
          <a:xfrm>
            <a:off x="6192180" y="2753925"/>
            <a:ext cx="1525327" cy="360040"/>
          </a:xfrm>
          <a:prstGeom prst="rightArrow">
            <a:avLst>
              <a:gd name="adj1" fmla="val 43651"/>
              <a:gd name="adj2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Δεξιό βέλος 8"/>
          <p:cNvSpPr/>
          <p:nvPr/>
        </p:nvSpPr>
        <p:spPr>
          <a:xfrm rot="5400000">
            <a:off x="4223472" y="4119600"/>
            <a:ext cx="498498" cy="360040"/>
          </a:xfrm>
          <a:prstGeom prst="rightArrow">
            <a:avLst>
              <a:gd name="adj1" fmla="val 43651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365095" y="1394931"/>
                <a:ext cx="2880320" cy="905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Προσφερόμενη ηλεκτρική ισχύς</a:t>
                </a:r>
                <a:r>
                  <a:rPr lang="en-US" dirty="0" smtClean="0"/>
                  <a:t>:</a:t>
                </a:r>
                <a:r>
                  <a:rPr lang="el-GR" dirty="0" smtClean="0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32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l-GR" sz="3200" b="1" i="0" smtClean="0">
                            <a:latin typeface="Cambria Math"/>
                          </a:rPr>
                          <m:t>𝛑𝛒</m:t>
                        </m:r>
                      </m:sub>
                    </m:sSub>
                  </m:oMath>
                </a14:m>
                <a:endParaRPr lang="el-GR" b="1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95" y="1394931"/>
                <a:ext cx="2880320" cy="905697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907" t="-3378" b="-1756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TextBox 10"/>
              <p:cNvSpPr txBox="1"/>
              <p:nvPr/>
            </p:nvSpPr>
            <p:spPr>
              <a:xfrm>
                <a:off x="6263680" y="1847780"/>
                <a:ext cx="2718810" cy="906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Ωφέλιμη μηχανική ισχύς</a:t>
                </a:r>
                <a:r>
                  <a:rPr lang="en-US" dirty="0" smtClean="0"/>
                  <a:t>:</a:t>
                </a:r>
                <a:endParaRPr lang="el-GR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2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1" i="0" smtClean="0"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l-GR" sz="3200" b="1" i="0" smtClean="0">
                              <a:latin typeface="Cambria Math"/>
                            </a:rPr>
                            <m:t>𝛚𝛗</m:t>
                          </m:r>
                        </m:sub>
                      </m:sSub>
                    </m:oMath>
                  </m:oMathPara>
                </a14:m>
                <a:endParaRPr lang="el-GR" b="1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3680" y="1847780"/>
                <a:ext cx="2718810" cy="906145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2018" t="-3356" b="-1677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TextBox 11"/>
              <p:cNvSpPr txBox="1"/>
              <p:nvPr/>
            </p:nvSpPr>
            <p:spPr>
              <a:xfrm>
                <a:off x="3245415" y="4436501"/>
                <a:ext cx="28803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Ισχύς απωλειών</a:t>
                </a:r>
                <a:r>
                  <a:rPr lang="en-US" dirty="0" smtClean="0"/>
                  <a:t>:</a:t>
                </a:r>
                <a:r>
                  <a:rPr lang="el-GR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32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l-GR" sz="3200" b="1" i="0" smtClean="0">
                            <a:latin typeface="Cambria Math"/>
                          </a:rPr>
                          <m:t>𝛂𝛑</m:t>
                        </m:r>
                      </m:sub>
                    </m:sSub>
                  </m:oMath>
                </a14:m>
                <a:endParaRPr lang="el-GR" b="1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415" y="4436501"/>
                <a:ext cx="2880320" cy="584775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l="-1691" t="-12500" b="-3437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TextBox 13"/>
              <p:cNvSpPr txBox="1"/>
              <p:nvPr/>
            </p:nvSpPr>
            <p:spPr>
              <a:xfrm>
                <a:off x="116505" y="5585920"/>
                <a:ext cx="3285365" cy="495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Ισχύει</a:t>
                </a:r>
                <a:r>
                  <a:rPr lang="en-US" dirty="0" smtClean="0"/>
                  <a:t>:</a:t>
                </a:r>
                <a:r>
                  <a:rPr lang="el-GR" dirty="0" smtClean="0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l-GR" sz="2400" b="1" i="0" smtClean="0">
                            <a:latin typeface="Cambria Math"/>
                          </a:rPr>
                          <m:t>𝛑𝛒</m:t>
                        </m:r>
                      </m:sub>
                    </m:sSub>
                  </m:oMath>
                </a14:m>
                <a:r>
                  <a:rPr lang="el-GR" sz="2400" b="1" dirty="0" smtClean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>
                            <a:solidFill>
                              <a:prstClr val="black"/>
                            </a:solidFill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l-GR" sz="2400" b="1">
                            <a:solidFill>
                              <a:prstClr val="black"/>
                            </a:solidFill>
                            <a:latin typeface="Cambria Math"/>
                          </a:rPr>
                          <m:t>𝛚𝛗</m:t>
                        </m:r>
                      </m:sub>
                    </m:sSub>
                  </m:oMath>
                </a14:m>
                <a:r>
                  <a:rPr lang="el-GR" sz="2400" b="1" dirty="0" smtClean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>
                            <a:solidFill>
                              <a:prstClr val="black"/>
                            </a:solidFill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l-GR" sz="2400" b="1">
                            <a:solidFill>
                              <a:prstClr val="black"/>
                            </a:solidFill>
                            <a:latin typeface="Cambria Math"/>
                          </a:rPr>
                          <m:t>𝛂𝛑</m:t>
                        </m:r>
                      </m:sub>
                    </m:sSub>
                  </m:oMath>
                </a14:m>
                <a:r>
                  <a:rPr lang="en-US" b="1" dirty="0" smtClean="0"/>
                  <a:t>         </a:t>
                </a:r>
                <a:endParaRPr lang="el-GR" b="1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05" y="5585920"/>
                <a:ext cx="3285365" cy="495007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l="-1484" t="-8537" r="-13915" b="-2073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" name="TextBox 15"/>
              <p:cNvSpPr txBox="1"/>
              <p:nvPr/>
            </p:nvSpPr>
            <p:spPr>
              <a:xfrm>
                <a:off x="6157911" y="5362685"/>
                <a:ext cx="1980220" cy="941476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l-GR" sz="3200" b="1" dirty="0" smtClean="0">
                    <a:solidFill>
                      <a:schemeClr val="tx1"/>
                    </a:solidFill>
                  </a:rPr>
                  <a:t>η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1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𝐏</m:t>
                            </m:r>
                          </m:e>
                          <m:sub>
                            <m:r>
                              <a:rPr lang="el-GR" sz="3200" b="1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𝛚𝛗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l-GR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1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𝐏</m:t>
                            </m:r>
                          </m:e>
                          <m:sub>
                            <m:r>
                              <a:rPr lang="el-GR" sz="3200" b="1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𝛑𝛒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b="1" dirty="0" smtClean="0">
                    <a:solidFill>
                      <a:schemeClr val="tx1"/>
                    </a:solidFill>
                  </a:rPr>
                  <a:t>&lt; 1</a:t>
                </a:r>
                <a:endParaRPr lang="el-GR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7911" y="5362685"/>
                <a:ext cx="1980220" cy="941476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723645" y="5648757"/>
            <a:ext cx="1923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Βαθμός απόδοσης</a:t>
            </a:r>
            <a:endParaRPr lang="el-GR" dirty="0"/>
          </a:p>
        </p:txBody>
      </p:sp>
      <p:sp>
        <p:nvSpPr>
          <p:cNvPr id="15" name="1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5" grpId="0" animBg="1"/>
      <p:bldP spid="11" grpId="0" animBg="1"/>
      <p:bldP spid="12" grpId="0" animBg="1"/>
      <p:bldP spid="14" grpId="0" build="p"/>
      <p:bldP spid="16" grpId="0" animBg="1"/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656565" y="1268760"/>
            <a:ext cx="8010890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Το μαγνητικό πεδίο</a:t>
            </a:r>
          </a:p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Ενότητα 3.1 </a:t>
            </a:r>
            <a:r>
              <a:rPr lang="el-GR" sz="3200" b="1" dirty="0">
                <a:solidFill>
                  <a:schemeClr val="tx1"/>
                </a:solidFill>
              </a:rPr>
              <a:t>: </a:t>
            </a:r>
            <a:r>
              <a:rPr lang="el-GR" sz="3200" b="1" dirty="0" smtClean="0">
                <a:solidFill>
                  <a:schemeClr val="tx1"/>
                </a:solidFill>
              </a:rPr>
              <a:t>Μαγνητισμός - ηλεκτρομαγνητισμός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61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3466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62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Μαγνητισμός</a:t>
            </a:r>
            <a:endParaRPr lang="el-GR" sz="32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7786" y="966630"/>
            <a:ext cx="5129910" cy="199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663315"/>
            <a:ext cx="191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Μαγνήτες</a:t>
            </a:r>
            <a:endParaRPr lang="el-GR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101099" y="4209990"/>
            <a:ext cx="207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Τεχνητοί</a:t>
            </a:r>
            <a:endParaRPr lang="el-GR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78239" y="2974143"/>
            <a:ext cx="207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Φυσικοί</a:t>
            </a:r>
            <a:endParaRPr lang="el-GR" sz="2800" b="1" dirty="0"/>
          </a:p>
        </p:txBody>
      </p:sp>
      <p:grpSp>
        <p:nvGrpSpPr>
          <p:cNvPr id="19" name="Ομάδα 18"/>
          <p:cNvGrpSpPr/>
          <p:nvPr/>
        </p:nvGrpSpPr>
        <p:grpSpPr>
          <a:xfrm>
            <a:off x="1556665" y="3215519"/>
            <a:ext cx="1544434" cy="1256081"/>
            <a:chOff x="1916705" y="3158971"/>
            <a:chExt cx="1544434" cy="1256081"/>
          </a:xfrm>
        </p:grpSpPr>
        <p:cxnSp>
          <p:nvCxnSpPr>
            <p:cNvPr id="6" name="Ευθύγραμμο βέλος σύνδεσης 5"/>
            <p:cNvCxnSpPr>
              <a:stCxn id="4" idx="3"/>
            </p:cNvCxnSpPr>
            <p:nvPr/>
          </p:nvCxnSpPr>
          <p:spPr>
            <a:xfrm flipV="1">
              <a:off x="1916705" y="3158971"/>
              <a:ext cx="1539439" cy="7659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Ευθύγραμμο βέλος σύνδεσης 12"/>
            <p:cNvCxnSpPr>
              <a:endCxn id="11" idx="1"/>
            </p:cNvCxnSpPr>
            <p:nvPr/>
          </p:nvCxnSpPr>
          <p:spPr>
            <a:xfrm>
              <a:off x="1916705" y="3924925"/>
              <a:ext cx="1544434" cy="4901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5022050" y="3447871"/>
            <a:ext cx="3780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Δύο πόλοι Βόρειος (Ν)</a:t>
            </a:r>
          </a:p>
          <a:p>
            <a:r>
              <a:rPr lang="el-GR" sz="2800" b="1" dirty="0" smtClean="0"/>
              <a:t>και Νότιος (</a:t>
            </a:r>
            <a:r>
              <a:rPr lang="en-US" sz="2800" b="1" dirty="0"/>
              <a:t>S</a:t>
            </a:r>
            <a:r>
              <a:rPr lang="el-GR" sz="2800" b="1" dirty="0" smtClean="0"/>
              <a:t>)</a:t>
            </a:r>
            <a:endParaRPr lang="el-GR" sz="2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827316" y="4784620"/>
            <a:ext cx="72908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l-GR" sz="2800" b="1" dirty="0" smtClean="0"/>
              <a:t>Οι ομώνυμοι πόλοι (Ν-Ν) και (</a:t>
            </a:r>
            <a:r>
              <a:rPr lang="en-US" sz="2800" b="1" dirty="0" smtClean="0"/>
              <a:t>S-S</a:t>
            </a:r>
            <a:r>
              <a:rPr lang="el-GR" sz="2800" b="1" dirty="0" smtClean="0"/>
              <a:t>)</a:t>
            </a:r>
            <a:r>
              <a:rPr lang="en-US" sz="2800" b="1" dirty="0" smtClean="0"/>
              <a:t> </a:t>
            </a:r>
            <a:r>
              <a:rPr lang="el-GR" sz="2800" b="1" dirty="0" smtClean="0"/>
              <a:t>απωθούνται ενώ οι ετερώνυμοι (Ν-</a:t>
            </a:r>
            <a:r>
              <a:rPr lang="en-US" sz="2800" b="1" dirty="0" smtClean="0"/>
              <a:t>S</a:t>
            </a:r>
            <a:r>
              <a:rPr lang="el-GR" sz="2800" b="1" dirty="0" smtClean="0"/>
              <a:t>)</a:t>
            </a:r>
            <a:r>
              <a:rPr lang="en-US" sz="2800" b="1" dirty="0" smtClean="0"/>
              <a:t> </a:t>
            </a:r>
            <a:r>
              <a:rPr lang="el-GR" sz="2800" b="1" dirty="0" smtClean="0"/>
              <a:t>και </a:t>
            </a:r>
            <a:r>
              <a:rPr lang="en-US" sz="2800" b="1" dirty="0" smtClean="0"/>
              <a:t>(S-N </a:t>
            </a:r>
            <a:r>
              <a:rPr lang="el-GR" sz="2800" b="1" dirty="0" smtClean="0"/>
              <a:t>έλκονται</a:t>
            </a:r>
            <a:r>
              <a:rPr lang="en-US" sz="2800" b="1" dirty="0" smtClean="0"/>
              <a:t>)</a:t>
            </a:r>
            <a:endParaRPr lang="el-GR" sz="2800" b="1" dirty="0"/>
          </a:p>
        </p:txBody>
      </p:sp>
      <p:sp>
        <p:nvSpPr>
          <p:cNvPr id="14" name="1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24" grpId="0"/>
      <p:bldP spid="2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63</a:t>
            </a:fld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6695" y="863715"/>
            <a:ext cx="530542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Μαγνητικό πεδίο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530" y="4914165"/>
            <a:ext cx="7785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Διεύθυνση</a:t>
            </a:r>
            <a:r>
              <a:rPr lang="en-US" sz="2000" b="1" dirty="0" smtClean="0"/>
              <a:t>: </a:t>
            </a:r>
            <a:r>
              <a:rPr lang="el-GR" sz="2000" b="1" dirty="0" smtClean="0"/>
              <a:t>Από το Βόρειο πόλο (Ν) προς το Νότιο πόλο (</a:t>
            </a:r>
            <a:r>
              <a:rPr lang="en-US" sz="2000" b="1" dirty="0" smtClean="0"/>
              <a:t>S</a:t>
            </a:r>
            <a:r>
              <a:rPr lang="el-GR" sz="2000" b="1" dirty="0" smtClean="0"/>
              <a:t>)</a:t>
            </a:r>
            <a:endParaRPr lang="en-US" sz="2000" b="1" dirty="0" smtClean="0"/>
          </a:p>
          <a:p>
            <a:endParaRPr lang="el-GR" sz="2000" b="1" dirty="0" smtClean="0"/>
          </a:p>
          <a:p>
            <a:r>
              <a:rPr lang="el-GR" sz="2000" b="1" dirty="0" smtClean="0"/>
              <a:t>Οι γραμμές πιο πυκνές (άρα το μαγνητικό πεδίο πιο ισχυρό) κοντά στους πόλους και μέσα στο μαγνήτη.</a:t>
            </a:r>
            <a:endParaRPr lang="el-GR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9758" y="4296210"/>
            <a:ext cx="868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Μαγνητικό πεδίο</a:t>
            </a:r>
            <a:r>
              <a:rPr lang="en-US" sz="2400" b="1" dirty="0" smtClean="0"/>
              <a:t>: </a:t>
            </a:r>
            <a:r>
              <a:rPr lang="el-GR" sz="2400" b="1" dirty="0" smtClean="0"/>
              <a:t>χώρος στον οποίο δημιουργούνται δυνάμεις</a:t>
            </a:r>
            <a:endParaRPr lang="el-GR" sz="2400" b="1" dirty="0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64</a:t>
            </a:fld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30" t="2829" r="16087" b="17343"/>
          <a:stretch/>
        </p:blipFill>
        <p:spPr bwMode="auto">
          <a:xfrm>
            <a:off x="341530" y="1043735"/>
            <a:ext cx="2183130" cy="352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Μαγνητικό πεδίο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6825" y="1043735"/>
            <a:ext cx="4905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Η Γη δημιουργεί δικό της μαγνητικό πεδίο, είναι δηλαδή ένας τεράστιος μαγνήτης</a:t>
            </a:r>
          </a:p>
          <a:p>
            <a:r>
              <a:rPr lang="el-GR" sz="2000" b="1" dirty="0" smtClean="0"/>
              <a:t>Ο Βόρειος Μαγνητικός</a:t>
            </a:r>
            <a:r>
              <a:rPr lang="el-GR" sz="2000" b="1" dirty="0"/>
              <a:t> </a:t>
            </a:r>
            <a:r>
              <a:rPr lang="el-GR" sz="2000" b="1" dirty="0" smtClean="0"/>
              <a:t>πόλος της Γης είναι στο Νότο και </a:t>
            </a:r>
          </a:p>
          <a:p>
            <a:r>
              <a:rPr lang="el-GR" sz="2000" b="1" dirty="0" smtClean="0"/>
              <a:t>Ο Νότιος Μαγνητικός πόλος είναι στο Βορρά.</a:t>
            </a:r>
            <a:endParaRPr lang="el-GR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16805" y="3248980"/>
            <a:ext cx="6075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err="1" smtClean="0"/>
              <a:t>Σιδηρομαγνητικά</a:t>
            </a:r>
            <a:r>
              <a:rPr lang="el-GR" sz="2000" b="1" dirty="0" smtClean="0"/>
              <a:t> υλικά</a:t>
            </a:r>
            <a:r>
              <a:rPr lang="en-US" sz="2000" b="1" dirty="0" smtClean="0"/>
              <a:t>: </a:t>
            </a:r>
            <a:r>
              <a:rPr lang="el-GR" sz="2000" b="1" dirty="0" smtClean="0"/>
              <a:t>αυτά που μαγνητίζονται δηλ. ο σίδηρος, το κοβάλτιο, το νικέλιο </a:t>
            </a:r>
            <a:endParaRPr lang="el-GR" sz="2000" b="1" dirty="0"/>
          </a:p>
        </p:txBody>
      </p:sp>
      <p:cxnSp>
        <p:nvCxnSpPr>
          <p:cNvPr id="8" name="Ευθύγραμμο βέλος σύνδεσης 7"/>
          <p:cNvCxnSpPr/>
          <p:nvPr/>
        </p:nvCxnSpPr>
        <p:spPr>
          <a:xfrm>
            <a:off x="4956312" y="3923673"/>
            <a:ext cx="1550905" cy="9004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/>
          <p:cNvCxnSpPr>
            <a:endCxn id="11" idx="0"/>
          </p:cNvCxnSpPr>
          <p:nvPr/>
        </p:nvCxnSpPr>
        <p:spPr>
          <a:xfrm flipH="1">
            <a:off x="2560009" y="3895312"/>
            <a:ext cx="2396303" cy="9345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7276" y="4829849"/>
            <a:ext cx="4185465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000" b="1" dirty="0" smtClean="0"/>
              <a:t>Μαλακά</a:t>
            </a:r>
            <a:r>
              <a:rPr lang="en-US" sz="2000" b="1" dirty="0" smtClean="0"/>
              <a:t>:</a:t>
            </a:r>
            <a:r>
              <a:rPr lang="el-GR" sz="2000" b="1" dirty="0" smtClean="0"/>
              <a:t> </a:t>
            </a:r>
            <a:r>
              <a:rPr lang="el-GR" sz="2000" dirty="0" smtClean="0"/>
              <a:t>αυτά που όταν απομακρυνθούν από το μαγνητικό πεδίο </a:t>
            </a:r>
            <a:r>
              <a:rPr lang="el-GR" sz="2000" b="1" dirty="0" smtClean="0"/>
              <a:t>χάνουν</a:t>
            </a:r>
            <a:r>
              <a:rPr lang="el-GR" sz="2000" dirty="0" smtClean="0"/>
              <a:t> τις μαγνητικές ιδιότητες τους.</a:t>
            </a:r>
            <a:endParaRPr lang="el-GR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797025" y="4824159"/>
            <a:ext cx="4346975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" rtlCol="0">
            <a:spAutoFit/>
          </a:bodyPr>
          <a:lstStyle/>
          <a:p>
            <a:r>
              <a:rPr lang="el-GR" sz="2000" b="1" dirty="0" smtClean="0"/>
              <a:t>Σκληρά</a:t>
            </a:r>
            <a:r>
              <a:rPr lang="en-US" sz="2000" dirty="0" smtClean="0"/>
              <a:t>:</a:t>
            </a:r>
            <a:r>
              <a:rPr lang="el-GR" sz="2000" dirty="0" smtClean="0"/>
              <a:t> αυτά που όταν απομακρυνθούν από το μαγνητικό πεδίο </a:t>
            </a:r>
            <a:r>
              <a:rPr lang="el-GR" sz="2000" b="1" dirty="0" smtClean="0"/>
              <a:t>διατηρούν</a:t>
            </a:r>
            <a:r>
              <a:rPr lang="el-GR" sz="2000" dirty="0" smtClean="0"/>
              <a:t> τις μαγνητικές ιδιότητες τους.</a:t>
            </a:r>
            <a:endParaRPr lang="el-GR" sz="2000" dirty="0"/>
          </a:p>
        </p:txBody>
      </p:sp>
      <p:sp>
        <p:nvSpPr>
          <p:cNvPr id="12" name="1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65</a:t>
            </a:fld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2348" y="831795"/>
            <a:ext cx="5460786" cy="300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Μαγνητικό πεδίο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4104075"/>
            <a:ext cx="8145905" cy="1695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l-GR" sz="2800" b="1" dirty="0" smtClean="0"/>
              <a:t>Όσο και να τεμαχίσουμε ένα μαγνήτη, προκύπτουν πάντα μικρότεροι μαγνήτες</a:t>
            </a:r>
            <a:endParaRPr lang="el-GR" sz="2800" b="1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66</a:t>
            </a:fld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Μαγνητικό πεδίο</a:t>
            </a:r>
            <a:endParaRPr lang="el-GR" sz="3200" b="1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510" y="981600"/>
            <a:ext cx="4037400" cy="221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5" y="4171920"/>
            <a:ext cx="3759987" cy="224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52741" y="1403775"/>
            <a:ext cx="4374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Υλικό χωρίς μαγνητισμό, αμαγνήτιστο, οι πολύ μικροί μαγνήτες που υπάρχουν μέσα έχουν τυχαίο προσανατολισμό.</a:t>
            </a:r>
            <a:endParaRPr lang="el-GR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652741" y="4702561"/>
            <a:ext cx="437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Υλικό με μαγνητισμό, οι πολύ μικροί μαγνήτες που υπάρχουν μέσα έχουν προσανατολισμό.</a:t>
            </a:r>
            <a:endParaRPr lang="el-GR" sz="2400" dirty="0"/>
          </a:p>
        </p:txBody>
      </p:sp>
      <p:sp>
        <p:nvSpPr>
          <p:cNvPr id="7" name="Δεξιό βέλος 6"/>
          <p:cNvSpPr/>
          <p:nvPr/>
        </p:nvSpPr>
        <p:spPr>
          <a:xfrm>
            <a:off x="3939372" y="2088168"/>
            <a:ext cx="713369" cy="350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Δεξιό βέλος 11"/>
          <p:cNvSpPr/>
          <p:nvPr/>
        </p:nvSpPr>
        <p:spPr>
          <a:xfrm>
            <a:off x="3842225" y="5241656"/>
            <a:ext cx="713369" cy="350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7414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7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656565" y="1268760"/>
            <a:ext cx="8010890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Το μαγνητικό πεδίο</a:t>
            </a:r>
          </a:p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Ενότητα 3.2 </a:t>
            </a:r>
            <a:r>
              <a:rPr lang="el-GR" sz="3200" b="1" dirty="0">
                <a:solidFill>
                  <a:schemeClr val="tx1"/>
                </a:solidFill>
              </a:rPr>
              <a:t>: </a:t>
            </a:r>
            <a:r>
              <a:rPr lang="el-GR" sz="3200" b="1" dirty="0" smtClean="0">
                <a:solidFill>
                  <a:schemeClr val="tx1"/>
                </a:solidFill>
              </a:rPr>
              <a:t>Ηλεκτρικό ρεύμα και μαγνητικό πεδίο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67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6071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68</a:t>
            </a:fld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Μαγνητικό πεδίο και ηλεκτρικό ρεύμα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471" y="893705"/>
            <a:ext cx="315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ηλεκτρικό ρεύμα </a:t>
            </a:r>
            <a:endParaRPr lang="el-GR" sz="3200" b="1" dirty="0"/>
          </a:p>
        </p:txBody>
      </p:sp>
      <p:sp>
        <p:nvSpPr>
          <p:cNvPr id="6" name="Δεξιό βέλος 5"/>
          <p:cNvSpPr/>
          <p:nvPr/>
        </p:nvSpPr>
        <p:spPr>
          <a:xfrm>
            <a:off x="3671836" y="908720"/>
            <a:ext cx="1800200" cy="6277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/>
              <a:t>Δημιουργεί</a:t>
            </a:r>
            <a:endParaRPr lang="el-GR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97061" y="879095"/>
            <a:ext cx="3005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μαγνητικό πεδίο</a:t>
            </a:r>
            <a:endParaRPr lang="el-GR" sz="3200" b="1" dirty="0"/>
          </a:p>
        </p:txBody>
      </p:sp>
      <p:sp>
        <p:nvSpPr>
          <p:cNvPr id="29" name="Κύλινδρος 28"/>
          <p:cNvSpPr/>
          <p:nvPr/>
        </p:nvSpPr>
        <p:spPr>
          <a:xfrm>
            <a:off x="1196625" y="2814047"/>
            <a:ext cx="270030" cy="33175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TextBox 26"/>
          <p:cNvSpPr txBox="1"/>
          <p:nvPr/>
        </p:nvSpPr>
        <p:spPr>
          <a:xfrm>
            <a:off x="3461870" y="5165807"/>
            <a:ext cx="386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</a:t>
            </a:r>
            <a:r>
              <a:rPr lang="el-GR" sz="3200" b="1" dirty="0" smtClean="0"/>
              <a:t> </a:t>
            </a:r>
            <a:endParaRPr lang="el-GR" sz="3200" b="1" dirty="0"/>
          </a:p>
        </p:txBody>
      </p:sp>
      <p:sp>
        <p:nvSpPr>
          <p:cNvPr id="13" name="Κουλούρα 12"/>
          <p:cNvSpPr/>
          <p:nvPr/>
        </p:nvSpPr>
        <p:spPr>
          <a:xfrm>
            <a:off x="3461870" y="3287049"/>
            <a:ext cx="1620180" cy="951950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cxnSp>
        <p:nvCxnSpPr>
          <p:cNvPr id="15" name="Ευθύγραμμο βέλος σύνδεσης 14"/>
          <p:cNvCxnSpPr>
            <a:stCxn id="13" idx="7"/>
          </p:cNvCxnSpPr>
          <p:nvPr/>
        </p:nvCxnSpPr>
        <p:spPr>
          <a:xfrm flipH="1" flipV="1">
            <a:off x="4782870" y="3394205"/>
            <a:ext cx="61910" cy="3225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Κουλούρα 35"/>
          <p:cNvSpPr/>
          <p:nvPr/>
        </p:nvSpPr>
        <p:spPr>
          <a:xfrm>
            <a:off x="3480665" y="3675619"/>
            <a:ext cx="1620180" cy="951950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cxnSp>
        <p:nvCxnSpPr>
          <p:cNvPr id="37" name="Ευθύγραμμο βέλος σύνδεσης 36"/>
          <p:cNvCxnSpPr>
            <a:stCxn id="36" idx="7"/>
          </p:cNvCxnSpPr>
          <p:nvPr/>
        </p:nvCxnSpPr>
        <p:spPr>
          <a:xfrm flipH="1" flipV="1">
            <a:off x="4801665" y="3782775"/>
            <a:ext cx="61910" cy="3225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Κουλούρα 32"/>
          <p:cNvSpPr/>
          <p:nvPr/>
        </p:nvSpPr>
        <p:spPr>
          <a:xfrm>
            <a:off x="3461870" y="4064812"/>
            <a:ext cx="1620180" cy="951950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cxnSp>
        <p:nvCxnSpPr>
          <p:cNvPr id="34" name="Ευθύγραμμο βέλος σύνδεσης 33"/>
          <p:cNvCxnSpPr>
            <a:stCxn id="33" idx="7"/>
          </p:cNvCxnSpPr>
          <p:nvPr/>
        </p:nvCxnSpPr>
        <p:spPr>
          <a:xfrm flipH="1" flipV="1">
            <a:off x="4782870" y="4171968"/>
            <a:ext cx="61910" cy="3225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619055" y="3989370"/>
            <a:ext cx="888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</a:t>
            </a:r>
            <a:r>
              <a:rPr lang="el-GR" sz="3200" b="1" dirty="0" smtClean="0"/>
              <a:t> = 0</a:t>
            </a:r>
            <a:endParaRPr lang="el-GR" sz="3200" b="1" dirty="0"/>
          </a:p>
        </p:txBody>
      </p:sp>
      <p:cxnSp>
        <p:nvCxnSpPr>
          <p:cNvPr id="39" name="Ευθύγραμμο βέλος σύνδεσης 38"/>
          <p:cNvCxnSpPr/>
          <p:nvPr/>
        </p:nvCxnSpPr>
        <p:spPr>
          <a:xfrm flipV="1">
            <a:off x="3848514" y="5163518"/>
            <a:ext cx="0" cy="7407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Κύλινδρος 7"/>
          <p:cNvSpPr/>
          <p:nvPr/>
        </p:nvSpPr>
        <p:spPr>
          <a:xfrm>
            <a:off x="4151470" y="2882004"/>
            <a:ext cx="270030" cy="33175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Ελεύθερη σχεδίαση 25"/>
          <p:cNvSpPr/>
          <p:nvPr/>
        </p:nvSpPr>
        <p:spPr>
          <a:xfrm>
            <a:off x="3956415" y="4197315"/>
            <a:ext cx="596726" cy="45719"/>
          </a:xfrm>
          <a:custGeom>
            <a:avLst/>
            <a:gdLst>
              <a:gd name="connsiteX0" fmla="*/ 0 w 574431"/>
              <a:gd name="connsiteY0" fmla="*/ 0 h 445695"/>
              <a:gd name="connsiteX1" fmla="*/ 257907 w 574431"/>
              <a:gd name="connsiteY1" fmla="*/ 445477 h 445695"/>
              <a:gd name="connsiteX2" fmla="*/ 574431 w 574431"/>
              <a:gd name="connsiteY2" fmla="*/ 46893 h 44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4431" h="445695">
                <a:moveTo>
                  <a:pt x="0" y="0"/>
                </a:moveTo>
                <a:cubicBezTo>
                  <a:pt x="81084" y="218831"/>
                  <a:pt x="162169" y="437662"/>
                  <a:pt x="257907" y="445477"/>
                </a:cubicBezTo>
                <a:cubicBezTo>
                  <a:pt x="353645" y="453292"/>
                  <a:pt x="464038" y="250092"/>
                  <a:pt x="574431" y="46893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8" name="Ελεύθερη σχεδίαση 37"/>
          <p:cNvSpPr/>
          <p:nvPr/>
        </p:nvSpPr>
        <p:spPr>
          <a:xfrm>
            <a:off x="3975210" y="4585885"/>
            <a:ext cx="596726" cy="45719"/>
          </a:xfrm>
          <a:custGeom>
            <a:avLst/>
            <a:gdLst>
              <a:gd name="connsiteX0" fmla="*/ 0 w 574431"/>
              <a:gd name="connsiteY0" fmla="*/ 0 h 445695"/>
              <a:gd name="connsiteX1" fmla="*/ 257907 w 574431"/>
              <a:gd name="connsiteY1" fmla="*/ 445477 h 445695"/>
              <a:gd name="connsiteX2" fmla="*/ 574431 w 574431"/>
              <a:gd name="connsiteY2" fmla="*/ 46893 h 44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4431" h="445695">
                <a:moveTo>
                  <a:pt x="0" y="0"/>
                </a:moveTo>
                <a:cubicBezTo>
                  <a:pt x="81084" y="218831"/>
                  <a:pt x="162169" y="437662"/>
                  <a:pt x="257907" y="445477"/>
                </a:cubicBezTo>
                <a:cubicBezTo>
                  <a:pt x="353645" y="453292"/>
                  <a:pt x="464038" y="250092"/>
                  <a:pt x="574431" y="46893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Ελεύθερη σχεδίαση 34"/>
          <p:cNvSpPr/>
          <p:nvPr/>
        </p:nvSpPr>
        <p:spPr>
          <a:xfrm>
            <a:off x="3956415" y="4975078"/>
            <a:ext cx="596726" cy="45719"/>
          </a:xfrm>
          <a:custGeom>
            <a:avLst/>
            <a:gdLst>
              <a:gd name="connsiteX0" fmla="*/ 0 w 574431"/>
              <a:gd name="connsiteY0" fmla="*/ 0 h 445695"/>
              <a:gd name="connsiteX1" fmla="*/ 257907 w 574431"/>
              <a:gd name="connsiteY1" fmla="*/ 445477 h 445695"/>
              <a:gd name="connsiteX2" fmla="*/ 574431 w 574431"/>
              <a:gd name="connsiteY2" fmla="*/ 46893 h 44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4431" h="445695">
                <a:moveTo>
                  <a:pt x="0" y="0"/>
                </a:moveTo>
                <a:cubicBezTo>
                  <a:pt x="81084" y="218831"/>
                  <a:pt x="162169" y="437662"/>
                  <a:pt x="257907" y="445477"/>
                </a:cubicBezTo>
                <a:cubicBezTo>
                  <a:pt x="353645" y="453292"/>
                  <a:pt x="464038" y="250092"/>
                  <a:pt x="574431" y="46893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8" name="TextBox 47"/>
          <p:cNvSpPr txBox="1"/>
          <p:nvPr/>
        </p:nvSpPr>
        <p:spPr>
          <a:xfrm>
            <a:off x="6462210" y="5241508"/>
            <a:ext cx="386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</a:t>
            </a:r>
            <a:r>
              <a:rPr lang="el-GR" sz="3200" b="1" dirty="0" smtClean="0"/>
              <a:t> </a:t>
            </a:r>
            <a:endParaRPr lang="el-GR" sz="3200" b="1" dirty="0"/>
          </a:p>
        </p:txBody>
      </p:sp>
      <p:sp>
        <p:nvSpPr>
          <p:cNvPr id="49" name="Κουλούρα 48"/>
          <p:cNvSpPr/>
          <p:nvPr/>
        </p:nvSpPr>
        <p:spPr>
          <a:xfrm>
            <a:off x="6462210" y="3245365"/>
            <a:ext cx="1620180" cy="951950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cxnSp>
        <p:nvCxnSpPr>
          <p:cNvPr id="50" name="Ευθύγραμμο βέλος σύνδεσης 49"/>
          <p:cNvCxnSpPr>
            <a:stCxn id="49" idx="7"/>
          </p:cNvCxnSpPr>
          <p:nvPr/>
        </p:nvCxnSpPr>
        <p:spPr>
          <a:xfrm>
            <a:off x="7845120" y="3384775"/>
            <a:ext cx="73105" cy="4168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Κουλούρα 50"/>
          <p:cNvSpPr/>
          <p:nvPr/>
        </p:nvSpPr>
        <p:spPr>
          <a:xfrm>
            <a:off x="6481005" y="3633935"/>
            <a:ext cx="1620180" cy="951950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cxnSp>
        <p:nvCxnSpPr>
          <p:cNvPr id="52" name="Ευθύγραμμο βέλος σύνδεσης 51"/>
          <p:cNvCxnSpPr>
            <a:stCxn id="51" idx="7"/>
          </p:cNvCxnSpPr>
          <p:nvPr/>
        </p:nvCxnSpPr>
        <p:spPr>
          <a:xfrm>
            <a:off x="7863915" y="3773345"/>
            <a:ext cx="65582" cy="3523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Κουλούρα 52"/>
          <p:cNvSpPr/>
          <p:nvPr/>
        </p:nvSpPr>
        <p:spPr>
          <a:xfrm>
            <a:off x="6462210" y="4023128"/>
            <a:ext cx="1620180" cy="951950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cxnSp>
        <p:nvCxnSpPr>
          <p:cNvPr id="54" name="Ευθύγραμμο βέλος σύνδεσης 53"/>
          <p:cNvCxnSpPr>
            <a:stCxn id="53" idx="7"/>
          </p:cNvCxnSpPr>
          <p:nvPr/>
        </p:nvCxnSpPr>
        <p:spPr>
          <a:xfrm>
            <a:off x="7845120" y="4162538"/>
            <a:ext cx="120929" cy="8049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Ευθύγραμμο βέλος σύνδεσης 54"/>
          <p:cNvCxnSpPr/>
          <p:nvPr/>
        </p:nvCxnSpPr>
        <p:spPr>
          <a:xfrm>
            <a:off x="6872770" y="5261259"/>
            <a:ext cx="0" cy="7330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Κύλινδρος 55"/>
          <p:cNvSpPr/>
          <p:nvPr/>
        </p:nvSpPr>
        <p:spPr>
          <a:xfrm>
            <a:off x="7151810" y="2840320"/>
            <a:ext cx="270030" cy="33175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7" name="Ελεύθερη σχεδίαση 56"/>
          <p:cNvSpPr/>
          <p:nvPr/>
        </p:nvSpPr>
        <p:spPr>
          <a:xfrm>
            <a:off x="6956755" y="4155631"/>
            <a:ext cx="596726" cy="45719"/>
          </a:xfrm>
          <a:custGeom>
            <a:avLst/>
            <a:gdLst>
              <a:gd name="connsiteX0" fmla="*/ 0 w 574431"/>
              <a:gd name="connsiteY0" fmla="*/ 0 h 445695"/>
              <a:gd name="connsiteX1" fmla="*/ 257907 w 574431"/>
              <a:gd name="connsiteY1" fmla="*/ 445477 h 445695"/>
              <a:gd name="connsiteX2" fmla="*/ 574431 w 574431"/>
              <a:gd name="connsiteY2" fmla="*/ 46893 h 44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4431" h="445695">
                <a:moveTo>
                  <a:pt x="0" y="0"/>
                </a:moveTo>
                <a:cubicBezTo>
                  <a:pt x="81084" y="218831"/>
                  <a:pt x="162169" y="437662"/>
                  <a:pt x="257907" y="445477"/>
                </a:cubicBezTo>
                <a:cubicBezTo>
                  <a:pt x="353645" y="453292"/>
                  <a:pt x="464038" y="250092"/>
                  <a:pt x="574431" y="46893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8" name="Ελεύθερη σχεδίαση 57"/>
          <p:cNvSpPr/>
          <p:nvPr/>
        </p:nvSpPr>
        <p:spPr>
          <a:xfrm>
            <a:off x="6975550" y="4544201"/>
            <a:ext cx="596726" cy="45719"/>
          </a:xfrm>
          <a:custGeom>
            <a:avLst/>
            <a:gdLst>
              <a:gd name="connsiteX0" fmla="*/ 0 w 574431"/>
              <a:gd name="connsiteY0" fmla="*/ 0 h 445695"/>
              <a:gd name="connsiteX1" fmla="*/ 257907 w 574431"/>
              <a:gd name="connsiteY1" fmla="*/ 445477 h 445695"/>
              <a:gd name="connsiteX2" fmla="*/ 574431 w 574431"/>
              <a:gd name="connsiteY2" fmla="*/ 46893 h 44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4431" h="445695">
                <a:moveTo>
                  <a:pt x="0" y="0"/>
                </a:moveTo>
                <a:cubicBezTo>
                  <a:pt x="81084" y="218831"/>
                  <a:pt x="162169" y="437662"/>
                  <a:pt x="257907" y="445477"/>
                </a:cubicBezTo>
                <a:cubicBezTo>
                  <a:pt x="353645" y="453292"/>
                  <a:pt x="464038" y="250092"/>
                  <a:pt x="574431" y="46893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9" name="Ελεύθερη σχεδίαση 58"/>
          <p:cNvSpPr/>
          <p:nvPr/>
        </p:nvSpPr>
        <p:spPr>
          <a:xfrm>
            <a:off x="6956755" y="4933394"/>
            <a:ext cx="596726" cy="45719"/>
          </a:xfrm>
          <a:custGeom>
            <a:avLst/>
            <a:gdLst>
              <a:gd name="connsiteX0" fmla="*/ 0 w 574431"/>
              <a:gd name="connsiteY0" fmla="*/ 0 h 445695"/>
              <a:gd name="connsiteX1" fmla="*/ 257907 w 574431"/>
              <a:gd name="connsiteY1" fmla="*/ 445477 h 445695"/>
              <a:gd name="connsiteX2" fmla="*/ 574431 w 574431"/>
              <a:gd name="connsiteY2" fmla="*/ 46893 h 44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4431" h="445695">
                <a:moveTo>
                  <a:pt x="0" y="0"/>
                </a:moveTo>
                <a:cubicBezTo>
                  <a:pt x="81084" y="218831"/>
                  <a:pt x="162169" y="437662"/>
                  <a:pt x="257907" y="445477"/>
                </a:cubicBezTo>
                <a:cubicBezTo>
                  <a:pt x="353645" y="453292"/>
                  <a:pt x="464038" y="250092"/>
                  <a:pt x="574431" y="46893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0" name="TextBox 79"/>
          <p:cNvSpPr txBox="1"/>
          <p:nvPr/>
        </p:nvSpPr>
        <p:spPr>
          <a:xfrm>
            <a:off x="984270" y="1869422"/>
            <a:ext cx="7175331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/>
              <a:t>μαγνητικό πεδίο</a:t>
            </a:r>
            <a:r>
              <a:rPr lang="en-US" sz="3200" b="1" dirty="0" smtClean="0"/>
              <a:t> </a:t>
            </a:r>
            <a:r>
              <a:rPr lang="el-GR" sz="3200" b="1" dirty="0" smtClean="0"/>
              <a:t>ευθύγραμμου αγωγού</a:t>
            </a:r>
            <a:endParaRPr lang="el-GR" sz="3200" b="1" dirty="0"/>
          </a:p>
        </p:txBody>
      </p:sp>
      <p:sp>
        <p:nvSpPr>
          <p:cNvPr id="41" name="4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29" grpId="0" animBg="1"/>
      <p:bldP spid="27" grpId="0"/>
      <p:bldP spid="13" grpId="0" animBg="1"/>
      <p:bldP spid="36" grpId="0" animBg="1"/>
      <p:bldP spid="33" grpId="0" animBg="1"/>
      <p:bldP spid="40" grpId="0"/>
      <p:bldP spid="8" grpId="0" animBg="1"/>
      <p:bldP spid="26" grpId="0" animBg="1"/>
      <p:bldP spid="38" grpId="0" animBg="1"/>
      <p:bldP spid="35" grpId="0" animBg="1"/>
      <p:bldP spid="48" grpId="0"/>
      <p:bldP spid="49" grpId="0" animBg="1"/>
      <p:bldP spid="51" grpId="0" animBg="1"/>
      <p:bldP spid="53" grpId="0" animBg="1"/>
      <p:bldP spid="56" grpId="0" animBg="1"/>
      <p:bldP spid="57" grpId="0" animBg="1"/>
      <p:bldP spid="58" grpId="0" animBg="1"/>
      <p:bldP spid="59" grpId="0" animBg="1"/>
      <p:bldP spid="8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69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Μαγνητικό πεδίο και ηλεκτρικό ρεύμα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5075" y="848308"/>
            <a:ext cx="7175331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/>
              <a:t>μαγνητικό πεδίο</a:t>
            </a:r>
            <a:r>
              <a:rPr lang="en-US" sz="3200" b="1" dirty="0" smtClean="0"/>
              <a:t> </a:t>
            </a:r>
            <a:r>
              <a:rPr lang="el-GR" sz="3200" b="1" dirty="0" smtClean="0"/>
              <a:t>πηνίου</a:t>
            </a:r>
            <a:endParaRPr lang="el-GR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6" t="10000" r="8260" b="8532"/>
          <a:stretch/>
        </p:blipFill>
        <p:spPr bwMode="auto">
          <a:xfrm>
            <a:off x="1240884" y="1433083"/>
            <a:ext cx="6823711" cy="253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743" y="3834045"/>
            <a:ext cx="8955995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b="1" dirty="0" smtClean="0"/>
              <a:t>Κάθε σπείρα του πηνίου είναι και ένας μαγνήτης, έτσι δημιουργείται ένας συνολικός μαγνήτης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b="1" dirty="0" smtClean="0"/>
              <a:t>Αν στο εσωτερικό του πηνίου βάλουμε </a:t>
            </a:r>
            <a:r>
              <a:rPr lang="el-GR" sz="2400" b="1" dirty="0" err="1" smtClean="0"/>
              <a:t>σιδηρομαγνητικό</a:t>
            </a:r>
            <a:r>
              <a:rPr lang="el-GR" sz="2400" b="1" dirty="0" smtClean="0"/>
              <a:t> υλικό τότε το μαγνητικό πεδίο θα γίνει πιο πυκνό και ο μαγνήτης πιο ισχυρός.</a:t>
            </a:r>
            <a:endParaRPr lang="el-GR" sz="2400" b="1" dirty="0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75" r="22271" b="31081"/>
          <a:stretch/>
        </p:blipFill>
        <p:spPr bwMode="auto">
          <a:xfrm>
            <a:off x="923855" y="632120"/>
            <a:ext cx="2801197" cy="256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Δεξιό βέλος 1"/>
          <p:cNvSpPr/>
          <p:nvPr/>
        </p:nvSpPr>
        <p:spPr>
          <a:xfrm>
            <a:off x="3444135" y="1256189"/>
            <a:ext cx="8640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Δεξιό βέλος 4"/>
          <p:cNvSpPr/>
          <p:nvPr/>
        </p:nvSpPr>
        <p:spPr>
          <a:xfrm rot="10800000">
            <a:off x="307750" y="1211615"/>
            <a:ext cx="8640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Δεξιό βέλος 5"/>
          <p:cNvSpPr/>
          <p:nvPr/>
        </p:nvSpPr>
        <p:spPr>
          <a:xfrm rot="18422239">
            <a:off x="3070351" y="629318"/>
            <a:ext cx="8640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Δεξιό βέλος 6"/>
          <p:cNvSpPr/>
          <p:nvPr/>
        </p:nvSpPr>
        <p:spPr>
          <a:xfrm rot="7668475">
            <a:off x="1422242" y="3057547"/>
            <a:ext cx="8640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Δεξιό βέλος 7"/>
          <p:cNvSpPr/>
          <p:nvPr/>
        </p:nvSpPr>
        <p:spPr>
          <a:xfrm rot="13456746">
            <a:off x="491807" y="656199"/>
            <a:ext cx="8640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Δεξιό βέλος 8"/>
          <p:cNvSpPr/>
          <p:nvPr/>
        </p:nvSpPr>
        <p:spPr>
          <a:xfrm rot="2753513">
            <a:off x="2383831" y="3038373"/>
            <a:ext cx="8640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3" y="633818"/>
            <a:ext cx="3285901" cy="295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Δεξιό βέλος 10"/>
          <p:cNvSpPr/>
          <p:nvPr/>
        </p:nvSpPr>
        <p:spPr>
          <a:xfrm rot="18422239">
            <a:off x="7622003" y="773404"/>
            <a:ext cx="449086" cy="28803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Δεξιό βέλος 11"/>
          <p:cNvSpPr/>
          <p:nvPr/>
        </p:nvSpPr>
        <p:spPr>
          <a:xfrm rot="7668475">
            <a:off x="6130603" y="2902829"/>
            <a:ext cx="472440" cy="28803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Δεξιό βέλος 12"/>
          <p:cNvSpPr/>
          <p:nvPr/>
        </p:nvSpPr>
        <p:spPr>
          <a:xfrm rot="3058282">
            <a:off x="5988297" y="1653942"/>
            <a:ext cx="449086" cy="28803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Δεξιό βέλος 13"/>
          <p:cNvSpPr/>
          <p:nvPr/>
        </p:nvSpPr>
        <p:spPr>
          <a:xfrm rot="13834106">
            <a:off x="6255175" y="2046120"/>
            <a:ext cx="449086" cy="28803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Δεξιό βέλος 14"/>
          <p:cNvSpPr/>
          <p:nvPr/>
        </p:nvSpPr>
        <p:spPr>
          <a:xfrm>
            <a:off x="6271005" y="1183406"/>
            <a:ext cx="449086" cy="28803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Δεξιό βέλος 15"/>
          <p:cNvSpPr/>
          <p:nvPr/>
        </p:nvSpPr>
        <p:spPr>
          <a:xfrm rot="10800000">
            <a:off x="6793061" y="1188729"/>
            <a:ext cx="449086" cy="28803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7696" y="3986732"/>
            <a:ext cx="2710441" cy="248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Δεξιό βέλος 23"/>
          <p:cNvSpPr/>
          <p:nvPr/>
        </p:nvSpPr>
        <p:spPr>
          <a:xfrm>
            <a:off x="5676185" y="4634805"/>
            <a:ext cx="864096" cy="28803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Δεξιό βέλος 24"/>
          <p:cNvSpPr/>
          <p:nvPr/>
        </p:nvSpPr>
        <p:spPr>
          <a:xfrm rot="10800000">
            <a:off x="2624932" y="4590231"/>
            <a:ext cx="864096" cy="28803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Δεξιό βέλος 25"/>
          <p:cNvSpPr/>
          <p:nvPr/>
        </p:nvSpPr>
        <p:spPr>
          <a:xfrm rot="18422239">
            <a:off x="5315275" y="3929130"/>
            <a:ext cx="864096" cy="28803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Δεξιό βέλος 26"/>
          <p:cNvSpPr/>
          <p:nvPr/>
        </p:nvSpPr>
        <p:spPr>
          <a:xfrm rot="7668475">
            <a:off x="3667166" y="6357359"/>
            <a:ext cx="864096" cy="28803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Δεξιό βέλος 27"/>
          <p:cNvSpPr/>
          <p:nvPr/>
        </p:nvSpPr>
        <p:spPr>
          <a:xfrm rot="13456746">
            <a:off x="2823991" y="4028257"/>
            <a:ext cx="864096" cy="28803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Δεξιό βέλος 28"/>
          <p:cNvSpPr/>
          <p:nvPr/>
        </p:nvSpPr>
        <p:spPr>
          <a:xfrm rot="2753513">
            <a:off x="4674858" y="6298714"/>
            <a:ext cx="864096" cy="28803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107504" y="0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Σημειώστε τη διεύθυνση και φορά των δυνάμεων μεταξύ των φορτισμένων σφαιρών.</a:t>
            </a:r>
            <a:endParaRPr lang="el-GR" b="1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7</a:t>
            </a:fld>
            <a:endParaRPr lang="el-GR"/>
          </a:p>
        </p:txBody>
      </p:sp>
      <p:sp>
        <p:nvSpPr>
          <p:cNvPr id="30" name="2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1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70</a:t>
            </a:fld>
            <a:endParaRPr lang="el-G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0" t="11835" r="9340" b="10000"/>
          <a:stretch/>
        </p:blipFill>
        <p:spPr bwMode="auto">
          <a:xfrm>
            <a:off x="1335886" y="728410"/>
            <a:ext cx="6606540" cy="243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Μαγνητικό πεδίο και ηλεκτρικό ρεύμα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758" y="3163000"/>
            <a:ext cx="8685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Μαγνητική επαγωγή </a:t>
            </a:r>
            <a:r>
              <a:rPr lang="el-GR" sz="2400" b="1" dirty="0" smtClean="0"/>
              <a:t>(Β) </a:t>
            </a:r>
            <a:r>
              <a:rPr lang="en-US" dirty="0" smtClean="0"/>
              <a:t>: </a:t>
            </a:r>
            <a:r>
              <a:rPr lang="el-GR" dirty="0" smtClean="0"/>
              <a:t>όταν έχουμε μαγνητικό πεδίο. Έχει μέτρο, διεύθυνση και φορά</a:t>
            </a:r>
            <a:r>
              <a:rPr lang="en-US" dirty="0" smtClean="0"/>
              <a:t> </a:t>
            </a:r>
            <a:r>
              <a:rPr lang="el-GR" dirty="0" smtClean="0"/>
              <a:t>και μονάδα μέτρησης είναι το </a:t>
            </a:r>
            <a:r>
              <a:rPr lang="en-US" dirty="0" smtClean="0"/>
              <a:t>Tesla (T)</a:t>
            </a:r>
            <a:endParaRPr lang="el-GR" dirty="0" smtClean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/>
              <p:cNvSpPr txBox="1"/>
              <p:nvPr/>
            </p:nvSpPr>
            <p:spPr>
              <a:xfrm>
                <a:off x="336581" y="4239090"/>
                <a:ext cx="760584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Μαγνητική ροή</a:t>
                </a:r>
                <a:r>
                  <a:rPr lang="el-GR" sz="2400" b="1" dirty="0" smtClean="0"/>
                  <a:t> (Φ), </a:t>
                </a:r>
                <a:r>
                  <a:rPr lang="el-GR" dirty="0" smtClean="0"/>
                  <a:t>μετρείται σε Βέμπερ</a:t>
                </a:r>
              </a:p>
              <a:p>
                <a:r>
                  <a:rPr lang="el-GR" dirty="0" smtClean="0"/>
                  <a:t>Όσο μεγαλύτερη μαγνητική επαγωγή τόσο πιο πυκνή η μαγνητική ροή.</a:t>
                </a:r>
              </a:p>
              <a:p>
                <a:endParaRPr lang="el-G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0" smtClean="0">
                          <a:latin typeface="Cambria Math"/>
                        </a:rPr>
                        <m:t>𝚽</m:t>
                      </m:r>
                      <m:r>
                        <a:rPr lang="el-GR" sz="2400" b="1" i="0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l-GR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𝐒</m:t>
                          </m:r>
                        </m:e>
                        <m:sub>
                          <m:r>
                            <a:rPr lang="en-US" sz="2400" b="1" i="0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l-GR" sz="2400" b="1" i="0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𝐁</m:t>
                          </m:r>
                        </m:e>
                        <m:sub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= </m:t>
                      </m:r>
                      <m:sSub>
                        <m:sSubPr>
                          <m:ctrlPr>
                            <a:rPr lang="el-GR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0">
                              <a:latin typeface="Cambria Math"/>
                            </a:rPr>
                            <m:t>𝐒</m:t>
                          </m:r>
                        </m:e>
                        <m:sub>
                          <m:r>
                            <a:rPr lang="en-US" sz="2400" b="1" i="0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l-GR" sz="2400" b="1" i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400" b="1" i="0"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400" b="1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0">
                              <a:latin typeface="Cambria Math"/>
                              <a:ea typeface="Cambria Math"/>
                            </a:rPr>
                            <m:t>𝐁</m:t>
                          </m:r>
                        </m:e>
                        <m:sub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0">
                          <a:latin typeface="Cambria Math"/>
                          <a:ea typeface="Cambria Math"/>
                        </a:rPr>
                        <m:t>= </m:t>
                      </m:r>
                      <m:sSub>
                        <m:sSubPr>
                          <m:ctrlPr>
                            <a:rPr lang="el-GR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0">
                              <a:latin typeface="Cambria Math"/>
                            </a:rPr>
                            <m:t>𝐒</m:t>
                          </m:r>
                        </m:e>
                        <m:sub>
                          <m:r>
                            <a:rPr lang="en-US" sz="2400" b="1" i="0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l-GR" sz="2400" b="1" i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400" b="1" i="0"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400" b="1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0">
                              <a:latin typeface="Cambria Math"/>
                              <a:ea typeface="Cambria Math"/>
                            </a:rPr>
                            <m:t>𝐁</m:t>
                          </m:r>
                        </m:e>
                        <m:sub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l-GR" b="1" dirty="0" smtClean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81" y="4239090"/>
                <a:ext cx="7605845" cy="1384995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641" t="-3509" b="-877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656565" y="1268760"/>
            <a:ext cx="8010890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Το μαγνητικό πεδίο</a:t>
            </a:r>
          </a:p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Ενότητα 3.4 </a:t>
            </a:r>
            <a:r>
              <a:rPr lang="el-GR" sz="3200" b="1" dirty="0">
                <a:solidFill>
                  <a:schemeClr val="tx1"/>
                </a:solidFill>
              </a:rPr>
              <a:t>: </a:t>
            </a:r>
            <a:r>
              <a:rPr lang="el-GR" sz="3200" b="1" dirty="0" smtClean="0">
                <a:solidFill>
                  <a:schemeClr val="tx1"/>
                </a:solidFill>
              </a:rPr>
              <a:t>Ηλεκτρομαγνητική επαγωγή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71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9439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72</a:t>
            </a:fld>
            <a:endParaRPr lang="el-G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4931" b="12176"/>
          <a:stretch/>
        </p:blipFill>
        <p:spPr bwMode="auto">
          <a:xfrm>
            <a:off x="767816" y="1628800"/>
            <a:ext cx="1907858" cy="225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Ηλεκτρομαγνητική επαγωγή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2323" y="908720"/>
            <a:ext cx="7711404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b="1" dirty="0" smtClean="0"/>
              <a:t>Πως επιδρά το μαγνητικό πεδίο σε ένα αγωγό</a:t>
            </a:r>
            <a:r>
              <a:rPr lang="en-US" sz="2400" b="1" dirty="0" smtClean="0"/>
              <a:t>;</a:t>
            </a:r>
            <a:endParaRPr lang="el-GR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6943" y="4075330"/>
            <a:ext cx="8775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(α) μαγνήτης και αγωγός ακίνητος δεν έχουμε κανένα αποτέλεσμα.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540" y="4689140"/>
            <a:ext cx="8712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(β) κινούμε το μαγνήτη προς τα έξω στις σπείρες δημιουργείται ρεύμα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525" y="5634244"/>
            <a:ext cx="8445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(γ) κινούμε το μαγνήτη προς τα μέσα πάλι δημιουργείται ρεύμα αλλά αντίθετης φοράς.</a:t>
            </a:r>
            <a:endParaRPr lang="el-GR" sz="24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945" r="6858" b="12913"/>
          <a:stretch/>
        </p:blipFill>
        <p:spPr bwMode="auto">
          <a:xfrm>
            <a:off x="6022878" y="1628509"/>
            <a:ext cx="2602523" cy="223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99" r="41613" b="12176"/>
          <a:stretch/>
        </p:blipFill>
        <p:spPr bwMode="auto">
          <a:xfrm>
            <a:off x="2862863" y="1628800"/>
            <a:ext cx="2579078" cy="225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73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Ηλεκτρομαγνητική επαγωγή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960" y="863715"/>
            <a:ext cx="8640960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/>
              <a:t>Συμπέρασμα</a:t>
            </a:r>
            <a:r>
              <a:rPr lang="en-US" sz="2400" b="1" dirty="0" smtClean="0"/>
              <a:t>: </a:t>
            </a:r>
            <a:r>
              <a:rPr lang="el-GR" sz="2400" b="1" dirty="0" smtClean="0"/>
              <a:t>όταν ένας αγωγός βρίσκεται σε μαγνητικό πεδίο με </a:t>
            </a:r>
            <a:r>
              <a:rPr lang="el-GR" sz="2400" b="1" dirty="0" smtClean="0">
                <a:solidFill>
                  <a:srgbClr val="FF0000"/>
                </a:solidFill>
              </a:rPr>
              <a:t>μεταβαλλόμενη</a:t>
            </a:r>
            <a:r>
              <a:rPr lang="el-GR" sz="2400" b="1" dirty="0" smtClean="0"/>
              <a:t> μαγνητική ροή, δημιουργείται στον αγωγό ρεύμα και </a:t>
            </a:r>
            <a:r>
              <a:rPr lang="el-GR" sz="2400" b="1" dirty="0" smtClean="0">
                <a:solidFill>
                  <a:srgbClr val="FF0000"/>
                </a:solidFill>
              </a:rPr>
              <a:t>ηλεκτρεγερτική δύναμη εξ επαγωγής (ΗΕΔ)</a:t>
            </a:r>
            <a:endParaRPr lang="el-GR" sz="2400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515" y="2798930"/>
            <a:ext cx="3429000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3086835" y="2784640"/>
                <a:ext cx="5265585" cy="2246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Η τιμή της ΗΕΔ υπολογίζεται από τον τύπο (Νόμος </a:t>
                </a:r>
                <a:r>
                  <a:rPr lang="el-GR" dirty="0" err="1" smtClean="0"/>
                  <a:t>Φαραντέι</a:t>
                </a:r>
                <a:r>
                  <a:rPr lang="el-GR" dirty="0" smtClean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l-GR" sz="3200" b="1" i="0" smtClean="0">
                        <a:latin typeface="Cambria Math"/>
                      </a:rPr>
                      <m:t>𝚬</m:t>
                    </m:r>
                    <m:r>
                      <a:rPr lang="el-GR" sz="3200" b="1" i="0" smtClean="0">
                        <a:latin typeface="Cambria Math"/>
                      </a:rPr>
                      <m:t>=  </m:t>
                    </m:r>
                    <m:f>
                      <m:fPr>
                        <m:ctrlPr>
                          <a:rPr lang="el-GR" sz="3200" b="1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sz="32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l-GR" sz="3200" b="1" i="0" smtClean="0">
                                <a:latin typeface="Cambria Math"/>
                              </a:rPr>
                              <m:t>𝚽</m:t>
                            </m:r>
                          </m:e>
                          <m:sub>
                            <m:r>
                              <a:rPr lang="el-GR" sz="3200" b="1" i="1" smtClean="0"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a:rPr lang="el-GR" sz="3200" b="1" i="1" smtClean="0">
                            <a:latin typeface="Cambria Math"/>
                          </a:rPr>
                          <m:t>− </m:t>
                        </m:r>
                        <m:sSub>
                          <m:sSubPr>
                            <m:ctrlPr>
                              <a:rPr lang="el-GR" sz="32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l-GR" sz="3200" b="1" i="0" smtClean="0">
                                <a:latin typeface="Cambria Math"/>
                              </a:rPr>
                              <m:t>𝚽</m:t>
                            </m:r>
                          </m:e>
                          <m:sub>
                            <m:r>
                              <a:rPr lang="el-GR" sz="3200" b="1" i="1" smtClean="0"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l-GR" sz="32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/>
                              </a:rPr>
                              <m:t>𝒕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/>
                          </a:rPr>
                          <m:t>− 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/>
                              </a:rPr>
                              <m:t>𝒕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den>
                    </m:f>
                    <m:r>
                      <a:rPr lang="en-US" sz="3200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l-GR" sz="3200" b="1" i="0" smtClean="0">
                            <a:latin typeface="Cambria Math"/>
                          </a:rPr>
                          <m:t>𝚫𝚽</m:t>
                        </m:r>
                      </m:num>
                      <m:den>
                        <m:r>
                          <a:rPr lang="el-GR" sz="3200" b="1" i="0" smtClean="0">
                            <a:latin typeface="Cambria Math"/>
                          </a:rPr>
                          <m:t>𝚫</m:t>
                        </m:r>
                        <m:r>
                          <a:rPr lang="en-US" sz="3200" b="1" i="0" smtClean="0">
                            <a:latin typeface="Cambria Math"/>
                          </a:rPr>
                          <m:t>𝐭</m:t>
                        </m:r>
                      </m:den>
                    </m:f>
                  </m:oMath>
                </a14:m>
                <a:r>
                  <a:rPr lang="en-US" sz="3200" b="1" dirty="0" smtClean="0"/>
                  <a:t> </a:t>
                </a:r>
              </a:p>
              <a:p>
                <a:r>
                  <a:rPr lang="el-GR" dirty="0" smtClean="0"/>
                  <a:t>Η μεταβολή της μαγνητικής ροής </a:t>
                </a:r>
                <a:r>
                  <a:rPr lang="el-GR" b="1" dirty="0" err="1" smtClean="0"/>
                  <a:t>Δφ</a:t>
                </a:r>
                <a:r>
                  <a:rPr lang="el-GR" b="1" dirty="0" smtClean="0"/>
                  <a:t> σε Βέμπερ (Β), ο χρόνος σε </a:t>
                </a:r>
                <a:r>
                  <a:rPr lang="en-US" b="1" dirty="0" smtClean="0"/>
                  <a:t>sec</a:t>
                </a:r>
                <a:r>
                  <a:rPr lang="en-US" dirty="0" smtClean="0"/>
                  <a:t> </a:t>
                </a:r>
                <a:r>
                  <a:rPr lang="el-GR" dirty="0" smtClean="0"/>
                  <a:t>και η </a:t>
                </a:r>
                <a:r>
                  <a:rPr lang="el-GR" b="1" dirty="0" smtClean="0"/>
                  <a:t>Ε (ΗΕΔ) σε </a:t>
                </a:r>
                <a:r>
                  <a:rPr lang="en-US" b="1" dirty="0" smtClean="0"/>
                  <a:t>Volt (V)</a:t>
                </a:r>
                <a:r>
                  <a:rPr lang="el-GR" b="1" dirty="0" smtClean="0"/>
                  <a:t> </a:t>
                </a:r>
                <a:endParaRPr lang="en-US" sz="1600" b="1" dirty="0" smtClean="0"/>
              </a:p>
              <a:p>
                <a:endParaRPr lang="el-GR" dirty="0" smtClean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835" y="2784640"/>
                <a:ext cx="5265585" cy="2246384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926" t="-1359" r="-1042" b="-353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74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65" t="5121" r="5283" b="5876"/>
          <a:stretch/>
        </p:blipFill>
        <p:spPr bwMode="auto">
          <a:xfrm>
            <a:off x="456044" y="4464115"/>
            <a:ext cx="2720801" cy="189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2546776" y="880555"/>
            <a:ext cx="342543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l-GR" sz="2800" b="1" dirty="0">
                <a:solidFill>
                  <a:srgbClr val="000000"/>
                </a:solidFill>
              </a:rPr>
              <a:t>νόμος του </a:t>
            </a:r>
            <a:r>
              <a:rPr lang="en-US" sz="2800" b="1" dirty="0">
                <a:solidFill>
                  <a:srgbClr val="000000"/>
                </a:solidFill>
              </a:rPr>
              <a:t>Lenz 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Ηλεκτρομαγνητική επαγωγή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315" y="1443805"/>
            <a:ext cx="8730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/>
              <a:t>Το ρεύμα που δημιουργείται από την ηλεκτρομαγνητική επαγωγή έχει τέτοια φορά που αντιδρά στην αιτία που το δημιούργησε.</a:t>
            </a:r>
            <a:endParaRPr lang="el-GR" sz="20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2" t="5444" r="56511" b="5551"/>
          <a:stretch/>
        </p:blipFill>
        <p:spPr bwMode="auto">
          <a:xfrm>
            <a:off x="413030" y="2281556"/>
            <a:ext cx="2655295" cy="189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Δεξιό βέλος 5"/>
          <p:cNvSpPr/>
          <p:nvPr/>
        </p:nvSpPr>
        <p:spPr>
          <a:xfrm>
            <a:off x="3176845" y="3068960"/>
            <a:ext cx="540060" cy="3150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/>
          <p:cNvSpPr txBox="1"/>
          <p:nvPr/>
        </p:nvSpPr>
        <p:spPr>
          <a:xfrm>
            <a:off x="4076945" y="2459468"/>
            <a:ext cx="4905545" cy="19389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/>
              <a:t>Επειδή αυξάνεται η μαγνητική ροή Φ το ρεύμα που δημιουργείται έχει τέτοια φορά ώστε να δημιουργεί ένα μαγνητικό πεδίο που μειώνει την Φ</a:t>
            </a:r>
            <a:endParaRPr lang="el-GR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76945" y="4644135"/>
            <a:ext cx="490554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/>
              <a:t>Επειδή μειώνεται η μαγνητική ροή Φ το ρεύμα που δημιουργείται έχει τέτοια φορά ώστε να δημιουργεί ένα μαγνητικό πεδίο που αυξάνει την Φ</a:t>
            </a:r>
            <a:endParaRPr lang="el-GR" sz="2000" b="1" dirty="0"/>
          </a:p>
        </p:txBody>
      </p:sp>
      <p:sp>
        <p:nvSpPr>
          <p:cNvPr id="11" name="Δεξιό βέλος 10"/>
          <p:cNvSpPr/>
          <p:nvPr/>
        </p:nvSpPr>
        <p:spPr>
          <a:xfrm>
            <a:off x="3266855" y="5233408"/>
            <a:ext cx="540060" cy="3150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  <p:bldP spid="10" grpId="0" animBg="1"/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75</a:t>
            </a:fld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1" t="13935" r="51862" b="12155"/>
          <a:stretch/>
        </p:blipFill>
        <p:spPr bwMode="auto">
          <a:xfrm>
            <a:off x="60689" y="834352"/>
            <a:ext cx="3001810" cy="176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Ηλεκτρομαγνητική επαγωγή</a:t>
            </a:r>
            <a:endParaRPr lang="el-GR" sz="3200" b="1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6100" y="2536942"/>
            <a:ext cx="17811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138" t="13935" r="5755" b="12155"/>
          <a:stretch/>
        </p:blipFill>
        <p:spPr bwMode="auto">
          <a:xfrm>
            <a:off x="56515" y="2884155"/>
            <a:ext cx="3001810" cy="176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8339" y="4578284"/>
            <a:ext cx="13049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23270" y="1250709"/>
            <a:ext cx="59592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l-GR" sz="2000" b="1" dirty="0" smtClean="0"/>
              <a:t>Όταν ο διακόπτης είναι ανοικτός το πηνίο δεν διαρρέεται από ρεύμα και η μαγνητική ροή είναι μηδέν.</a:t>
            </a:r>
          </a:p>
          <a:p>
            <a:pPr marL="342900" indent="-342900">
              <a:buFont typeface="Arial" pitchFamily="34" charset="0"/>
              <a:buChar char="•"/>
            </a:pPr>
            <a:endParaRPr lang="el-GR" sz="20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l-GR" sz="2000" b="1" dirty="0" smtClean="0"/>
              <a:t>Κλείνουμε το διακόπτη περνά ρεύμα δημιουργείται μαγνητική ροή και αναπτύσσεται μια ΗΕΔ που εμποδίζει τη διέλευση του ρεύματος.</a:t>
            </a:r>
          </a:p>
          <a:p>
            <a:pPr marL="342900" indent="-342900">
              <a:buFont typeface="Arial" pitchFamily="34" charset="0"/>
              <a:buChar char="•"/>
            </a:pPr>
            <a:endParaRPr lang="el-GR" sz="20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l-GR" sz="2000" b="1" dirty="0" smtClean="0"/>
              <a:t>Αν ανοίξουμε το διακόπτη τότε το ρεύμα μηδενίζεται και αναπτύσσεται μια ΗΕΔ που προσπαθεί να διατηρήσει τη ροή του ρεύματος.</a:t>
            </a:r>
            <a:endParaRPr lang="el-GR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55738" y="760770"/>
            <a:ext cx="255905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Αυτεπαγωγή</a:t>
            </a:r>
            <a:endParaRPr lang="el-GR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5184195"/>
            <a:ext cx="8730969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tx1"/>
                </a:solidFill>
              </a:rPr>
              <a:t>Συμπέρασμα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l-GR" sz="2400" b="1" dirty="0" smtClean="0">
                <a:solidFill>
                  <a:schemeClr val="tx1"/>
                </a:solidFill>
              </a:rPr>
              <a:t>αυτεπαγωγή είναι η εμφάνιση ΗΕΔ σε ένα κύκλωμα όταν το ρεύμα μεταβάλλεται, και η ΗΕΔ έχει τέτοια πολικότητα που αντιδρά στην μεταβολή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1" name="1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76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Ηλεκτρομαγνητική επαγωγή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5738" y="760770"/>
            <a:ext cx="255905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Αυτεπαγωγή</a:t>
            </a:r>
            <a:endParaRPr lang="el-GR" sz="24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566555" y="3570454"/>
                <a:ext cx="8280920" cy="2636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dirty="0" smtClean="0"/>
                  <a:t>Μονάδα της αυτεπαγωγής </a:t>
                </a:r>
                <a:r>
                  <a:rPr lang="en-US" sz="2400" dirty="0" smtClean="0"/>
                  <a:t>(L) </a:t>
                </a:r>
                <a:r>
                  <a:rPr lang="el-GR" sz="2400" dirty="0" smtClean="0"/>
                  <a:t>είναι το </a:t>
                </a:r>
                <a:r>
                  <a:rPr lang="el-GR" sz="2400" dirty="0" err="1" smtClean="0"/>
                  <a:t>Ανρί</a:t>
                </a:r>
                <a:r>
                  <a:rPr lang="el-GR" sz="2400" dirty="0" smtClean="0"/>
                  <a:t> (</a:t>
                </a:r>
                <a:r>
                  <a:rPr lang="en-US" sz="2400" dirty="0" smtClean="0"/>
                  <a:t>H</a:t>
                </a:r>
                <a:r>
                  <a:rPr lang="el-GR" sz="2400" dirty="0" smtClean="0"/>
                  <a:t>)</a:t>
                </a:r>
                <a:endParaRPr lang="en-US" sz="2400" dirty="0" smtClean="0"/>
              </a:p>
              <a:p>
                <a:r>
                  <a:rPr lang="el-GR" sz="2400" dirty="0"/>
                  <a:t>κ</a:t>
                </a:r>
                <a:r>
                  <a:rPr lang="el-GR" sz="2400" dirty="0" smtClean="0"/>
                  <a:t>αι υποπολλαπλάσια είναι</a:t>
                </a:r>
              </a:p>
              <a:p>
                <a:r>
                  <a:rPr lang="el-GR" sz="2400" b="1" dirty="0" smtClean="0"/>
                  <a:t>1</a:t>
                </a:r>
                <a:r>
                  <a:rPr lang="en-US" sz="2400" b="1" dirty="0" err="1" smtClean="0"/>
                  <a:t>mH</a:t>
                </a:r>
                <a:r>
                  <a:rPr lang="en-US" sz="2400" b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0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2400" b="1" i="0" smtClean="0">
                            <a:latin typeface="Cambria Math"/>
                          </a:rPr>
                          <m:t>𝟏</m:t>
                        </m:r>
                        <m:r>
                          <a:rPr lang="el-GR" sz="2400" b="1" i="0" smtClean="0">
                            <a:latin typeface="Cambria Math"/>
                          </a:rPr>
                          <m:t>.</m:t>
                        </m:r>
                        <m:r>
                          <a:rPr lang="en-US" sz="2400" b="1" i="0" smtClean="0">
                            <a:latin typeface="Cambria Math"/>
                          </a:rPr>
                          <m:t>𝟎𝟎𝟎</m:t>
                        </m:r>
                      </m:den>
                    </m:f>
                    <m:r>
                      <a:rPr lang="en-US" sz="2400" b="1" i="0" smtClean="0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sz="2400" b="1" i="0" smtClean="0">
                            <a:latin typeface="Cambria Math"/>
                          </a:rPr>
                          <m:t>−</m:t>
                        </m:r>
                        <m:r>
                          <a:rPr lang="en-US" sz="2400" b="1" i="0" smtClean="0">
                            <a:latin typeface="Cambria Math"/>
                          </a:rPr>
                          <m:t>𝟑</m:t>
                        </m:r>
                        <m:r>
                          <a:rPr lang="en-US" sz="2400" b="1" i="0" smtClean="0">
                            <a:latin typeface="Cambria Math"/>
                          </a:rPr>
                          <m:t> </m:t>
                        </m:r>
                      </m:sup>
                    </m:sSup>
                    <m:r>
                      <a:rPr lang="en-US" sz="2400" b="1" i="0" smtClean="0">
                        <a:latin typeface="Cambria Math"/>
                      </a:rPr>
                      <m:t>𝐇</m:t>
                    </m:r>
                  </m:oMath>
                </a14:m>
                <a:endParaRPr lang="el-GR" sz="2400" b="1" dirty="0" smtClean="0"/>
              </a:p>
              <a:p>
                <a:endParaRPr lang="el-GR" sz="2400" b="1" dirty="0" smtClean="0"/>
              </a:p>
              <a:p>
                <a:r>
                  <a:rPr lang="el-GR" sz="2400" b="1" dirty="0" smtClean="0"/>
                  <a:t>1μ</a:t>
                </a:r>
                <a:r>
                  <a:rPr lang="en-US" sz="2400" b="1" dirty="0" smtClean="0"/>
                  <a:t>H </a:t>
                </a:r>
                <a:r>
                  <a:rPr lang="en-US" sz="2400" b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2400" b="1">
                            <a:latin typeface="Cambria Math"/>
                          </a:rPr>
                          <m:t>𝟏</m:t>
                        </m:r>
                        <m:r>
                          <a:rPr lang="el-GR" sz="2400" b="1" i="0" smtClean="0">
                            <a:latin typeface="Cambria Math"/>
                          </a:rPr>
                          <m:t>.</m:t>
                        </m:r>
                        <m:r>
                          <a:rPr lang="en-US" sz="2400" b="1">
                            <a:latin typeface="Cambria Math"/>
                          </a:rPr>
                          <m:t>𝟎𝟎𝟎</m:t>
                        </m:r>
                        <m:r>
                          <a:rPr lang="el-GR" sz="2400" b="1" i="0" smtClean="0">
                            <a:latin typeface="Cambria Math"/>
                          </a:rPr>
                          <m:t>.</m:t>
                        </m:r>
                        <m:r>
                          <a:rPr lang="el-GR" sz="2400" b="1" i="0" smtClean="0">
                            <a:latin typeface="Cambria Math"/>
                          </a:rPr>
                          <m:t>𝟎𝟎𝟎</m:t>
                        </m:r>
                      </m:den>
                    </m:f>
                    <m:r>
                      <a:rPr lang="en-US" sz="2400" b="1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en-US" sz="24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sz="2400" b="1">
                            <a:latin typeface="Cambria Math"/>
                          </a:rPr>
                          <m:t>−</m:t>
                        </m:r>
                        <m:r>
                          <a:rPr lang="el-GR" sz="2400" b="1" i="0" smtClean="0">
                            <a:latin typeface="Cambria Math"/>
                          </a:rPr>
                          <m:t>𝟔</m:t>
                        </m:r>
                        <m:r>
                          <a:rPr lang="en-US" sz="2400" b="1">
                            <a:latin typeface="Cambria Math"/>
                          </a:rPr>
                          <m:t> </m:t>
                        </m:r>
                      </m:sup>
                    </m:sSup>
                    <m:r>
                      <a:rPr lang="en-US" sz="2400" b="1">
                        <a:latin typeface="Cambria Math"/>
                      </a:rPr>
                      <m:t>𝐇</m:t>
                    </m:r>
                  </m:oMath>
                </a14:m>
                <a:endParaRPr lang="el-GR" sz="2400" b="1" dirty="0"/>
              </a:p>
              <a:p>
                <a:endParaRPr lang="el-GR" sz="2400" b="1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555" y="3570454"/>
                <a:ext cx="8280920" cy="2636619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178" t="-1852" b="-439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2489" y="2078850"/>
            <a:ext cx="3808932" cy="130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1540" y="1222435"/>
            <a:ext cx="8415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Η ΗΕΔ που δημιουργείται από αυτεπαγωγή </a:t>
            </a:r>
            <a:r>
              <a:rPr lang="en-US" sz="2400" dirty="0" smtClean="0"/>
              <a:t>L </a:t>
            </a:r>
            <a:r>
              <a:rPr lang="el-GR" sz="2400" dirty="0" smtClean="0"/>
              <a:t>υπολογίζεται από τον τύπο</a:t>
            </a:r>
            <a:r>
              <a:rPr lang="en-US" sz="2400" dirty="0" smtClean="0"/>
              <a:t>:</a:t>
            </a:r>
            <a:endParaRPr lang="el-GR" sz="2400" dirty="0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77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47" t="5068" r="11681" b="16028"/>
          <a:stretch/>
        </p:blipFill>
        <p:spPr bwMode="auto">
          <a:xfrm>
            <a:off x="2996825" y="860170"/>
            <a:ext cx="3657600" cy="164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Ηλεκτρομαγνητική επαγωγή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2134" y="2512245"/>
            <a:ext cx="4966981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tx1"/>
                </a:solidFill>
              </a:rPr>
              <a:t>Κλείνουμε το διακόπτη</a:t>
            </a:r>
            <a:r>
              <a:rPr lang="en-US" sz="2800" b="1" dirty="0" smtClean="0">
                <a:solidFill>
                  <a:schemeClr val="tx1"/>
                </a:solidFill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818021" y="3429000"/>
                <a:ext cx="8010890" cy="1449243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342900" indent="-342900" algn="ctr">
                  <a:buFont typeface="Arial" pitchFamily="34" charset="0"/>
                  <a:buChar char="•"/>
                </a:pPr>
                <a:r>
                  <a:rPr lang="el-GR" sz="2400" b="1" dirty="0" smtClean="0">
                    <a:solidFill>
                      <a:schemeClr val="tx1"/>
                    </a:solidFill>
                  </a:rPr>
                  <a:t>Στο κύκλωμα εφαρμόζεται η συνεχής τάση 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U</a:t>
                </a:r>
              </a:p>
              <a:p>
                <a:pPr marL="342900" indent="-342900" algn="ctr">
                  <a:buFont typeface="Arial" pitchFamily="34" charset="0"/>
                  <a:buChar char="•"/>
                </a:pPr>
                <a:r>
                  <a:rPr lang="el-GR" sz="2400" b="1" dirty="0" smtClean="0">
                    <a:solidFill>
                      <a:schemeClr val="tx1"/>
                    </a:solidFill>
                  </a:rPr>
                  <a:t>Ταυτόχρονα εμφανίζεται αντίθετη ΗΕΔ Ε</a:t>
                </a:r>
              </a:p>
              <a:p>
                <a:pPr marL="342900" indent="-342900" algn="ctr">
                  <a:buFont typeface="Arial" pitchFamily="34" charset="0"/>
                  <a:buChar char="•"/>
                </a:pPr>
                <a:r>
                  <a:rPr lang="el-GR" sz="2400" b="1" dirty="0" smtClean="0">
                    <a:solidFill>
                      <a:schemeClr val="tx1"/>
                    </a:solidFill>
                  </a:rPr>
                  <a:t>Η ένταση του ρεύματος είναι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/>
                      </a:rPr>
                      <m:t>𝐈</m:t>
                    </m:r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𝐔</m:t>
                        </m:r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−</m:t>
                        </m:r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𝐄</m:t>
                        </m:r>
                      </m:num>
                      <m:den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𝐑</m:t>
                        </m:r>
                      </m:den>
                    </m:f>
                  </m:oMath>
                </a14:m>
                <a:endParaRPr lang="el-GR" sz="2400" b="1" dirty="0" smtClean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021" y="3429000"/>
                <a:ext cx="8010890" cy="1449243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t="-2490" b="-414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/>
              <p:cNvSpPr txBox="1"/>
              <p:nvPr/>
            </p:nvSpPr>
            <p:spPr>
              <a:xfrm>
                <a:off x="882328" y="5364215"/>
                <a:ext cx="7956615" cy="1079911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l-GR" sz="2400" b="1" dirty="0" smtClean="0">
                    <a:solidFill>
                      <a:schemeClr val="tx1"/>
                    </a:solidFill>
                  </a:rPr>
                  <a:t>Μετά από μικρό χρονικό διάστημα το Ε = 0 και τότε το ρεύμα αποκαθίσταται στην κανονική του τιμή</a:t>
                </a:r>
                <a:r>
                  <a:rPr lang="el-GR" sz="28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tx1"/>
                        </a:solidFill>
                        <a:latin typeface="Cambria Math"/>
                      </a:rPr>
                      <m:t>𝐈</m:t>
                    </m:r>
                    <m:r>
                      <a:rPr lang="en-US" sz="2800" b="1">
                        <a:solidFill>
                          <a:schemeClr val="tx1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𝐔</m:t>
                        </m:r>
                        <m:r>
                          <a:rPr lang="en-US" sz="28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en-US" sz="28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𝐑</m:t>
                        </m:r>
                      </m:den>
                    </m:f>
                  </m:oMath>
                </a14:m>
                <a:endParaRPr lang="el-GR" sz="28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328" y="5364215"/>
                <a:ext cx="7956615" cy="1079911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917" t="-3315" b="-607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Βέλος προς τα κάτω 4"/>
          <p:cNvSpPr/>
          <p:nvPr/>
        </p:nvSpPr>
        <p:spPr>
          <a:xfrm>
            <a:off x="4481990" y="3035465"/>
            <a:ext cx="314338" cy="3935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Βέλος προς τα κάτω 8"/>
          <p:cNvSpPr/>
          <p:nvPr/>
        </p:nvSpPr>
        <p:spPr>
          <a:xfrm>
            <a:off x="4546297" y="4918112"/>
            <a:ext cx="314338" cy="3935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5" grpId="0" animBg="1"/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78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Ηλεκτρομαγνητική επαγωγή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530" y="1088740"/>
            <a:ext cx="8595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Το πόσο γρήγορα το ρεύμα θα φθάσει την κανονική του τιμή εξαρτάται από το λόγο </a:t>
            </a:r>
            <a:r>
              <a:rPr lang="en-US" sz="2400" b="1" dirty="0" smtClean="0"/>
              <a:t>:</a:t>
            </a:r>
            <a:r>
              <a:rPr lang="el-GR" sz="2400" b="1" dirty="0" smtClean="0"/>
              <a:t> </a:t>
            </a:r>
            <a:endParaRPr lang="el-GR" sz="24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701570" y="1919234"/>
                <a:ext cx="3150350" cy="10111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2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𝛕</m:t>
                      </m:r>
                      <m:r>
                        <a:rPr lang="el-GR" sz="32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l-GR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𝐋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𝐑</m:t>
                          </m:r>
                        </m:den>
                      </m:f>
                      <m:r>
                        <a:rPr lang="el-GR" sz="32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(</m:t>
                      </m:r>
                      <m:r>
                        <a:rPr lang="en-US" sz="32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𝐬𝐞𝐜</m:t>
                      </m:r>
                      <m:r>
                        <a:rPr lang="el-GR" sz="32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l-GR" sz="32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570" y="1919234"/>
                <a:ext cx="3150350" cy="1011111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b="-176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Ομάδα 7"/>
          <p:cNvGrpSpPr/>
          <p:nvPr/>
        </p:nvGrpSpPr>
        <p:grpSpPr>
          <a:xfrm>
            <a:off x="5367883" y="1775099"/>
            <a:ext cx="838504" cy="855095"/>
            <a:chOff x="4391980" y="1881349"/>
            <a:chExt cx="838504" cy="855095"/>
          </a:xfrm>
        </p:grpSpPr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6" name="TextBox 5"/>
                <p:cNvSpPr txBox="1"/>
                <p:nvPr/>
              </p:nvSpPr>
              <p:spPr>
                <a:xfrm>
                  <a:off x="4391980" y="2056202"/>
                  <a:ext cx="58506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3200" b="1" i="0" smtClean="0">
                            <a:latin typeface="Cambria Math"/>
                          </a:rPr>
                          <m:t>𝛕</m:t>
                        </m:r>
                      </m:oMath>
                    </m:oMathPara>
                  </a14:m>
                  <a:endParaRPr lang="el-GR" sz="3200" b="1" dirty="0"/>
                </a:p>
              </p:txBody>
            </p:sp>
          </mc:Choice>
          <mc:Fallback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1980" y="2056202"/>
                  <a:ext cx="585065" cy="584775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 t="-12500" r="-25000" b="-34375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Δεξιό βέλος 6"/>
            <p:cNvSpPr/>
            <p:nvPr/>
          </p:nvSpPr>
          <p:spPr>
            <a:xfrm rot="16200000">
              <a:off x="4656743" y="2162703"/>
              <a:ext cx="855095" cy="2923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64"/>
          <a:stretch/>
        </p:blipFill>
        <p:spPr bwMode="auto">
          <a:xfrm>
            <a:off x="161510" y="2930345"/>
            <a:ext cx="5416330" cy="387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Ομάδα 8"/>
          <p:cNvGrpSpPr/>
          <p:nvPr/>
        </p:nvGrpSpPr>
        <p:grpSpPr>
          <a:xfrm>
            <a:off x="5494748" y="4305246"/>
            <a:ext cx="838504" cy="855095"/>
            <a:chOff x="7176233" y="1938282"/>
            <a:chExt cx="838504" cy="855095"/>
          </a:xfrm>
        </p:grpSpPr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176233" y="2113135"/>
                  <a:ext cx="58506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3200" b="1" i="0" smtClean="0">
                            <a:latin typeface="Cambria Math"/>
                          </a:rPr>
                          <m:t>𝛕</m:t>
                        </m:r>
                      </m:oMath>
                    </m:oMathPara>
                  </a14:m>
                  <a:endParaRPr lang="el-GR" sz="3200" b="1" dirty="0"/>
                </a:p>
              </p:txBody>
            </p:sp>
          </mc:Choice>
          <mc:Fallback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6233" y="2113135"/>
                  <a:ext cx="585065" cy="584775"/>
                </a:xfrm>
                <a:prstGeom prst="rect">
                  <a:avLst/>
                </a:prstGeom>
                <a:blipFill rotWithShape="1">
                  <a:blip r:embed="rId5" cstate="print"/>
                  <a:stretch>
                    <a:fillRect t="-12500" r="-26042" b="-34375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Δεξιό βέλος 10"/>
            <p:cNvSpPr/>
            <p:nvPr/>
          </p:nvSpPr>
          <p:spPr>
            <a:xfrm rot="5400000">
              <a:off x="7440996" y="2219636"/>
              <a:ext cx="855095" cy="2923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348677" y="1737641"/>
            <a:ext cx="27953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Πιο πολύς χρόνος για να φθάσει </a:t>
            </a:r>
            <a:r>
              <a:rPr lang="el-GR" sz="2000" b="1" dirty="0">
                <a:solidFill>
                  <a:prstClr val="black"/>
                </a:solidFill>
              </a:rPr>
              <a:t>η ένταση του ρεύματος στην κανονική τιμή</a:t>
            </a:r>
            <a:endParaRPr lang="el-GR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98919" y="4266317"/>
            <a:ext cx="2645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Πιο γρήγορα φθάνει η ένταση του ρεύματος στην κανονική τιμή</a:t>
            </a:r>
            <a:endParaRPr lang="el-GR" sz="2000" b="1" dirty="0"/>
          </a:p>
        </p:txBody>
      </p:sp>
      <p:sp>
        <p:nvSpPr>
          <p:cNvPr id="15" name="1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2" grpId="0"/>
      <p:bldP spid="1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656565" y="1268760"/>
            <a:ext cx="8010890" cy="15696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</a:rPr>
              <a:t>Το μαγνητικό πεδίο</a:t>
            </a:r>
          </a:p>
          <a:p>
            <a:pPr algn="ctr"/>
            <a:r>
              <a:rPr lang="el-GR" sz="3200" b="1" dirty="0" smtClean="0">
                <a:solidFill>
                  <a:schemeClr val="bg1"/>
                </a:solidFill>
              </a:rPr>
              <a:t>Ενότητα 3.5 </a:t>
            </a:r>
            <a:r>
              <a:rPr lang="el-GR" sz="3200" b="1" dirty="0">
                <a:solidFill>
                  <a:schemeClr val="bg1"/>
                </a:solidFill>
              </a:rPr>
              <a:t>: </a:t>
            </a:r>
            <a:r>
              <a:rPr lang="el-GR" sz="3200" b="1" dirty="0" smtClean="0">
                <a:solidFill>
                  <a:schemeClr val="bg1"/>
                </a:solidFill>
              </a:rPr>
              <a:t>Ηλεκτρικό ρεύμα σε μαγνητικό πεδίο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79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9439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548" y="152480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Γιατί μερικές φορές όταν ακουμπήσουμε στο αμάξωμα του αυτοκινήτου αισθανόμαστε ένα τίναγμα </a:t>
            </a:r>
            <a:r>
              <a:rPr lang="en-US" sz="2000" b="1" dirty="0"/>
              <a:t>;</a:t>
            </a:r>
            <a:endParaRPr lang="el-GR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2696" y="893540"/>
            <a:ext cx="8640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Arial" pitchFamily="34" charset="0"/>
              <a:buChar char="•"/>
            </a:pPr>
            <a:r>
              <a:rPr lang="el-GR" sz="2000" dirty="0" smtClean="0"/>
              <a:t>Συνήθως μέσω της τριβής με τα υφάσματα του αυτοκινήτου οι άνθρωποι αποκτούν ηλεκτρικό φορτίο οπότε όταν ακουμπήσουν το μεταλλικό αμάξωμα εκφορτίζεται ο στατικός ηλεκτρισμός.</a:t>
            </a:r>
          </a:p>
          <a:p>
            <a:pPr marL="285750" indent="-285750" algn="just">
              <a:lnSpc>
                <a:spcPct val="200000"/>
              </a:lnSpc>
              <a:buFont typeface="Arial" pitchFamily="34" charset="0"/>
              <a:buChar char="•"/>
            </a:pPr>
            <a:r>
              <a:rPr lang="el-GR" sz="2000" dirty="0"/>
              <a:t>Οι αυτοκινητοβιομηχανίες για να εξαλείψουν αυτό το φαινόμενο του στατικού ηλεκτρισμού, </a:t>
            </a:r>
            <a:r>
              <a:rPr lang="el-GR" sz="2000" dirty="0" smtClean="0"/>
              <a:t>επενδύουν </a:t>
            </a:r>
            <a:r>
              <a:rPr lang="el-GR" sz="2000" dirty="0"/>
              <a:t>τα καθίσματα των αυτοκινήτων με αντιστατικά υλικά που όμως με τον καιρό χάνουν τις ιδιότητες και το φαινόμενο επανέρχεται.</a:t>
            </a:r>
            <a:endParaRPr lang="el-GR" sz="2000" dirty="0" smtClean="0"/>
          </a:p>
          <a:p>
            <a:pPr marL="285750" indent="-285750" algn="just">
              <a:lnSpc>
                <a:spcPct val="200000"/>
              </a:lnSpc>
              <a:buFont typeface="Arial" pitchFamily="34" charset="0"/>
              <a:buChar char="•"/>
            </a:pPr>
            <a:r>
              <a:rPr lang="el-GR" sz="2000" dirty="0" smtClean="0"/>
              <a:t>Επίσης, πιο σπάνια, το αμάξωμα του αυτοκινήτου λόγω της τριβής με τον αέρα αποκτά στατικό ηλεκτρισμό που εκφορτίζεται στον άνθρωπο όταν αυτός ακουμπήσει το αμάξωμα. </a:t>
            </a:r>
            <a:endParaRPr lang="el-GR" sz="20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6765" y="894655"/>
            <a:ext cx="32956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80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</a:rPr>
              <a:t>Ηλεκτρικό ρεύμα σε μαγνητικό πεδίο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530" y="3340658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Ηλεκτρικό φορτίο </a:t>
            </a:r>
            <a:r>
              <a:rPr lang="en-US" sz="2000" b="1" dirty="0" smtClean="0"/>
              <a:t>Q</a:t>
            </a:r>
            <a:r>
              <a:rPr lang="el-GR" sz="2000" b="1" dirty="0" smtClean="0"/>
              <a:t> που κινείται</a:t>
            </a:r>
            <a:r>
              <a:rPr lang="en-US" sz="2000" b="1" dirty="0" smtClean="0"/>
              <a:t> </a:t>
            </a:r>
            <a:r>
              <a:rPr lang="el-GR" sz="2000" b="1" dirty="0" smtClean="0"/>
              <a:t>μέσα σε μαγνητικό πεδίο</a:t>
            </a:r>
            <a:endParaRPr lang="el-GR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0825" y="3850530"/>
            <a:ext cx="8136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Το ηλεκτρικό φορτίο </a:t>
            </a:r>
            <a:r>
              <a:rPr lang="en-US" sz="2000" b="1" dirty="0" smtClean="0"/>
              <a:t>Q </a:t>
            </a:r>
            <a:r>
              <a:rPr lang="el-GR" sz="2000" b="1" dirty="0" smtClean="0"/>
              <a:t>δημιουργεί το δικό του μαγνητικό πεδίο</a:t>
            </a:r>
            <a:endParaRPr lang="el-GR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6535" y="4421985"/>
            <a:ext cx="6345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Τα δύο μαγνητικά πεδί</a:t>
            </a:r>
            <a:r>
              <a:rPr lang="el-GR" sz="2000" b="1" dirty="0"/>
              <a:t>α</a:t>
            </a:r>
            <a:r>
              <a:rPr lang="el-GR" sz="2000" b="1" dirty="0" smtClean="0"/>
              <a:t> αλληλεπιδρούν</a:t>
            </a:r>
            <a:endParaRPr lang="el-GR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2245" y="5229200"/>
            <a:ext cx="6345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Τελικά, το ηλεκτρικό φορτίο </a:t>
            </a:r>
            <a:r>
              <a:rPr lang="en-US" sz="2000" b="1" dirty="0" smtClean="0"/>
              <a:t>Q </a:t>
            </a:r>
            <a:r>
              <a:rPr lang="el-GR" sz="2000" b="1" dirty="0" smtClean="0"/>
              <a:t>δέχεται μια δύναμη </a:t>
            </a:r>
            <a:r>
              <a:rPr lang="en-US" sz="2000" b="1" dirty="0" smtClean="0"/>
              <a:t>F</a:t>
            </a:r>
            <a:endParaRPr lang="el-GR" sz="2000" b="1" dirty="0"/>
          </a:p>
        </p:txBody>
      </p:sp>
      <p:cxnSp>
        <p:nvCxnSpPr>
          <p:cNvPr id="12" name="Ευθύγραμμο βέλος σύνδεσης 11"/>
          <p:cNvCxnSpPr/>
          <p:nvPr/>
        </p:nvCxnSpPr>
        <p:spPr>
          <a:xfrm>
            <a:off x="4552705" y="2208360"/>
            <a:ext cx="0" cy="63007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/>
          <p:cNvCxnSpPr/>
          <p:nvPr/>
        </p:nvCxnSpPr>
        <p:spPr>
          <a:xfrm flipV="1">
            <a:off x="3292565" y="1640680"/>
            <a:ext cx="0" cy="56768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52705" y="2607597"/>
            <a:ext cx="49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</a:t>
            </a:r>
            <a:endParaRPr lang="el-GR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049009" y="1263255"/>
            <a:ext cx="49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</a:t>
            </a:r>
            <a:endParaRPr lang="el-GR" sz="2400" b="1" dirty="0"/>
          </a:p>
        </p:txBody>
      </p:sp>
      <p:sp>
        <p:nvSpPr>
          <p:cNvPr id="13" name="1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4" grpId="0"/>
      <p:bldP spid="1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695" y="922275"/>
            <a:ext cx="32956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Ηλεκτρικό ρεύμα σε μαγνητικό πεδίο</a:t>
            </a:r>
            <a:endParaRPr lang="el-GR" sz="3200" b="1" dirty="0">
              <a:solidFill>
                <a:prstClr val="white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214" b="17096"/>
          <a:stretch/>
        </p:blipFill>
        <p:spPr bwMode="auto">
          <a:xfrm>
            <a:off x="5440650" y="917310"/>
            <a:ext cx="2073416" cy="246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Ευθύγραμμο βέλος σύνδεσης 11"/>
          <p:cNvCxnSpPr/>
          <p:nvPr/>
        </p:nvCxnSpPr>
        <p:spPr>
          <a:xfrm>
            <a:off x="2456765" y="2245585"/>
            <a:ext cx="0" cy="63007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/>
          <p:cNvCxnSpPr/>
          <p:nvPr/>
        </p:nvCxnSpPr>
        <p:spPr>
          <a:xfrm flipV="1">
            <a:off x="1196625" y="1642645"/>
            <a:ext cx="0" cy="56768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43695" y="3383995"/>
            <a:ext cx="8576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Η δύναμη είναι </a:t>
            </a:r>
            <a:r>
              <a:rPr lang="el-GR" sz="2400" b="1" dirty="0" smtClean="0"/>
              <a:t>μέγιστη</a:t>
            </a:r>
            <a:r>
              <a:rPr lang="el-GR" sz="2400" dirty="0" smtClean="0"/>
              <a:t> όταν το φορτίο κινείται </a:t>
            </a:r>
            <a:r>
              <a:rPr lang="el-GR" sz="2400" b="1" dirty="0" smtClean="0"/>
              <a:t>κάθετα</a:t>
            </a:r>
            <a:r>
              <a:rPr lang="el-GR" sz="2400" dirty="0" smtClean="0"/>
              <a:t> στις μαγνητικές γραμμές</a:t>
            </a:r>
          </a:p>
          <a:p>
            <a:r>
              <a:rPr lang="el-GR" sz="2400" dirty="0" smtClean="0"/>
              <a:t>Η </a:t>
            </a:r>
            <a:r>
              <a:rPr lang="el-GR" sz="2400" dirty="0"/>
              <a:t>δύναμη είναι </a:t>
            </a:r>
            <a:r>
              <a:rPr lang="el-GR" sz="2400" b="1" dirty="0"/>
              <a:t>μηδέν</a:t>
            </a:r>
            <a:r>
              <a:rPr lang="el-GR" sz="2400" dirty="0"/>
              <a:t> όταν το φορτίο κινείται </a:t>
            </a:r>
            <a:r>
              <a:rPr lang="el-GR" sz="2400" b="1" dirty="0"/>
              <a:t>παράλληλα</a:t>
            </a:r>
            <a:r>
              <a:rPr lang="el-GR" sz="2400" dirty="0"/>
              <a:t> με τις μαγνητικές γραμμές</a:t>
            </a:r>
            <a:r>
              <a:rPr lang="en-US" sz="2400" dirty="0"/>
              <a:t> </a:t>
            </a:r>
            <a:r>
              <a:rPr lang="en-US" sz="2400" dirty="0" smtClean="0"/>
              <a:t>u</a:t>
            </a:r>
            <a:endParaRPr lang="el-GR" sz="24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480815" y="4848569"/>
                <a:ext cx="65865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b="1" dirty="0" smtClean="0"/>
                  <a:t>Γενικά το μέτρο της δύναμης </a:t>
                </a:r>
                <a:r>
                  <a:rPr lang="en-US" sz="2800" b="1" dirty="0" smtClean="0"/>
                  <a:t>F = Q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l-GR" sz="2800" b="1" i="0" smtClean="0">
                        <a:latin typeface="Cambria Math"/>
                        <a:ea typeface="Cambria Math"/>
                      </a:rPr>
                      <m:t>𝚩</m:t>
                    </m:r>
                    <m:r>
                      <a:rPr lang="el-GR" sz="2800" b="1" i="1" smtClean="0"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b="1" dirty="0" smtClean="0"/>
                  <a:t>u</a:t>
                </a:r>
              </a:p>
              <a:p>
                <a14:m>
                  <m:oMath xmlns:m="http://schemas.openxmlformats.org/officeDocument/2006/math">
                    <m:r>
                      <a:rPr lang="el-GR" sz="2000" b="1" i="1">
                        <a:latin typeface="Cambria Math"/>
                        <a:ea typeface="Cambria Math"/>
                      </a:rPr>
                      <m:t>𝚩</m:t>
                    </m:r>
                  </m:oMath>
                </a14:m>
                <a:r>
                  <a:rPr lang="en-US" sz="2000" b="1" dirty="0" smtClean="0"/>
                  <a:t>: </a:t>
                </a:r>
                <a:r>
                  <a:rPr lang="el-GR" sz="2000" b="1" dirty="0" smtClean="0"/>
                  <a:t>σε </a:t>
                </a:r>
                <a:r>
                  <a:rPr lang="el-GR" sz="2000" b="1" dirty="0" err="1" smtClean="0"/>
                  <a:t>τέσλα</a:t>
                </a:r>
                <a:r>
                  <a:rPr lang="el-GR" sz="2000" b="1" dirty="0" smtClean="0"/>
                  <a:t> (Τ)</a:t>
                </a:r>
              </a:p>
              <a:p>
                <a:r>
                  <a:rPr lang="en-US" sz="2000" b="1" dirty="0" smtClean="0"/>
                  <a:t>Q: </a:t>
                </a:r>
                <a:r>
                  <a:rPr lang="el-GR" sz="2000" b="1" dirty="0" smtClean="0"/>
                  <a:t>σε </a:t>
                </a:r>
                <a:r>
                  <a:rPr lang="el-GR" sz="2000" b="1" dirty="0" err="1" smtClean="0"/>
                  <a:t>κουλόμπ</a:t>
                </a:r>
                <a:r>
                  <a:rPr lang="el-GR" sz="2000" b="1" dirty="0" smtClean="0"/>
                  <a:t> (</a:t>
                </a:r>
                <a:r>
                  <a:rPr lang="en-US" sz="2000" b="1" dirty="0" smtClean="0"/>
                  <a:t>Q</a:t>
                </a:r>
                <a:r>
                  <a:rPr lang="el-GR" sz="2000" b="1" dirty="0" smtClean="0"/>
                  <a:t>)</a:t>
                </a:r>
                <a:endParaRPr lang="en-US" sz="2000" b="1" dirty="0"/>
              </a:p>
              <a:p>
                <a:r>
                  <a:rPr lang="en-US" sz="2000" b="1" dirty="0" smtClean="0"/>
                  <a:t>u: </a:t>
                </a:r>
                <a:r>
                  <a:rPr lang="el-GR" sz="2000" b="1" dirty="0" smtClean="0"/>
                  <a:t>σε μέτρα ανά δευτερόλεπτο </a:t>
                </a:r>
                <a:r>
                  <a:rPr lang="en-US" sz="2000" b="1" dirty="0" smtClean="0"/>
                  <a:t>m/sec</a:t>
                </a:r>
                <a:endParaRPr lang="en-US" sz="2000" b="1" dirty="0"/>
              </a:p>
              <a:p>
                <a:r>
                  <a:rPr lang="en-US" sz="2000" b="1" dirty="0" smtClean="0"/>
                  <a:t>F:</a:t>
                </a:r>
                <a:r>
                  <a:rPr lang="el-GR" sz="2000" b="1" dirty="0" smtClean="0"/>
                  <a:t> σε </a:t>
                </a:r>
                <a:r>
                  <a:rPr lang="el-GR" sz="2000" b="1" dirty="0" err="1" smtClean="0"/>
                  <a:t>νιούτον</a:t>
                </a:r>
                <a:r>
                  <a:rPr lang="el-GR" sz="2000" b="1" dirty="0" smtClean="0"/>
                  <a:t> (Ν)</a:t>
                </a:r>
                <a:endParaRPr lang="en-US" sz="2000" b="1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815" y="4848569"/>
                <a:ext cx="6586500" cy="1754326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1019" t="-3125" b="-520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456765" y="2592607"/>
            <a:ext cx="49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</a:t>
            </a:r>
            <a:endParaRPr lang="el-GR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53069" y="1327610"/>
            <a:ext cx="49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</a:t>
            </a:r>
            <a:endParaRPr lang="el-GR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21849" y="760486"/>
            <a:ext cx="2475275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b="1" dirty="0" smtClean="0"/>
              <a:t>Ηλεκτρικό φορτίο</a:t>
            </a:r>
            <a:endParaRPr lang="el-GR" sz="2400" b="1" dirty="0"/>
          </a:p>
        </p:txBody>
      </p:sp>
      <p:sp>
        <p:nvSpPr>
          <p:cNvPr id="13" name="1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737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  <p:bldP spid="8" grpId="0" animBg="1"/>
      <p:bldP spid="17" grpId="0"/>
      <p:bldP spid="1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82</a:t>
            </a:fld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Ηλεκτρικό ρεύμα σε μαγνητικό πεδίο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1849" y="760486"/>
            <a:ext cx="2475275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b="1" dirty="0" smtClean="0"/>
              <a:t>Αγωγός με ρεύμα</a:t>
            </a:r>
            <a:endParaRPr lang="el-GR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530" y="1448780"/>
            <a:ext cx="373380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74440" y="2663915"/>
            <a:ext cx="4207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Έχουμε αγωγό ΑΒ που διαρρέεται από ρεύμα και είναι έτσι τοποθετημένος ώστε να μπορεί να κινηθεί.</a:t>
            </a:r>
            <a:endParaRPr lang="el-GR" sz="2400" b="1" dirty="0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83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Ηλεκτρικό ρεύμα σε μαγνητικό πεδίο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1849" y="760486"/>
            <a:ext cx="2475275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b="1" dirty="0" smtClean="0"/>
              <a:t>Αγωγός με ρεύμα</a:t>
            </a:r>
            <a:endParaRPr lang="el-GR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16" t="7919" r="11395" b="3064"/>
          <a:stretch/>
        </p:blipFill>
        <p:spPr bwMode="auto">
          <a:xfrm>
            <a:off x="342000" y="1447200"/>
            <a:ext cx="3735415" cy="361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86935" y="1252031"/>
            <a:ext cx="5157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Μόλις πλησιάσουμε ένα μαγνήτη σε αυτόν δημιουργείται μία δύναμη </a:t>
            </a:r>
            <a:r>
              <a:rPr lang="en-US" b="1" dirty="0" smtClean="0"/>
              <a:t>F </a:t>
            </a:r>
            <a:r>
              <a:rPr lang="el-GR" b="1" dirty="0" smtClean="0"/>
              <a:t>, μετακινείται και ισορροπεί σε μία νέα θέση. Η δύναμη αυτή ονομάζεται δύναμη </a:t>
            </a:r>
            <a:r>
              <a:rPr lang="el-GR" b="1" dirty="0" err="1" smtClean="0"/>
              <a:t>Λαπλάς</a:t>
            </a:r>
            <a:r>
              <a:rPr lang="el-GR" b="1" dirty="0" smtClean="0"/>
              <a:t>.</a:t>
            </a:r>
            <a:endParaRPr lang="el-GR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7185" y="4604468"/>
            <a:ext cx="2340260" cy="180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4077415" y="2753925"/>
                <a:ext cx="4905075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F = B </a:t>
                </a:r>
                <a14:m>
                  <m:oMath xmlns:m="http://schemas.openxmlformats.org/officeDocument/2006/math">
                    <m:r>
                      <a:rPr lang="en-US" sz="2800" b="1" i="0">
                        <a:latin typeface="Cambria Math"/>
                        <a:ea typeface="Cambria Math"/>
                      </a:rPr>
                      <m:t>∙</m:t>
                    </m:r>
                    <m:r>
                      <a:rPr lang="el-GR" sz="2800" b="1" i="0" smtClean="0">
                        <a:latin typeface="Cambria Math"/>
                        <a:ea typeface="Cambria Math"/>
                      </a:rPr>
                      <m:t>𝚰</m:t>
                    </m:r>
                    <m:r>
                      <a:rPr lang="en-US" sz="2800" b="1" i="0"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n-US" sz="2800" b="1" dirty="0" smtClean="0"/>
                  <a:t> L</a:t>
                </a:r>
              </a:p>
              <a:p>
                <a:r>
                  <a:rPr lang="en-US" sz="2000" b="1" dirty="0" smtClean="0"/>
                  <a:t>B </a:t>
                </a:r>
                <a:r>
                  <a:rPr lang="el-GR" sz="2000" b="1" dirty="0" smtClean="0"/>
                  <a:t>η μαγνητική επαγωγή σε </a:t>
                </a:r>
                <a:r>
                  <a:rPr lang="el-GR" sz="2000" b="1" dirty="0" err="1" smtClean="0"/>
                  <a:t>Τέσλα</a:t>
                </a:r>
                <a:r>
                  <a:rPr lang="el-GR" sz="2000" b="1" dirty="0" smtClean="0"/>
                  <a:t> (Τ)</a:t>
                </a:r>
              </a:p>
              <a:p>
                <a:r>
                  <a:rPr lang="el-GR" sz="2000" b="1" dirty="0" smtClean="0"/>
                  <a:t>Ι η ένταση του ρεύματος σε Αμπέρ (Α)</a:t>
                </a:r>
              </a:p>
              <a:p>
                <a:r>
                  <a:rPr lang="en-US" sz="2000" b="1" dirty="0" smtClean="0"/>
                  <a:t>L </a:t>
                </a:r>
                <a:r>
                  <a:rPr lang="el-GR" sz="2000" b="1" dirty="0" smtClean="0"/>
                  <a:t>το μήκος του αγωγού που είναι μέσα στο μαγνητικό πεδίο</a:t>
                </a:r>
              </a:p>
              <a:p>
                <a:r>
                  <a:rPr lang="el-GR" sz="2000" b="1" dirty="0" smtClean="0"/>
                  <a:t>η δύναμη </a:t>
                </a:r>
                <a:r>
                  <a:rPr lang="en-US" sz="2000" b="1" dirty="0" smtClean="0"/>
                  <a:t>F </a:t>
                </a:r>
                <a:r>
                  <a:rPr lang="el-GR" sz="2000" b="1" dirty="0" smtClean="0"/>
                  <a:t>σε Νιούτον (Ν)</a:t>
                </a:r>
                <a:endParaRPr lang="el-GR" sz="2000" b="1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415" y="2753925"/>
                <a:ext cx="4905075" cy="2062103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2609" t="-2663" b="-443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16505" y="5364215"/>
            <a:ext cx="453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Η φορά της δύναμης καθορίζεται από τον κανόνα του δεξιού χεριού.</a:t>
            </a:r>
            <a:endParaRPr lang="el-GR" sz="2000" b="1" dirty="0"/>
          </a:p>
        </p:txBody>
      </p:sp>
      <p:sp>
        <p:nvSpPr>
          <p:cNvPr id="9" name="Δεξιό βέλος 8"/>
          <p:cNvSpPr/>
          <p:nvPr/>
        </p:nvSpPr>
        <p:spPr>
          <a:xfrm>
            <a:off x="4459486" y="5589240"/>
            <a:ext cx="1102624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656565" y="1268760"/>
            <a:ext cx="8010890" cy="156966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Ηλεκτρικό πεδίο - πυκνωτές</a:t>
            </a:r>
          </a:p>
          <a:p>
            <a:pPr lvl="0" algn="ctr"/>
            <a:r>
              <a:rPr lang="el-GR" sz="3200" b="1" dirty="0" smtClean="0">
                <a:solidFill>
                  <a:schemeClr val="tx1"/>
                </a:solidFill>
              </a:rPr>
              <a:t>Ενότητες 4.1, 4.2  </a:t>
            </a:r>
            <a:r>
              <a:rPr lang="el-GR" sz="3200" b="1" dirty="0">
                <a:solidFill>
                  <a:schemeClr val="tx1"/>
                </a:solidFill>
              </a:rPr>
              <a:t>: </a:t>
            </a:r>
            <a:r>
              <a:rPr lang="el-GR" sz="3200" b="1" dirty="0">
                <a:solidFill>
                  <a:prstClr val="black"/>
                </a:solidFill>
              </a:rPr>
              <a:t>Ηλεκτρικό πεδίο - </a:t>
            </a:r>
            <a:r>
              <a:rPr lang="el-GR" sz="3200" b="1" dirty="0" smtClean="0">
                <a:solidFill>
                  <a:prstClr val="black"/>
                </a:solidFill>
              </a:rPr>
              <a:t>πυκνωτές</a:t>
            </a:r>
            <a:endParaRPr lang="el-GR" sz="3200" b="1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84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9439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85</a:t>
            </a:fld>
            <a:endParaRPr lang="el-GR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6775" y="2078850"/>
            <a:ext cx="17526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Ομάδα 10"/>
          <p:cNvGrpSpPr/>
          <p:nvPr/>
        </p:nvGrpSpPr>
        <p:grpSpPr>
          <a:xfrm>
            <a:off x="3423075" y="1276645"/>
            <a:ext cx="0" cy="1305145"/>
            <a:chOff x="5967155" y="863715"/>
            <a:chExt cx="0" cy="1305145"/>
          </a:xfrm>
        </p:grpSpPr>
        <p:cxnSp>
          <p:nvCxnSpPr>
            <p:cNvPr id="4" name="Ευθύγραμμο βέλος σύνδεσης 3"/>
            <p:cNvCxnSpPr/>
            <p:nvPr/>
          </p:nvCxnSpPr>
          <p:spPr>
            <a:xfrm flipV="1">
              <a:off x="5967155" y="1043735"/>
              <a:ext cx="0" cy="855095"/>
            </a:xfrm>
            <a:prstGeom prst="straightConnector1">
              <a:avLst/>
            </a:prstGeom>
            <a:ln w="444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Ευθεία γραμμή σύνδεσης 6"/>
            <p:cNvCxnSpPr/>
            <p:nvPr/>
          </p:nvCxnSpPr>
          <p:spPr>
            <a:xfrm>
              <a:off x="5967155" y="863715"/>
              <a:ext cx="0" cy="945105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Ευθύγραμμο βέλος σύνδεσης 9"/>
            <p:cNvCxnSpPr/>
            <p:nvPr/>
          </p:nvCxnSpPr>
          <p:spPr>
            <a:xfrm flipV="1">
              <a:off x="5967155" y="1635736"/>
              <a:ext cx="0" cy="533124"/>
            </a:xfrm>
            <a:prstGeom prst="straightConnector1">
              <a:avLst/>
            </a:prstGeom>
            <a:ln w="44450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Ομάδα 13"/>
          <p:cNvGrpSpPr/>
          <p:nvPr/>
        </p:nvGrpSpPr>
        <p:grpSpPr>
          <a:xfrm rot="10800000">
            <a:off x="3401635" y="3113965"/>
            <a:ext cx="0" cy="1305145"/>
            <a:chOff x="5967155" y="863715"/>
            <a:chExt cx="0" cy="1305145"/>
          </a:xfrm>
        </p:grpSpPr>
        <p:cxnSp>
          <p:nvCxnSpPr>
            <p:cNvPr id="15" name="Ευθύγραμμο βέλος σύνδεσης 14"/>
            <p:cNvCxnSpPr/>
            <p:nvPr/>
          </p:nvCxnSpPr>
          <p:spPr>
            <a:xfrm flipV="1">
              <a:off x="5967155" y="1043735"/>
              <a:ext cx="0" cy="855095"/>
            </a:xfrm>
            <a:prstGeom prst="straightConnector1">
              <a:avLst/>
            </a:prstGeom>
            <a:ln w="444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Ευθεία γραμμή σύνδεσης 15"/>
            <p:cNvCxnSpPr/>
            <p:nvPr/>
          </p:nvCxnSpPr>
          <p:spPr>
            <a:xfrm>
              <a:off x="5967155" y="863715"/>
              <a:ext cx="0" cy="945105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Ευθύγραμμο βέλος σύνδεσης 16"/>
            <p:cNvCxnSpPr/>
            <p:nvPr/>
          </p:nvCxnSpPr>
          <p:spPr>
            <a:xfrm flipV="1">
              <a:off x="5967155" y="1635736"/>
              <a:ext cx="0" cy="533124"/>
            </a:xfrm>
            <a:prstGeom prst="straightConnector1">
              <a:avLst/>
            </a:prstGeom>
            <a:ln w="44450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Ομάδα 17"/>
          <p:cNvGrpSpPr/>
          <p:nvPr/>
        </p:nvGrpSpPr>
        <p:grpSpPr>
          <a:xfrm rot="5400000">
            <a:off x="4346975" y="2183515"/>
            <a:ext cx="0" cy="1305145"/>
            <a:chOff x="5967155" y="863715"/>
            <a:chExt cx="0" cy="1305145"/>
          </a:xfrm>
        </p:grpSpPr>
        <p:cxnSp>
          <p:nvCxnSpPr>
            <p:cNvPr id="19" name="Ευθύγραμμο βέλος σύνδεσης 18"/>
            <p:cNvCxnSpPr/>
            <p:nvPr/>
          </p:nvCxnSpPr>
          <p:spPr>
            <a:xfrm flipV="1">
              <a:off x="5967155" y="1043735"/>
              <a:ext cx="0" cy="855095"/>
            </a:xfrm>
            <a:prstGeom prst="straightConnector1">
              <a:avLst/>
            </a:prstGeom>
            <a:ln w="444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Ευθεία γραμμή σύνδεσης 19"/>
            <p:cNvCxnSpPr/>
            <p:nvPr/>
          </p:nvCxnSpPr>
          <p:spPr>
            <a:xfrm>
              <a:off x="5967155" y="863715"/>
              <a:ext cx="0" cy="945105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ύγραμμο βέλος σύνδεσης 20"/>
            <p:cNvCxnSpPr/>
            <p:nvPr/>
          </p:nvCxnSpPr>
          <p:spPr>
            <a:xfrm flipV="1">
              <a:off x="5967155" y="1635736"/>
              <a:ext cx="0" cy="533124"/>
            </a:xfrm>
            <a:prstGeom prst="straightConnector1">
              <a:avLst/>
            </a:prstGeom>
            <a:ln w="44450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Ομάδα 21"/>
          <p:cNvGrpSpPr/>
          <p:nvPr/>
        </p:nvGrpSpPr>
        <p:grpSpPr>
          <a:xfrm rot="-5400000">
            <a:off x="2546774" y="2183515"/>
            <a:ext cx="0" cy="1305145"/>
            <a:chOff x="5967155" y="863715"/>
            <a:chExt cx="0" cy="1305145"/>
          </a:xfrm>
        </p:grpSpPr>
        <p:cxnSp>
          <p:nvCxnSpPr>
            <p:cNvPr id="23" name="Ευθύγραμμο βέλος σύνδεσης 22"/>
            <p:cNvCxnSpPr/>
            <p:nvPr/>
          </p:nvCxnSpPr>
          <p:spPr>
            <a:xfrm flipV="1">
              <a:off x="5967155" y="1043735"/>
              <a:ext cx="0" cy="855095"/>
            </a:xfrm>
            <a:prstGeom prst="straightConnector1">
              <a:avLst/>
            </a:prstGeom>
            <a:ln w="444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Ευθεία γραμμή σύνδεσης 23"/>
            <p:cNvCxnSpPr/>
            <p:nvPr/>
          </p:nvCxnSpPr>
          <p:spPr>
            <a:xfrm>
              <a:off x="5967155" y="863715"/>
              <a:ext cx="0" cy="945105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Ευθύγραμμο βέλος σύνδεσης 24"/>
            <p:cNvCxnSpPr/>
            <p:nvPr/>
          </p:nvCxnSpPr>
          <p:spPr>
            <a:xfrm flipV="1">
              <a:off x="5967155" y="1635736"/>
              <a:ext cx="0" cy="533124"/>
            </a:xfrm>
            <a:prstGeom prst="straightConnector1">
              <a:avLst/>
            </a:prstGeom>
            <a:ln w="44450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Ομάδα 25"/>
          <p:cNvGrpSpPr/>
          <p:nvPr/>
        </p:nvGrpSpPr>
        <p:grpSpPr>
          <a:xfrm rot="2700000">
            <a:off x="4054441" y="1565359"/>
            <a:ext cx="0" cy="1305145"/>
            <a:chOff x="5967155" y="863715"/>
            <a:chExt cx="0" cy="1305145"/>
          </a:xfrm>
        </p:grpSpPr>
        <p:cxnSp>
          <p:nvCxnSpPr>
            <p:cNvPr id="27" name="Ευθύγραμμο βέλος σύνδεσης 26"/>
            <p:cNvCxnSpPr/>
            <p:nvPr/>
          </p:nvCxnSpPr>
          <p:spPr>
            <a:xfrm flipV="1">
              <a:off x="5967155" y="1043735"/>
              <a:ext cx="0" cy="855095"/>
            </a:xfrm>
            <a:prstGeom prst="straightConnector1">
              <a:avLst/>
            </a:prstGeom>
            <a:ln w="444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Ευθεία γραμμή σύνδεσης 27"/>
            <p:cNvCxnSpPr/>
            <p:nvPr/>
          </p:nvCxnSpPr>
          <p:spPr>
            <a:xfrm>
              <a:off x="5967155" y="863715"/>
              <a:ext cx="0" cy="945105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Ευθύγραμμο βέλος σύνδεσης 28"/>
            <p:cNvCxnSpPr/>
            <p:nvPr/>
          </p:nvCxnSpPr>
          <p:spPr>
            <a:xfrm flipV="1">
              <a:off x="5967155" y="1635736"/>
              <a:ext cx="0" cy="533124"/>
            </a:xfrm>
            <a:prstGeom prst="straightConnector1">
              <a:avLst/>
            </a:prstGeom>
            <a:ln w="44450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Ομάδα 33"/>
          <p:cNvGrpSpPr/>
          <p:nvPr/>
        </p:nvGrpSpPr>
        <p:grpSpPr>
          <a:xfrm rot="-2700000">
            <a:off x="2828192" y="1533535"/>
            <a:ext cx="0" cy="1305145"/>
            <a:chOff x="5967155" y="863715"/>
            <a:chExt cx="0" cy="1305145"/>
          </a:xfrm>
        </p:grpSpPr>
        <p:cxnSp>
          <p:nvCxnSpPr>
            <p:cNvPr id="35" name="Ευθύγραμμο βέλος σύνδεσης 34"/>
            <p:cNvCxnSpPr/>
            <p:nvPr/>
          </p:nvCxnSpPr>
          <p:spPr>
            <a:xfrm flipV="1">
              <a:off x="5967155" y="1043735"/>
              <a:ext cx="0" cy="855095"/>
            </a:xfrm>
            <a:prstGeom prst="straightConnector1">
              <a:avLst/>
            </a:prstGeom>
            <a:ln w="444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Ευθεία γραμμή σύνδεσης 35"/>
            <p:cNvCxnSpPr/>
            <p:nvPr/>
          </p:nvCxnSpPr>
          <p:spPr>
            <a:xfrm>
              <a:off x="5967155" y="863715"/>
              <a:ext cx="0" cy="945105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Ευθύγραμμο βέλος σύνδεσης 36"/>
            <p:cNvCxnSpPr/>
            <p:nvPr/>
          </p:nvCxnSpPr>
          <p:spPr>
            <a:xfrm flipV="1">
              <a:off x="5967155" y="1635736"/>
              <a:ext cx="0" cy="533124"/>
            </a:xfrm>
            <a:prstGeom prst="straightConnector1">
              <a:avLst/>
            </a:prstGeom>
            <a:ln w="44450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Ομάδα 37"/>
          <p:cNvGrpSpPr/>
          <p:nvPr/>
        </p:nvGrpSpPr>
        <p:grpSpPr>
          <a:xfrm rot="8100000">
            <a:off x="4065569" y="2832546"/>
            <a:ext cx="0" cy="1305145"/>
            <a:chOff x="5967155" y="863715"/>
            <a:chExt cx="0" cy="1305145"/>
          </a:xfrm>
        </p:grpSpPr>
        <p:cxnSp>
          <p:nvCxnSpPr>
            <p:cNvPr id="39" name="Ευθύγραμμο βέλος σύνδεσης 38"/>
            <p:cNvCxnSpPr/>
            <p:nvPr/>
          </p:nvCxnSpPr>
          <p:spPr>
            <a:xfrm flipV="1">
              <a:off x="5967155" y="1043735"/>
              <a:ext cx="0" cy="855095"/>
            </a:xfrm>
            <a:prstGeom prst="straightConnector1">
              <a:avLst/>
            </a:prstGeom>
            <a:ln w="444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Ευθεία γραμμή σύνδεσης 39"/>
            <p:cNvCxnSpPr/>
            <p:nvPr/>
          </p:nvCxnSpPr>
          <p:spPr>
            <a:xfrm>
              <a:off x="5967155" y="863715"/>
              <a:ext cx="0" cy="945105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Ευθύγραμμο βέλος σύνδεσης 40"/>
            <p:cNvCxnSpPr/>
            <p:nvPr/>
          </p:nvCxnSpPr>
          <p:spPr>
            <a:xfrm flipV="1">
              <a:off x="5967155" y="1635736"/>
              <a:ext cx="0" cy="533124"/>
            </a:xfrm>
            <a:prstGeom prst="straightConnector1">
              <a:avLst/>
            </a:prstGeom>
            <a:ln w="44450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Ομάδα 41"/>
          <p:cNvGrpSpPr/>
          <p:nvPr/>
        </p:nvGrpSpPr>
        <p:grpSpPr>
          <a:xfrm rot="-8100000">
            <a:off x="2780265" y="2832546"/>
            <a:ext cx="0" cy="1305145"/>
            <a:chOff x="5967155" y="863715"/>
            <a:chExt cx="0" cy="1305145"/>
          </a:xfrm>
        </p:grpSpPr>
        <p:cxnSp>
          <p:nvCxnSpPr>
            <p:cNvPr id="43" name="Ευθύγραμμο βέλος σύνδεσης 42"/>
            <p:cNvCxnSpPr/>
            <p:nvPr/>
          </p:nvCxnSpPr>
          <p:spPr>
            <a:xfrm flipV="1">
              <a:off x="5967155" y="1043735"/>
              <a:ext cx="0" cy="855095"/>
            </a:xfrm>
            <a:prstGeom prst="straightConnector1">
              <a:avLst/>
            </a:prstGeom>
            <a:ln w="444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Ευθεία γραμμή σύνδεσης 43"/>
            <p:cNvCxnSpPr/>
            <p:nvPr/>
          </p:nvCxnSpPr>
          <p:spPr>
            <a:xfrm>
              <a:off x="5967155" y="863715"/>
              <a:ext cx="0" cy="945105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Ευθύγραμμο βέλος σύνδεσης 44"/>
            <p:cNvCxnSpPr/>
            <p:nvPr/>
          </p:nvCxnSpPr>
          <p:spPr>
            <a:xfrm flipV="1">
              <a:off x="5967155" y="1635736"/>
              <a:ext cx="0" cy="533124"/>
            </a:xfrm>
            <a:prstGeom prst="straightConnector1">
              <a:avLst/>
            </a:prstGeom>
            <a:ln w="44450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Ηλεκτρικό πεδίο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7075" y="1043735"/>
            <a:ext cx="364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Τα ηλεκτρικά φορτία </a:t>
            </a:r>
            <a:endParaRPr lang="el-GR" sz="2800" dirty="0"/>
          </a:p>
        </p:txBody>
      </p:sp>
      <p:sp>
        <p:nvSpPr>
          <p:cNvPr id="5" name="Βέλος προς τα κάτω 4"/>
          <p:cNvSpPr/>
          <p:nvPr/>
        </p:nvSpPr>
        <p:spPr>
          <a:xfrm>
            <a:off x="6844365" y="1666084"/>
            <a:ext cx="270030" cy="520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7" name="TextBox 46"/>
          <p:cNvSpPr txBox="1"/>
          <p:nvPr/>
        </p:nvSpPr>
        <p:spPr>
          <a:xfrm>
            <a:off x="5247075" y="2221750"/>
            <a:ext cx="364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Ηλεκτρικό πεδίο</a:t>
            </a:r>
            <a:endParaRPr lang="el-GR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96525" y="4644135"/>
            <a:ext cx="85959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Τα ακίνητα ηλεκτρικά φορτία δημιουργούν  ηλεκτροστατικό πεδίο </a:t>
            </a:r>
          </a:p>
          <a:p>
            <a:endParaRPr lang="el-GR" sz="2400" b="1" dirty="0" smtClean="0"/>
          </a:p>
          <a:p>
            <a:r>
              <a:rPr lang="el-GR" sz="2400" b="1" dirty="0" smtClean="0"/>
              <a:t>Τα κινούμενα ηλεκτρικά φορτία δημιουργούν μεταβαλλόμενο ηλεκτρικό πεδίο</a:t>
            </a:r>
            <a:endParaRPr lang="el-GR" sz="2400" b="1" dirty="0"/>
          </a:p>
        </p:txBody>
      </p:sp>
      <p:sp>
        <p:nvSpPr>
          <p:cNvPr id="48" name="4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86</a:t>
            </a:fld>
            <a:endParaRPr lang="el-GR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5842" y="1851962"/>
            <a:ext cx="17526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Ομάδα 10"/>
          <p:cNvGrpSpPr/>
          <p:nvPr/>
        </p:nvGrpSpPr>
        <p:grpSpPr>
          <a:xfrm>
            <a:off x="1872142" y="1049757"/>
            <a:ext cx="0" cy="1305145"/>
            <a:chOff x="5967155" y="863715"/>
            <a:chExt cx="0" cy="1305145"/>
          </a:xfrm>
        </p:grpSpPr>
        <p:cxnSp>
          <p:nvCxnSpPr>
            <p:cNvPr id="4" name="Ευθύγραμμο βέλος σύνδεσης 3"/>
            <p:cNvCxnSpPr/>
            <p:nvPr/>
          </p:nvCxnSpPr>
          <p:spPr>
            <a:xfrm flipV="1">
              <a:off x="5967155" y="1043735"/>
              <a:ext cx="0" cy="855095"/>
            </a:xfrm>
            <a:prstGeom prst="straightConnector1">
              <a:avLst/>
            </a:prstGeom>
            <a:ln w="444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Ευθεία γραμμή σύνδεσης 6"/>
            <p:cNvCxnSpPr/>
            <p:nvPr/>
          </p:nvCxnSpPr>
          <p:spPr>
            <a:xfrm>
              <a:off x="5967155" y="863715"/>
              <a:ext cx="0" cy="945105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Ευθύγραμμο βέλος σύνδεσης 9"/>
            <p:cNvCxnSpPr/>
            <p:nvPr/>
          </p:nvCxnSpPr>
          <p:spPr>
            <a:xfrm flipV="1">
              <a:off x="5967155" y="1635736"/>
              <a:ext cx="0" cy="533124"/>
            </a:xfrm>
            <a:prstGeom prst="straightConnector1">
              <a:avLst/>
            </a:prstGeom>
            <a:ln w="44450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Ομάδα 13"/>
          <p:cNvGrpSpPr/>
          <p:nvPr/>
        </p:nvGrpSpPr>
        <p:grpSpPr>
          <a:xfrm rot="10800000">
            <a:off x="1850702" y="2887077"/>
            <a:ext cx="0" cy="1305145"/>
            <a:chOff x="5967155" y="863715"/>
            <a:chExt cx="0" cy="1305145"/>
          </a:xfrm>
        </p:grpSpPr>
        <p:cxnSp>
          <p:nvCxnSpPr>
            <p:cNvPr id="15" name="Ευθύγραμμο βέλος σύνδεσης 14"/>
            <p:cNvCxnSpPr/>
            <p:nvPr/>
          </p:nvCxnSpPr>
          <p:spPr>
            <a:xfrm flipV="1">
              <a:off x="5967155" y="1043735"/>
              <a:ext cx="0" cy="855095"/>
            </a:xfrm>
            <a:prstGeom prst="straightConnector1">
              <a:avLst/>
            </a:prstGeom>
            <a:ln w="444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Ευθεία γραμμή σύνδεσης 15"/>
            <p:cNvCxnSpPr/>
            <p:nvPr/>
          </p:nvCxnSpPr>
          <p:spPr>
            <a:xfrm>
              <a:off x="5967155" y="863715"/>
              <a:ext cx="0" cy="945105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Ευθύγραμμο βέλος σύνδεσης 16"/>
            <p:cNvCxnSpPr/>
            <p:nvPr/>
          </p:nvCxnSpPr>
          <p:spPr>
            <a:xfrm flipV="1">
              <a:off x="5967155" y="1635736"/>
              <a:ext cx="0" cy="533124"/>
            </a:xfrm>
            <a:prstGeom prst="straightConnector1">
              <a:avLst/>
            </a:prstGeom>
            <a:ln w="44450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Ομάδα 17"/>
          <p:cNvGrpSpPr/>
          <p:nvPr/>
        </p:nvGrpSpPr>
        <p:grpSpPr>
          <a:xfrm rot="5400000">
            <a:off x="2777328" y="1956629"/>
            <a:ext cx="0" cy="1305145"/>
            <a:chOff x="5967155" y="863715"/>
            <a:chExt cx="0" cy="1305145"/>
          </a:xfrm>
        </p:grpSpPr>
        <p:cxnSp>
          <p:nvCxnSpPr>
            <p:cNvPr id="19" name="Ευθύγραμμο βέλος σύνδεσης 18"/>
            <p:cNvCxnSpPr/>
            <p:nvPr/>
          </p:nvCxnSpPr>
          <p:spPr>
            <a:xfrm flipV="1">
              <a:off x="5967155" y="1043735"/>
              <a:ext cx="0" cy="855095"/>
            </a:xfrm>
            <a:prstGeom prst="straightConnector1">
              <a:avLst/>
            </a:prstGeom>
            <a:ln w="444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Ευθεία γραμμή σύνδεσης 19"/>
            <p:cNvCxnSpPr/>
            <p:nvPr/>
          </p:nvCxnSpPr>
          <p:spPr>
            <a:xfrm>
              <a:off x="5967155" y="863715"/>
              <a:ext cx="0" cy="945105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ύγραμμο βέλος σύνδεσης 20"/>
            <p:cNvCxnSpPr/>
            <p:nvPr/>
          </p:nvCxnSpPr>
          <p:spPr>
            <a:xfrm flipV="1">
              <a:off x="5967155" y="1635736"/>
              <a:ext cx="0" cy="533124"/>
            </a:xfrm>
            <a:prstGeom prst="straightConnector1">
              <a:avLst/>
            </a:prstGeom>
            <a:ln w="44450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Ομάδα 21"/>
          <p:cNvGrpSpPr/>
          <p:nvPr/>
        </p:nvGrpSpPr>
        <p:grpSpPr>
          <a:xfrm rot="-5400000">
            <a:off x="995841" y="1956627"/>
            <a:ext cx="0" cy="1305145"/>
            <a:chOff x="5967155" y="863715"/>
            <a:chExt cx="0" cy="1305145"/>
          </a:xfrm>
        </p:grpSpPr>
        <p:cxnSp>
          <p:nvCxnSpPr>
            <p:cNvPr id="23" name="Ευθύγραμμο βέλος σύνδεσης 22"/>
            <p:cNvCxnSpPr/>
            <p:nvPr/>
          </p:nvCxnSpPr>
          <p:spPr>
            <a:xfrm flipV="1">
              <a:off x="5967155" y="1043735"/>
              <a:ext cx="0" cy="855095"/>
            </a:xfrm>
            <a:prstGeom prst="straightConnector1">
              <a:avLst/>
            </a:prstGeom>
            <a:ln w="444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Ευθεία γραμμή σύνδεσης 23"/>
            <p:cNvCxnSpPr/>
            <p:nvPr/>
          </p:nvCxnSpPr>
          <p:spPr>
            <a:xfrm>
              <a:off x="5967155" y="863715"/>
              <a:ext cx="0" cy="945105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Ευθύγραμμο βέλος σύνδεσης 24"/>
            <p:cNvCxnSpPr/>
            <p:nvPr/>
          </p:nvCxnSpPr>
          <p:spPr>
            <a:xfrm flipV="1">
              <a:off x="5967155" y="1635736"/>
              <a:ext cx="0" cy="533124"/>
            </a:xfrm>
            <a:prstGeom prst="straightConnector1">
              <a:avLst/>
            </a:prstGeom>
            <a:ln w="44450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Ομάδα 25"/>
          <p:cNvGrpSpPr/>
          <p:nvPr/>
        </p:nvGrpSpPr>
        <p:grpSpPr>
          <a:xfrm rot="2700000">
            <a:off x="2503508" y="1338471"/>
            <a:ext cx="0" cy="1305145"/>
            <a:chOff x="5967155" y="863715"/>
            <a:chExt cx="0" cy="1305145"/>
          </a:xfrm>
        </p:grpSpPr>
        <p:cxnSp>
          <p:nvCxnSpPr>
            <p:cNvPr id="27" name="Ευθύγραμμο βέλος σύνδεσης 26"/>
            <p:cNvCxnSpPr/>
            <p:nvPr/>
          </p:nvCxnSpPr>
          <p:spPr>
            <a:xfrm flipV="1">
              <a:off x="5967155" y="1043735"/>
              <a:ext cx="0" cy="855095"/>
            </a:xfrm>
            <a:prstGeom prst="straightConnector1">
              <a:avLst/>
            </a:prstGeom>
            <a:ln w="444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Ευθεία γραμμή σύνδεσης 27"/>
            <p:cNvCxnSpPr/>
            <p:nvPr/>
          </p:nvCxnSpPr>
          <p:spPr>
            <a:xfrm>
              <a:off x="5967155" y="863715"/>
              <a:ext cx="0" cy="945105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Ευθύγραμμο βέλος σύνδεσης 28"/>
            <p:cNvCxnSpPr/>
            <p:nvPr/>
          </p:nvCxnSpPr>
          <p:spPr>
            <a:xfrm flipV="1">
              <a:off x="5967155" y="1635736"/>
              <a:ext cx="0" cy="533124"/>
            </a:xfrm>
            <a:prstGeom prst="straightConnector1">
              <a:avLst/>
            </a:prstGeom>
            <a:ln w="44450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Ομάδα 33"/>
          <p:cNvGrpSpPr/>
          <p:nvPr/>
        </p:nvGrpSpPr>
        <p:grpSpPr>
          <a:xfrm rot="-2700000">
            <a:off x="1277259" y="1306647"/>
            <a:ext cx="0" cy="1305145"/>
            <a:chOff x="5967155" y="863715"/>
            <a:chExt cx="0" cy="1305145"/>
          </a:xfrm>
        </p:grpSpPr>
        <p:cxnSp>
          <p:nvCxnSpPr>
            <p:cNvPr id="35" name="Ευθύγραμμο βέλος σύνδεσης 34"/>
            <p:cNvCxnSpPr/>
            <p:nvPr/>
          </p:nvCxnSpPr>
          <p:spPr>
            <a:xfrm flipV="1">
              <a:off x="5967155" y="1043735"/>
              <a:ext cx="0" cy="855095"/>
            </a:xfrm>
            <a:prstGeom prst="straightConnector1">
              <a:avLst/>
            </a:prstGeom>
            <a:ln w="444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Ευθεία γραμμή σύνδεσης 35"/>
            <p:cNvCxnSpPr/>
            <p:nvPr/>
          </p:nvCxnSpPr>
          <p:spPr>
            <a:xfrm>
              <a:off x="5967155" y="863715"/>
              <a:ext cx="0" cy="945105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Ευθύγραμμο βέλος σύνδεσης 36"/>
            <p:cNvCxnSpPr/>
            <p:nvPr/>
          </p:nvCxnSpPr>
          <p:spPr>
            <a:xfrm flipV="1">
              <a:off x="5967155" y="1635736"/>
              <a:ext cx="0" cy="533124"/>
            </a:xfrm>
            <a:prstGeom prst="straightConnector1">
              <a:avLst/>
            </a:prstGeom>
            <a:ln w="44450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Ομάδα 37"/>
          <p:cNvGrpSpPr/>
          <p:nvPr/>
        </p:nvGrpSpPr>
        <p:grpSpPr>
          <a:xfrm rot="8100000">
            <a:off x="2514636" y="2605658"/>
            <a:ext cx="0" cy="1305145"/>
            <a:chOff x="5967155" y="863715"/>
            <a:chExt cx="0" cy="1305145"/>
          </a:xfrm>
        </p:grpSpPr>
        <p:cxnSp>
          <p:nvCxnSpPr>
            <p:cNvPr id="39" name="Ευθύγραμμο βέλος σύνδεσης 38"/>
            <p:cNvCxnSpPr/>
            <p:nvPr/>
          </p:nvCxnSpPr>
          <p:spPr>
            <a:xfrm flipV="1">
              <a:off x="5967155" y="1043735"/>
              <a:ext cx="0" cy="855095"/>
            </a:xfrm>
            <a:prstGeom prst="straightConnector1">
              <a:avLst/>
            </a:prstGeom>
            <a:ln w="444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Ευθεία γραμμή σύνδεσης 39"/>
            <p:cNvCxnSpPr/>
            <p:nvPr/>
          </p:nvCxnSpPr>
          <p:spPr>
            <a:xfrm>
              <a:off x="5967155" y="863715"/>
              <a:ext cx="0" cy="945105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Ευθύγραμμο βέλος σύνδεσης 40"/>
            <p:cNvCxnSpPr/>
            <p:nvPr/>
          </p:nvCxnSpPr>
          <p:spPr>
            <a:xfrm flipV="1">
              <a:off x="5967155" y="1635736"/>
              <a:ext cx="0" cy="533124"/>
            </a:xfrm>
            <a:prstGeom prst="straightConnector1">
              <a:avLst/>
            </a:prstGeom>
            <a:ln w="44450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Ομάδα 41"/>
          <p:cNvGrpSpPr/>
          <p:nvPr/>
        </p:nvGrpSpPr>
        <p:grpSpPr>
          <a:xfrm rot="-8100000">
            <a:off x="1229332" y="2605658"/>
            <a:ext cx="0" cy="1305145"/>
            <a:chOff x="5967155" y="863715"/>
            <a:chExt cx="0" cy="1305145"/>
          </a:xfrm>
        </p:grpSpPr>
        <p:cxnSp>
          <p:nvCxnSpPr>
            <p:cNvPr id="43" name="Ευθύγραμμο βέλος σύνδεσης 42"/>
            <p:cNvCxnSpPr/>
            <p:nvPr/>
          </p:nvCxnSpPr>
          <p:spPr>
            <a:xfrm flipV="1">
              <a:off x="5967155" y="1043735"/>
              <a:ext cx="0" cy="855095"/>
            </a:xfrm>
            <a:prstGeom prst="straightConnector1">
              <a:avLst/>
            </a:prstGeom>
            <a:ln w="444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Ευθεία γραμμή σύνδεσης 43"/>
            <p:cNvCxnSpPr/>
            <p:nvPr/>
          </p:nvCxnSpPr>
          <p:spPr>
            <a:xfrm>
              <a:off x="5967155" y="863715"/>
              <a:ext cx="0" cy="945105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Ευθύγραμμο βέλος σύνδεσης 44"/>
            <p:cNvCxnSpPr/>
            <p:nvPr/>
          </p:nvCxnSpPr>
          <p:spPr>
            <a:xfrm flipV="1">
              <a:off x="5967155" y="1635736"/>
              <a:ext cx="0" cy="533124"/>
            </a:xfrm>
            <a:prstGeom prst="straightConnector1">
              <a:avLst/>
            </a:prstGeom>
            <a:ln w="44450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Ηλεκτρικό πεδίο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4202" y="862430"/>
            <a:ext cx="54888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Αν μέσα στο πεδίο βάλουμε ένα πολύ μικρό ηλεκτρικό φορτίο </a:t>
            </a:r>
            <a:r>
              <a:rPr lang="en-US" sz="3200" b="1" dirty="0" smtClean="0"/>
              <a:t>q</a:t>
            </a:r>
            <a:r>
              <a:rPr lang="en-US" sz="2400" dirty="0" smtClean="0"/>
              <a:t> </a:t>
            </a:r>
            <a:r>
              <a:rPr lang="el-GR" sz="2400" dirty="0" smtClean="0"/>
              <a:t>τότε αυτό θα δεχθεί μία δύναμη </a:t>
            </a:r>
            <a:r>
              <a:rPr lang="en-US" sz="3200" b="1" dirty="0" smtClean="0"/>
              <a:t>F</a:t>
            </a:r>
            <a:r>
              <a:rPr lang="el-GR" sz="3200" b="1" dirty="0"/>
              <a:t> </a:t>
            </a:r>
            <a:r>
              <a:rPr lang="el-GR" sz="2400" dirty="0"/>
              <a:t>λόγω της </a:t>
            </a:r>
            <a:r>
              <a:rPr lang="el-GR" sz="2400" dirty="0" smtClean="0"/>
              <a:t>έντασης</a:t>
            </a:r>
            <a:r>
              <a:rPr lang="en-US" sz="2400" dirty="0" smtClean="0"/>
              <a:t> </a:t>
            </a:r>
            <a:r>
              <a:rPr lang="el-GR" sz="2400" dirty="0" smtClean="0"/>
              <a:t>του ηλεκτρικού πεδίο</a:t>
            </a:r>
            <a:r>
              <a:rPr lang="el-GR" sz="3200" b="1" dirty="0" smtClean="0"/>
              <a:t> </a:t>
            </a:r>
            <a:r>
              <a:rPr lang="el-GR" sz="3200" b="1" dirty="0"/>
              <a:t>Ε</a:t>
            </a:r>
            <a:endParaRPr lang="el-GR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22104" y="3065566"/>
            <a:ext cx="5533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Μέτρο της Έντασης του ηλεκτρικού πεδίου είναι </a:t>
            </a:r>
            <a:endParaRPr lang="el-GR" sz="2800" b="1" dirty="0"/>
          </a:p>
        </p:txBody>
      </p:sp>
      <p:grpSp>
        <p:nvGrpSpPr>
          <p:cNvPr id="31" name="Ομάδα 30"/>
          <p:cNvGrpSpPr/>
          <p:nvPr/>
        </p:nvGrpSpPr>
        <p:grpSpPr>
          <a:xfrm>
            <a:off x="1925642" y="4424786"/>
            <a:ext cx="3553655" cy="1097223"/>
            <a:chOff x="3806915" y="3053621"/>
            <a:chExt cx="3553655" cy="1097223"/>
          </a:xfrm>
        </p:grpSpPr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806915" y="3053621"/>
                  <a:ext cx="3553655" cy="10972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3200" b="0" i="0" smtClean="0">
                            <a:latin typeface="Cambria Math"/>
                          </a:rPr>
                          <m:t>Ε</m:t>
                        </m:r>
                        <m:r>
                          <a:rPr lang="el-GR" sz="3200" b="0" i="0" smtClean="0">
                            <a:latin typeface="Cambria Math"/>
                          </a:rPr>
                          <m:t>= </m:t>
                        </m:r>
                        <m:f>
                          <m:fPr>
                            <m:ctrlPr>
                              <a:rPr lang="el-GR" sz="32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/>
                              </a:rPr>
                              <m:t>F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/>
                              </a:rPr>
                              <m:t>q</m:t>
                            </m:r>
                          </m:den>
                        </m:f>
                      </m:oMath>
                    </m:oMathPara>
                  </a14:m>
                  <a:endParaRPr lang="el-GR" sz="3200" dirty="0"/>
                </a:p>
              </p:txBody>
            </p:sp>
          </mc:Choice>
          <mc:Fallback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6915" y="3053621"/>
                  <a:ext cx="3553655" cy="1097223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Ευθύγραμμο βέλος σύνδεσης 29"/>
            <p:cNvCxnSpPr/>
            <p:nvPr/>
          </p:nvCxnSpPr>
          <p:spPr>
            <a:xfrm>
              <a:off x="5112060" y="3401454"/>
              <a:ext cx="18002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Ευθύγραμμο βέλος σύνδεσης 47"/>
            <p:cNvCxnSpPr/>
            <p:nvPr/>
          </p:nvCxnSpPr>
          <p:spPr>
            <a:xfrm>
              <a:off x="5923020" y="3079430"/>
              <a:ext cx="18002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23288" y="5994285"/>
            <a:ext cx="7874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Μονάδα της έντασης είναι το Νιούτον ανά Κουλόμπ (1</a:t>
            </a:r>
            <a:r>
              <a:rPr lang="en-US" sz="2400" b="1" dirty="0" smtClean="0"/>
              <a:t>N/C</a:t>
            </a:r>
            <a:r>
              <a:rPr lang="el-GR" sz="2400" b="1" dirty="0" smtClean="0"/>
              <a:t>)</a:t>
            </a:r>
            <a:endParaRPr lang="el-GR" sz="2400" b="1" dirty="0"/>
          </a:p>
        </p:txBody>
      </p:sp>
      <p:sp>
        <p:nvSpPr>
          <p:cNvPr id="33" name="Έλλειψη 32"/>
          <p:cNvSpPr/>
          <p:nvPr/>
        </p:nvSpPr>
        <p:spPr>
          <a:xfrm>
            <a:off x="2143470" y="1831926"/>
            <a:ext cx="100667" cy="9547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9" name="Ορθογώνιο 48"/>
          <p:cNvSpPr/>
          <p:nvPr/>
        </p:nvSpPr>
        <p:spPr>
          <a:xfrm>
            <a:off x="1925642" y="1494418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+q</a:t>
            </a:r>
            <a:endParaRPr lang="el-GR" dirty="0"/>
          </a:p>
        </p:txBody>
      </p:sp>
      <p:cxnSp>
        <p:nvCxnSpPr>
          <p:cNvPr id="51" name="Ευθύγραμμο βέλος σύνδεσης 50"/>
          <p:cNvCxnSpPr>
            <a:stCxn id="33" idx="7"/>
          </p:cNvCxnSpPr>
          <p:nvPr/>
        </p:nvCxnSpPr>
        <p:spPr>
          <a:xfrm flipV="1">
            <a:off x="2229395" y="1313765"/>
            <a:ext cx="401406" cy="532142"/>
          </a:xfrm>
          <a:prstGeom prst="straightConnector1">
            <a:avLst/>
          </a:prstGeom>
          <a:ln w="222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Ευθύγραμμο βέλος σύνδεσης 52"/>
          <p:cNvCxnSpPr>
            <a:stCxn id="33" idx="7"/>
          </p:cNvCxnSpPr>
          <p:nvPr/>
        </p:nvCxnSpPr>
        <p:spPr>
          <a:xfrm flipV="1">
            <a:off x="2229395" y="1537664"/>
            <a:ext cx="227370" cy="308243"/>
          </a:xfrm>
          <a:prstGeom prst="straightConnector1">
            <a:avLst/>
          </a:prstGeom>
          <a:ln w="222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Ορθογώνιο 56"/>
          <p:cNvSpPr/>
          <p:nvPr/>
        </p:nvSpPr>
        <p:spPr>
          <a:xfrm>
            <a:off x="2535331" y="1116096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F</a:t>
            </a:r>
            <a:endParaRPr lang="el-GR" dirty="0"/>
          </a:p>
        </p:txBody>
      </p:sp>
      <p:sp>
        <p:nvSpPr>
          <p:cNvPr id="58" name="Ορθογώνιο 57"/>
          <p:cNvSpPr/>
          <p:nvPr/>
        </p:nvSpPr>
        <p:spPr>
          <a:xfrm>
            <a:off x="2384588" y="1454355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E</a:t>
            </a:r>
            <a:endParaRPr lang="el-GR" dirty="0"/>
          </a:p>
        </p:txBody>
      </p:sp>
      <p:sp>
        <p:nvSpPr>
          <p:cNvPr id="56" name="TextBox 55"/>
          <p:cNvSpPr txBox="1"/>
          <p:nvPr/>
        </p:nvSpPr>
        <p:spPr>
          <a:xfrm>
            <a:off x="4977045" y="4393204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Ενώ η διεύθυνση και η φορά είναι ίδια με της δύναμης </a:t>
            </a:r>
            <a:r>
              <a:rPr lang="en-US" sz="2400" b="1" dirty="0" smtClean="0"/>
              <a:t>F</a:t>
            </a:r>
            <a:endParaRPr lang="el-GR" sz="2400" b="1" dirty="0"/>
          </a:p>
        </p:txBody>
      </p:sp>
      <p:sp>
        <p:nvSpPr>
          <p:cNvPr id="52" name="5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1042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2" grpId="0"/>
      <p:bldP spid="33" grpId="0" animBg="1"/>
      <p:bldP spid="49" grpId="0"/>
      <p:bldP spid="57" grpId="0"/>
      <p:bldP spid="58" grpId="0"/>
      <p:bldP spid="5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87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410" b="50000"/>
          <a:stretch/>
        </p:blipFill>
        <p:spPr bwMode="auto">
          <a:xfrm>
            <a:off x="476545" y="998729"/>
            <a:ext cx="385115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Ηλεκτρικό πεδίο</a:t>
            </a:r>
            <a:endParaRPr lang="el-GR" sz="3200" b="1" dirty="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92" t="60882" r="5249" b="2404"/>
          <a:stretch/>
        </p:blipFill>
        <p:spPr bwMode="auto">
          <a:xfrm>
            <a:off x="4887035" y="1123730"/>
            <a:ext cx="307467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6515" y="2123855"/>
            <a:ext cx="8550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Σημειακό φορτίο +</a:t>
            </a:r>
            <a:r>
              <a:rPr lang="en-US" sz="2400" b="1" dirty="0" smtClean="0"/>
              <a:t>q </a:t>
            </a:r>
            <a:r>
              <a:rPr lang="el-GR" sz="2400" b="1" dirty="0" smtClean="0"/>
              <a:t>σε απόσταση</a:t>
            </a:r>
            <a:r>
              <a:rPr lang="en-US" sz="2400" b="1" dirty="0" smtClean="0"/>
              <a:t> r</a:t>
            </a:r>
            <a:r>
              <a:rPr lang="el-GR" sz="2400" b="1" dirty="0" smtClean="0"/>
              <a:t> από ηλεκτρικό φορτίο </a:t>
            </a:r>
            <a:r>
              <a:rPr lang="en-US" sz="2400" b="1" dirty="0" smtClean="0"/>
              <a:t>Q </a:t>
            </a:r>
            <a:r>
              <a:rPr lang="el-GR" sz="2400" b="1" dirty="0" smtClean="0"/>
              <a:t>θα δεχθεί δύναμη </a:t>
            </a:r>
            <a:r>
              <a:rPr lang="en-US" sz="2400" b="1" dirty="0" smtClean="0"/>
              <a:t>F</a:t>
            </a:r>
            <a:r>
              <a:rPr lang="el-GR" sz="2400" b="1" dirty="0" smtClean="0"/>
              <a:t> μέτρο</a:t>
            </a:r>
            <a:r>
              <a:rPr lang="en-US" sz="2400" b="1" dirty="0" smtClean="0"/>
              <a:t>:</a:t>
            </a:r>
            <a:endParaRPr lang="el-GR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91"/>
          <a:stretch/>
        </p:blipFill>
        <p:spPr bwMode="auto">
          <a:xfrm>
            <a:off x="2532854" y="2904421"/>
            <a:ext cx="2747769" cy="151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90641" y="2798930"/>
            <a:ext cx="2925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ε είναι η διηλεκτρική σταθερά του υλικού μέσα στο οποίο είναι το πεδίο.</a:t>
            </a:r>
            <a:endParaRPr lang="el-GR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16605" y="4647903"/>
            <a:ext cx="5374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Ενώ η ένταση του πεδίου θα έχει μέτρο</a:t>
            </a:r>
            <a:r>
              <a:rPr lang="en-US" sz="2400" b="1" dirty="0" smtClean="0"/>
              <a:t>:</a:t>
            </a:r>
            <a:endParaRPr lang="el-GR" sz="24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1016605" y="5274205"/>
                <a:ext cx="387043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b="1" i="0" smtClean="0">
                          <a:latin typeface="Cambria Math"/>
                        </a:rPr>
                        <m:t>𝚬</m:t>
                      </m:r>
                      <m:r>
                        <a:rPr lang="el-GR" sz="2800" b="1" i="0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l-GR" sz="2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latin typeface="Cambria Math"/>
                            </a:rPr>
                            <m:t>𝐐</m:t>
                          </m:r>
                        </m:num>
                        <m:den>
                          <m:r>
                            <a:rPr lang="en-US" sz="2800" b="1" i="0" smtClean="0">
                              <a:latin typeface="Cambria Math"/>
                            </a:rPr>
                            <m:t>𝟒</m:t>
                          </m:r>
                          <m:r>
                            <a:rPr lang="el-GR" sz="2800" b="1" i="0" smtClean="0">
                              <a:latin typeface="Cambria Math"/>
                            </a:rPr>
                            <m:t>𝛑𝛆</m:t>
                          </m:r>
                          <m:sSup>
                            <m:sSupPr>
                              <m:ctrlPr>
                                <a:rPr lang="el-GR" sz="28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1" i="0" smtClean="0">
                                  <a:latin typeface="Cambria Math"/>
                                </a:rPr>
                                <m:t>𝐫</m:t>
                              </m:r>
                            </m:e>
                            <m:sup>
                              <m:r>
                                <a:rPr lang="en-US" sz="2800" b="1" i="0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l-GR" sz="2800" b="1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605" y="5274205"/>
                <a:ext cx="3870430" cy="901785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b="-20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1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88</a:t>
            </a:fld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Ηλεκτρικό πεδίο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505" y="908720"/>
            <a:ext cx="89109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Δυναμικές γραμμές</a:t>
            </a:r>
            <a:r>
              <a:rPr lang="en-US" sz="2000" b="1" dirty="0" smtClean="0"/>
              <a:t>: </a:t>
            </a:r>
            <a:endParaRPr lang="el-GR" sz="20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l-GR" sz="2000" b="1" dirty="0" smtClean="0"/>
              <a:t>όσο πιο πυκνές τόσο μεγαλύτερη είναι η ένταση του ηλεκτρικού πεδίου.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l-GR" sz="2000" b="1" dirty="0" smtClean="0"/>
              <a:t>ξεκινάνε από θετικά φορτία προς τα αρνητικά.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l-GR" sz="2000" b="1" dirty="0" smtClean="0"/>
              <a:t>σε κάθε σημείο το διάνυσμα της έντασης Ε εφάπτεται της δυναμικής γραμμής.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l-GR" sz="2000" b="1" dirty="0" smtClean="0"/>
              <a:t>η φορά των δυναμικών γραμμών είναι ίδια με τη φορά της έντασης Ε</a:t>
            </a:r>
            <a:endParaRPr lang="el-GR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950" y="3258985"/>
            <a:ext cx="4362682" cy="308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76"/>
          <a:stretch/>
        </p:blipFill>
        <p:spPr bwMode="auto">
          <a:xfrm>
            <a:off x="4532738" y="2708920"/>
            <a:ext cx="4611262" cy="363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89</a:t>
            </a:fld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5383" y="1502110"/>
            <a:ext cx="7324725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Ηλεκτρικό πεδίο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0" y="964757"/>
            <a:ext cx="88209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000" b="1" dirty="0">
                <a:solidFill>
                  <a:prstClr val="black"/>
                </a:solidFill>
              </a:rPr>
              <a:t>σε κάθε σημείο το διάνυσμα της έντασης Ε εφάπτεται της δυναμικής γραμμής.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505" y="3113965"/>
            <a:ext cx="3686175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26896" y="3316825"/>
            <a:ext cx="53663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/>
              <a:t>Ομογενές ηλεκτρικό πεδίο</a:t>
            </a:r>
            <a:r>
              <a:rPr lang="en-US" sz="2400" b="1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l-GR" sz="2400" dirty="0" smtClean="0"/>
              <a:t>οι δυναμικές γραμμές παράλληλες και </a:t>
            </a:r>
            <a:r>
              <a:rPr lang="el-GR" sz="2400" dirty="0" err="1" smtClean="0"/>
              <a:t>ισαπέχουν</a:t>
            </a:r>
            <a:r>
              <a:rPr lang="el-GR" sz="2400" dirty="0" smtClean="0"/>
              <a:t>, το ηλεκτρικό πεδίο έχει παντού ίδια ένταση Ε και είναι </a:t>
            </a:r>
            <a:r>
              <a:rPr lang="el-GR" sz="2400" b="1" dirty="0" smtClean="0"/>
              <a:t>ομογενές.</a:t>
            </a:r>
            <a:endParaRPr lang="el-GR" sz="2400" b="1" dirty="0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TextBox 1"/>
              <p:cNvSpPr txBox="1"/>
              <p:nvPr/>
            </p:nvSpPr>
            <p:spPr>
              <a:xfrm>
                <a:off x="4544" y="313249"/>
                <a:ext cx="8712968" cy="1205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Δίνονται δύο σφαίρες ηλεκτρικά φορτισμένες με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dirty="0"/>
                          <m:t>Q</m:t>
                        </m:r>
                      </m:e>
                      <m:sub>
                        <m:r>
                          <a:rPr lang="en-US" b="1" i="0">
                            <a:latin typeface="Cambria Math"/>
                            <a:ea typeface="Cambria Math"/>
                          </a:rPr>
                          <m:t>𝟏</m:t>
                        </m:r>
                        <m:r>
                          <a:rPr lang="en-US" b="1" i="0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  <m:r>
                      <a:rPr lang="el-GR" b="1" i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l-GR" b="1" i="0" smtClean="0">
                        <a:latin typeface="Cambria Math"/>
                        <a:ea typeface="Cambria Math"/>
                      </a:rPr>
                      <m:t>𝟏𝐂</m:t>
                    </m:r>
                    <m:r>
                      <a:rPr lang="en-US" b="1" i="0" smtClean="0">
                        <a:latin typeface="Cambria Math"/>
                        <a:ea typeface="Cambria Math"/>
                      </a:rPr>
                      <m:t>  </m:t>
                    </m:r>
                  </m:oMath>
                </a14:m>
                <a:r>
                  <a:rPr lang="el-GR" b="1" dirty="0" smtClean="0"/>
                  <a:t>και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dirty="0"/>
                          <m:t>Q</m:t>
                        </m:r>
                      </m:e>
                      <m:sub>
                        <m:r>
                          <a:rPr lang="en-US" b="1" i="0">
                            <a:latin typeface="Cambria Math"/>
                            <a:ea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l-GR" b="1" dirty="0" smtClean="0"/>
                  <a:t> = -1 </a:t>
                </a:r>
                <a:r>
                  <a:rPr lang="en-US" b="1" dirty="0" smtClean="0"/>
                  <a:t>C </a:t>
                </a:r>
                <a:r>
                  <a:rPr lang="el-GR" dirty="0" smtClean="0"/>
                  <a:t>που βρίσκονται στον αέρα σε απόσταση μεταξύ τους </a:t>
                </a:r>
                <a:r>
                  <a:rPr lang="en-US" b="1" dirty="0" smtClean="0"/>
                  <a:t>r = 1 m</a:t>
                </a:r>
                <a:r>
                  <a:rPr lang="en-US" dirty="0" smtClean="0"/>
                  <a:t>. </a:t>
                </a:r>
                <a:r>
                  <a:rPr lang="el-GR" dirty="0" smtClean="0"/>
                  <a:t>Να υπολογιστεί η αναπτυσσόμενη δύναμη σε κάθε σφαίρα κατά μέτρο (σε </a:t>
                </a:r>
                <a:r>
                  <a:rPr lang="en-US" dirty="0" err="1" smtClean="0"/>
                  <a:t>Kp</a:t>
                </a:r>
                <a:r>
                  <a:rPr lang="el-GR" dirty="0" smtClean="0"/>
                  <a:t>)</a:t>
                </a:r>
                <a:r>
                  <a:rPr lang="en-US" dirty="0" smtClean="0"/>
                  <a:t> </a:t>
                </a:r>
                <a:r>
                  <a:rPr lang="el-GR" dirty="0" smtClean="0"/>
                  <a:t>διεύθυνση και φορά. Να σχολιαστεί το αποτέλεσμα. Δίνεται </a:t>
                </a:r>
                <a:r>
                  <a:rPr lang="el-GR" b="1" dirty="0" smtClean="0"/>
                  <a:t>10 </a:t>
                </a:r>
                <a:r>
                  <a:rPr lang="en-US" b="1" dirty="0" smtClean="0"/>
                  <a:t>N = 1 </a:t>
                </a:r>
                <a:r>
                  <a:rPr lang="en-US" b="1" dirty="0" err="1" smtClean="0"/>
                  <a:t>Kp</a:t>
                </a:r>
                <a:r>
                  <a:rPr lang="en-US" dirty="0" smtClean="0"/>
                  <a:t>.</a:t>
                </a:r>
                <a:endParaRPr lang="el-GR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" y="313249"/>
                <a:ext cx="8712968" cy="1205202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630" t="-2020" b="-707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995936" y="1518451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 smtClean="0"/>
              <a:t>Απάντηση</a:t>
            </a:r>
            <a:endParaRPr lang="el-GR" sz="2000" b="1" u="sng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242412" y="1887783"/>
                <a:ext cx="3240360" cy="1967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Δεδομένα</a:t>
                </a:r>
                <a:r>
                  <a:rPr lang="en-US" dirty="0" smtClean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1" dirty="0"/>
                            <m:t>Q</m:t>
                          </m:r>
                        </m:e>
                        <m:sub>
                          <m:r>
                            <a:rPr lang="en-US" b="1" i="0">
                              <a:latin typeface="Cambria Math"/>
                              <a:ea typeface="Cambria Math"/>
                            </a:rPr>
                            <m:t>𝟏</m:t>
                          </m:r>
                          <m:r>
                            <a:rPr lang="en-US" b="1" i="0">
                              <a:latin typeface="Cambria Math"/>
                              <a:ea typeface="Cambria Math"/>
                            </a:rPr>
                            <m:t> 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1" dirty="0"/>
                        <m:t>=</m:t>
                      </m:r>
                      <m:r>
                        <a:rPr lang="el-GR" b="1" i="0">
                          <a:latin typeface="Cambria Math"/>
                          <a:ea typeface="Cambria Math"/>
                        </a:rPr>
                        <m:t>𝟏</m:t>
                      </m:r>
                      <m:r>
                        <a:rPr lang="en-US" b="1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l-GR" b="1" i="0">
                          <a:latin typeface="Cambria Math"/>
                          <a:ea typeface="Cambria Math"/>
                        </a:rPr>
                        <m:t>𝐂</m:t>
                      </m:r>
                      <m:r>
                        <a:rPr lang="en-US" b="1" i="0">
                          <a:latin typeface="Cambria Math"/>
                          <a:ea typeface="Cambria Math"/>
                        </a:rPr>
                        <m:t>  </m:t>
                      </m:r>
                    </m:oMath>
                  </m:oMathPara>
                </a14:m>
                <a:endParaRPr lang="en-US" b="1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dirty="0"/>
                          <m:t>Q</m:t>
                        </m:r>
                      </m:e>
                      <m:sub>
                        <m:r>
                          <a:rPr lang="en-US" b="1" i="0">
                            <a:latin typeface="Cambria Math"/>
                            <a:ea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l-GR" b="1" dirty="0"/>
                  <a:t> </a:t>
                </a:r>
                <a:r>
                  <a:rPr lang="en-US" b="1" dirty="0" smtClean="0"/>
                  <a:t>=</a:t>
                </a:r>
                <a:r>
                  <a:rPr lang="el-GR" b="1" dirty="0" smtClean="0"/>
                  <a:t> </a:t>
                </a:r>
                <a:r>
                  <a:rPr lang="el-GR" b="1" dirty="0"/>
                  <a:t>-</a:t>
                </a:r>
                <a:r>
                  <a:rPr lang="el-GR" b="1" dirty="0" smtClean="0"/>
                  <a:t>1</a:t>
                </a:r>
                <a:r>
                  <a:rPr lang="en-US" b="1" dirty="0" smtClean="0"/>
                  <a:t>C</a:t>
                </a:r>
              </a:p>
              <a:p>
                <a:r>
                  <a:rPr lang="en-US" b="1" dirty="0"/>
                  <a:t>r = 1 </a:t>
                </a:r>
                <a:r>
                  <a:rPr lang="en-US" b="1" dirty="0" smtClean="0"/>
                  <a:t>m</a:t>
                </a:r>
              </a:p>
              <a:p>
                <a:r>
                  <a:rPr lang="el-GR" b="1" dirty="0"/>
                  <a:t>10 </a:t>
                </a:r>
                <a:r>
                  <a:rPr lang="en-US" b="1" dirty="0"/>
                  <a:t>N = 1 </a:t>
                </a:r>
                <a:r>
                  <a:rPr lang="en-US" b="1" dirty="0" err="1" smtClean="0"/>
                  <a:t>Kp</a:t>
                </a:r>
                <a:endParaRPr lang="en-US" b="1" dirty="0" smtClean="0"/>
              </a:p>
              <a:p>
                <a:r>
                  <a:rPr lang="el-GR" b="1" dirty="0"/>
                  <a:t>Κ = 9 </a:t>
                </a:r>
                <a:r>
                  <a:rPr lang="el-GR" b="1" dirty="0" smtClean="0">
                    <a:latin typeface="Cambria Math"/>
                    <a:ea typeface="Cambria Math"/>
                  </a:rPr>
                  <a:t>×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b="1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l-GR" b="1" i="0">
                            <a:latin typeface="Cambria Math"/>
                            <a:ea typeface="Cambria Math"/>
                          </a:rPr>
                          <m:t>𝟏𝟎</m:t>
                        </m:r>
                      </m:e>
                      <m:sup>
                        <m:r>
                          <a:rPr lang="el-GR" b="1" i="0">
                            <a:latin typeface="Cambria Math"/>
                            <a:ea typeface="Cambria Math"/>
                          </a:rPr>
                          <m:t>𝟗</m:t>
                        </m:r>
                        <m:r>
                          <a:rPr lang="el-GR" b="1" i="0">
                            <a:latin typeface="Cambria Math"/>
                            <a:ea typeface="Cambria Math"/>
                          </a:rPr>
                          <m:t> </m:t>
                        </m:r>
                      </m:sup>
                    </m:sSup>
                    <m:r>
                      <a:rPr lang="en-US" b="1" i="0">
                        <a:latin typeface="Cambria Math"/>
                        <a:ea typeface="Cambria Math"/>
                      </a:rPr>
                      <m:t> </m:t>
                    </m:r>
                    <m:f>
                      <m:fPr>
                        <m:ctrlPr>
                          <a:rPr lang="el-GR" b="1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1" i="0">
                            <a:latin typeface="Cambria Math"/>
                            <a:ea typeface="Cambria Math"/>
                          </a:rPr>
                          <m:t>𝐍</m:t>
                        </m:r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𝐦</m:t>
                            </m:r>
                          </m:e>
                          <m:sup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l-GR" b="1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𝐂</m:t>
                            </m:r>
                          </m:e>
                          <m:sup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el-GR" b="1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12" y="1887783"/>
                <a:ext cx="3240360" cy="196759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695" t="-155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Έλλειψη 4"/>
          <p:cNvSpPr/>
          <p:nvPr/>
        </p:nvSpPr>
        <p:spPr>
          <a:xfrm>
            <a:off x="2771800" y="2367176"/>
            <a:ext cx="720080" cy="64807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Έλλειψη 6"/>
          <p:cNvSpPr/>
          <p:nvPr/>
        </p:nvSpPr>
        <p:spPr>
          <a:xfrm>
            <a:off x="6372200" y="2348880"/>
            <a:ext cx="720080" cy="6480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8" name="Ευθύγραμμο βέλος σύνδεσης 7"/>
          <p:cNvCxnSpPr/>
          <p:nvPr/>
        </p:nvCxnSpPr>
        <p:spPr>
          <a:xfrm>
            <a:off x="3131840" y="3429000"/>
            <a:ext cx="3600400" cy="0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Ορθογώνιο 8"/>
          <p:cNvSpPr/>
          <p:nvPr/>
        </p:nvSpPr>
        <p:spPr>
          <a:xfrm>
            <a:off x="4167076" y="3429000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 = 1 m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Ορθογώνιο 9"/>
              <p:cNvSpPr/>
              <p:nvPr/>
            </p:nvSpPr>
            <p:spPr>
              <a:xfrm>
                <a:off x="2639590" y="1887783"/>
                <a:ext cx="1035796" cy="374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1" dirty="0"/>
                            <m:t>Q</m:t>
                          </m:r>
                        </m:e>
                        <m:sub>
                          <m:r>
                            <a:rPr lang="en-US" b="1">
                              <a:latin typeface="Cambria Math"/>
                              <a:ea typeface="Cambria Math"/>
                            </a:rPr>
                            <m:t>𝟏</m:t>
                          </m:r>
                          <m:r>
                            <a:rPr lang="en-US" b="1">
                              <a:latin typeface="Cambria Math"/>
                              <a:ea typeface="Cambria Math"/>
                            </a:rPr>
                            <m:t> 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1" dirty="0"/>
                        <m:t>=</m:t>
                      </m:r>
                      <m:r>
                        <a:rPr lang="el-GR" b="1">
                          <a:latin typeface="Cambria Math"/>
                          <a:ea typeface="Cambria Math"/>
                        </a:rPr>
                        <m:t>𝟏</m:t>
                      </m:r>
                      <m:r>
                        <a:rPr lang="en-US" b="1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l-GR" b="1">
                          <a:latin typeface="Cambria Math"/>
                          <a:ea typeface="Cambria Math"/>
                        </a:rPr>
                        <m:t>𝐂</m:t>
                      </m:r>
                      <m:r>
                        <a:rPr lang="en-US" b="1"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>
          <p:sp>
            <p:nvSpPr>
              <p:cNvPr id="10" name="Ορθογώνιο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590" y="1887783"/>
                <a:ext cx="1035796" cy="374205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t="-6557" r="-7647" b="-2623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Ορθογώνιο 10"/>
              <p:cNvSpPr/>
              <p:nvPr/>
            </p:nvSpPr>
            <p:spPr>
              <a:xfrm>
                <a:off x="6239990" y="1977415"/>
                <a:ext cx="984500" cy="3741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dirty="0"/>
                          <m:t>Q</m:t>
                        </m:r>
                      </m:e>
                      <m:sub>
                        <m:r>
                          <a:rPr lang="en-US" b="1">
                            <a:latin typeface="Cambria Math"/>
                            <a:ea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l-GR" b="1" dirty="0"/>
                  <a:t> </a:t>
                </a:r>
                <a:r>
                  <a:rPr lang="en-US" b="1" dirty="0"/>
                  <a:t>=</a:t>
                </a:r>
                <a:r>
                  <a:rPr lang="el-GR" b="1" dirty="0"/>
                  <a:t> -1</a:t>
                </a:r>
                <a:r>
                  <a:rPr lang="en-US" b="1" dirty="0"/>
                  <a:t>C</a:t>
                </a:r>
              </a:p>
            </p:txBody>
          </p:sp>
        </mc:Choice>
        <mc:Fallback>
          <p:sp>
            <p:nvSpPr>
              <p:cNvPr id="11" name="Ορθογώνιο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990" y="1977415"/>
                <a:ext cx="984500" cy="374141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l="-621" t="-6452" r="-10559" b="-2419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51520" y="414908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Αφού η μία έχει θετικό φορτίο και η άλλη αρνητικό είναι ετερώνυμα φορτισμένες και θα έλκονται</a:t>
            </a:r>
            <a:r>
              <a:rPr lang="en-US" dirty="0" smtClean="0"/>
              <a:t> </a:t>
            </a:r>
            <a:r>
              <a:rPr lang="el-GR" dirty="0" smtClean="0"/>
              <a:t>με διεύθυνσης προς το κέντρο των σφαιρών. </a:t>
            </a:r>
            <a:endParaRPr lang="en-US" dirty="0" smtClean="0"/>
          </a:p>
        </p:txBody>
      </p:sp>
      <p:sp>
        <p:nvSpPr>
          <p:cNvPr id="13" name="Δεξιό βέλος 12"/>
          <p:cNvSpPr/>
          <p:nvPr/>
        </p:nvSpPr>
        <p:spPr>
          <a:xfrm>
            <a:off x="3498236" y="2601202"/>
            <a:ext cx="936104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Δεξιό βέλος 14"/>
          <p:cNvSpPr/>
          <p:nvPr/>
        </p:nvSpPr>
        <p:spPr>
          <a:xfrm rot="10800000">
            <a:off x="5436096" y="2643035"/>
            <a:ext cx="936104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4263820" y="2242924"/>
            <a:ext cx="303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</a:t>
            </a:r>
            <a:endParaRPr lang="el-GR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284452" y="2213227"/>
            <a:ext cx="303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</a:t>
            </a:r>
            <a:endParaRPr lang="el-GR" sz="20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" name="Ορθογώνιο 15"/>
              <p:cNvSpPr/>
              <p:nvPr/>
            </p:nvSpPr>
            <p:spPr>
              <a:xfrm>
                <a:off x="539552" y="5013176"/>
                <a:ext cx="7992888" cy="10877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l-GR" dirty="0" smtClean="0"/>
                  <a:t>Με </a:t>
                </a:r>
                <a:r>
                  <a:rPr lang="el-GR" dirty="0"/>
                  <a:t>μέτρο δύναμης</a:t>
                </a:r>
                <a:r>
                  <a:rPr lang="en-US" dirty="0"/>
                  <a:t>:</a:t>
                </a:r>
              </a:p>
              <a:p>
                <a:endParaRPr lang="el-GR" b="1" dirty="0" smtClean="0"/>
              </a:p>
              <a:p>
                <a:r>
                  <a:rPr lang="en-US" b="1" dirty="0" smtClean="0"/>
                  <a:t>F </a:t>
                </a:r>
                <a:r>
                  <a:rPr lang="en-US" b="1" dirty="0">
                    <a:latin typeface="Cambria Math"/>
                    <a:ea typeface="Cambria Math"/>
                  </a:rPr>
                  <a:t>= </a:t>
                </a:r>
                <a:r>
                  <a:rPr lang="en-US" b="1" dirty="0" smtClean="0">
                    <a:latin typeface="Cambria Math"/>
                    <a:ea typeface="Cambria Math"/>
                  </a:rPr>
                  <a:t>K×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b="1" dirty="0"/>
                              <m:t>Q</m:t>
                            </m:r>
                          </m:e>
                          <m:sub>
                            <m:r>
                              <a:rPr lang="en-US" b="1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  <m:r>
                              <a:rPr lang="en-US" b="1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sub>
                        </m:sSub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en-US" b="1">
                            <a:latin typeface="Cambria Math"/>
                            <a:ea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b="1" dirty="0"/>
                              <m:t>Q</m:t>
                            </m:r>
                          </m:e>
                          <m:sub>
                            <m:r>
                              <a:rPr lang="en-US" b="1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>
                                <a:latin typeface="Cambria Math"/>
                                <a:ea typeface="Cambria Math"/>
                              </a:rPr>
                              <m:t>𝐫</m:t>
                            </m:r>
                          </m:e>
                          <m:sup>
                            <m:r>
                              <a:rPr lang="en-US" b="1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en-US" b="1" i="0" smtClean="0">
                        <a:latin typeface="Cambria Math"/>
                        <a:ea typeface="Cambria Math"/>
                      </a:rPr>
                      <m:t> = </m:t>
                    </m:r>
                    <m:r>
                      <m:rPr>
                        <m:nor/>
                      </m:rPr>
                      <a:rPr lang="el-GR" b="1" dirty="0"/>
                      <m:t>9 </m:t>
                    </m:r>
                    <m:r>
                      <a:rPr lang="el-GR" b="1" i="1" dirty="0" smtClean="0">
                        <a:latin typeface="Cambria Math"/>
                        <a:ea typeface="Cambria Math"/>
                      </a:rPr>
                      <m:t>×</m:t>
                    </m:r>
                    <m:r>
                      <m:rPr>
                        <m:nor/>
                      </m:rPr>
                      <a:rPr lang="el-GR" b="1" dirty="0"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el-GR" b="1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l-GR" b="1" i="0">
                            <a:latin typeface="Cambria Math"/>
                            <a:ea typeface="Cambria Math"/>
                          </a:rPr>
                          <m:t>𝟏𝟎</m:t>
                        </m:r>
                      </m:e>
                      <m:sup>
                        <m:r>
                          <a:rPr lang="el-GR" b="1" i="0">
                            <a:latin typeface="Cambria Math"/>
                            <a:ea typeface="Cambria Math"/>
                          </a:rPr>
                          <m:t>𝟗</m:t>
                        </m:r>
                        <m:r>
                          <a:rPr lang="el-GR" b="1" i="0">
                            <a:latin typeface="Cambria Math"/>
                            <a:ea typeface="Cambria Math"/>
                          </a:rPr>
                          <m:t> </m:t>
                        </m:r>
                      </m:sup>
                    </m:sSup>
                    <m:r>
                      <a:rPr lang="en-US" b="1" i="0">
                        <a:latin typeface="Cambria Math"/>
                        <a:ea typeface="Cambria Math"/>
                      </a:rPr>
                      <m:t> </m:t>
                    </m:r>
                    <m:f>
                      <m:fPr>
                        <m:ctrlPr>
                          <a:rPr lang="el-GR" b="1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1" i="0">
                            <a:latin typeface="Cambria Math"/>
                            <a:ea typeface="Cambria Math"/>
                          </a:rPr>
                          <m:t>𝐍</m:t>
                        </m:r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𝐦</m:t>
                            </m:r>
                          </m:e>
                          <m:sup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l-GR" b="1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𝐂</m:t>
                            </m:r>
                          </m:e>
                          <m:sup>
                            <m:r>
                              <a:rPr lang="en-US" b="1" i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1" dirty="0" smtClean="0"/>
                  <a:t> </a:t>
                </a:r>
                <a:r>
                  <a:rPr lang="en-US" b="1" dirty="0" smtClean="0">
                    <a:latin typeface="Cambria Math"/>
                    <a:ea typeface="Cambria Math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𝟏</m:t>
                        </m:r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𝟏</m:t>
                        </m:r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/>
                                <a:ea typeface="Cambria Math"/>
                              </a:rPr>
                              <m:t>𝐂</m:t>
                            </m:r>
                          </m:e>
                          <m:sup>
                            <m:r>
                              <a:rPr lang="en-US" b="1" i="0" smtClean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1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e>
                          <m:sup>
                            <m:r>
                              <a:rPr lang="en-US" b="1" i="0" smtClean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/>
                                <a:ea typeface="Cambria Math"/>
                              </a:rPr>
                              <m:t>𝐦</m:t>
                            </m:r>
                          </m:e>
                          <m:sup>
                            <m:r>
                              <a:rPr lang="en-US" b="1" i="0" smtClean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1" dirty="0" smtClean="0"/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b="1" dirty="0"/>
                      <m:t>9 </m:t>
                    </m:r>
                    <m:r>
                      <a:rPr lang="el-GR" b="1" i="1" dirty="0" smtClean="0">
                        <a:latin typeface="Cambria Math"/>
                        <a:ea typeface="Cambria Math"/>
                      </a:rPr>
                      <m:t>×</m:t>
                    </m:r>
                    <m:r>
                      <m:rPr>
                        <m:nor/>
                      </m:rPr>
                      <a:rPr lang="el-GR" b="1" dirty="0"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el-GR" b="1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l-GR" b="1">
                            <a:latin typeface="Cambria Math"/>
                            <a:ea typeface="Cambria Math"/>
                          </a:rPr>
                          <m:t>𝟏𝟎</m:t>
                        </m:r>
                      </m:e>
                      <m:sup>
                        <m:r>
                          <a:rPr lang="el-GR" b="1">
                            <a:latin typeface="Cambria Math"/>
                            <a:ea typeface="Cambria Math"/>
                          </a:rPr>
                          <m:t>𝟗</m:t>
                        </m:r>
                        <m:r>
                          <a:rPr lang="el-GR" b="1">
                            <a:latin typeface="Cambria Math"/>
                            <a:ea typeface="Cambria Math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b="1" dirty="0" smtClean="0"/>
                  <a:t>N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b="1" dirty="0"/>
                      <m:t>9 </m:t>
                    </m:r>
                    <m:r>
                      <a:rPr lang="el-GR" b="1" i="1" dirty="0">
                        <a:latin typeface="Cambria Math"/>
                        <a:ea typeface="Cambria Math"/>
                      </a:rPr>
                      <m:t>×</m:t>
                    </m:r>
                    <m:r>
                      <m:rPr>
                        <m:nor/>
                      </m:rPr>
                      <a:rPr lang="el-GR" b="1" dirty="0"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el-GR" b="1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l-GR" b="1">
                            <a:latin typeface="Cambria Math"/>
                            <a:ea typeface="Cambria Math"/>
                          </a:rPr>
                          <m:t>𝟏𝟎</m:t>
                        </m:r>
                      </m:e>
                      <m:sup>
                        <m:r>
                          <a:rPr lang="en-US" b="1" i="0" smtClean="0">
                            <a:latin typeface="Cambria Math"/>
                            <a:ea typeface="Cambria Math"/>
                          </a:rPr>
                          <m:t>𝟖</m:t>
                        </m:r>
                        <m:r>
                          <a:rPr lang="el-GR" b="1">
                            <a:latin typeface="Cambria Math"/>
                            <a:ea typeface="Cambria Math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b="1" dirty="0" smtClean="0"/>
                  <a:t>Kp </a:t>
                </a:r>
                <a:endParaRPr lang="en-US" b="1" dirty="0"/>
              </a:p>
            </p:txBody>
          </p:sp>
        </mc:Choice>
        <mc:Fallback>
          <p:sp>
            <p:nvSpPr>
              <p:cNvPr id="16" name="Ορθογώνιο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013176"/>
                <a:ext cx="7992888" cy="1087734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l="-686" t="-2793" b="-279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9</a:t>
            </a:fld>
            <a:endParaRPr lang="el-GR"/>
          </a:p>
        </p:txBody>
      </p:sp>
      <p:sp>
        <p:nvSpPr>
          <p:cNvPr id="18" name="1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2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7" grpId="0" animBg="1"/>
      <p:bldP spid="9" grpId="0"/>
      <p:bldP spid="10" grpId="0" animBg="1"/>
      <p:bldP spid="11" grpId="0" animBg="1"/>
      <p:bldP spid="12" grpId="0"/>
      <p:bldP spid="13" grpId="0" animBg="1"/>
      <p:bldP spid="15" grpId="0" animBg="1"/>
      <p:bldP spid="16" grpId="0" uiExpand="1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90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Ηλεκτρικό πεδίο</a:t>
            </a:r>
            <a:endParaRPr lang="el-GR" sz="3200" b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415" y="1342595"/>
            <a:ext cx="343852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0952" y="1747640"/>
            <a:ext cx="16954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Δεξιό βέλος 3"/>
          <p:cNvSpPr/>
          <p:nvPr/>
        </p:nvSpPr>
        <p:spPr>
          <a:xfrm>
            <a:off x="3935816" y="2640722"/>
            <a:ext cx="1219115" cy="480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360" r="2530"/>
          <a:stretch/>
        </p:blipFill>
        <p:spPr bwMode="auto">
          <a:xfrm>
            <a:off x="5154931" y="1444500"/>
            <a:ext cx="324612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6515" y="4521075"/>
            <a:ext cx="873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Ανάμεσα στις φορτισμένες πλάκες δημιουργείται ηλεκτρικό πεδίο</a:t>
            </a:r>
            <a:endParaRPr lang="el-GR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67450" y="863715"/>
            <a:ext cx="544560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Ηλεκτροστατική επίδραση</a:t>
            </a:r>
            <a:endParaRPr lang="el-GR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15887" y="518419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Αν τοποθετήσουμε μια αγώγιμη σφαίρα αυτή φορτίζεται </a:t>
            </a:r>
            <a:endParaRPr lang="el-GR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41641" y="585927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Το αρχικό ηλεκτρικό πεδίο επηρεάζεται και αλλάζει</a:t>
            </a:r>
            <a:endParaRPr lang="el-GR" sz="2400" b="1" dirty="0"/>
          </a:p>
        </p:txBody>
      </p:sp>
      <p:sp>
        <p:nvSpPr>
          <p:cNvPr id="12" name="1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1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/>
      <p:bldP spid="1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91</a:t>
            </a:fld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3" y="1838325"/>
            <a:ext cx="768667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Ηλεκτρικό πεδίο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92</a:t>
            </a:fld>
            <a:endParaRPr lang="el-G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6715" y="998730"/>
            <a:ext cx="455295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Ηλεκτρικό πεδίο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4132455"/>
            <a:ext cx="7695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l-GR" sz="2400" b="1" dirty="0" smtClean="0"/>
              <a:t>Στο εσωτερικό της σφαίρα δεν υπάρχει ηλεκτρικό πεδίο</a:t>
            </a:r>
          </a:p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l-GR" sz="2400" b="1" dirty="0" smtClean="0"/>
              <a:t>Ηλεκτρική θωράκιση (Κλωβός </a:t>
            </a:r>
            <a:r>
              <a:rPr lang="en-US" sz="2400" b="1" dirty="0" smtClean="0"/>
              <a:t>Faraday</a:t>
            </a:r>
            <a:r>
              <a:rPr lang="el-GR" sz="2400" b="1" dirty="0" smtClean="0"/>
              <a:t>)</a:t>
            </a:r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93</a:t>
            </a:fld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Ηλεκτρικό πεδίο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1620" y="902108"/>
            <a:ext cx="7214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Σχέση μεταξύ της έντασης και της διαφοράς δυναμικού</a:t>
            </a:r>
            <a:endParaRPr lang="el-GR" sz="24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515" y="1583795"/>
            <a:ext cx="2847975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4490" y="1583795"/>
            <a:ext cx="5122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Σε ομογενές ηλεκτρικό πεδίο</a:t>
            </a:r>
            <a:endParaRPr lang="el-GR" sz="24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3221850" y="2303875"/>
                <a:ext cx="3195355" cy="896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/>
                        </a:rPr>
                        <m:t>𝐄</m:t>
                      </m:r>
                      <m:r>
                        <a:rPr lang="en-US" sz="2800" b="1" i="0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latin typeface="Cambria Math"/>
                            </a:rPr>
                            <m:t>𝐔</m:t>
                          </m:r>
                        </m:num>
                        <m:den>
                          <m:r>
                            <a:rPr lang="en-US" sz="2800" b="1" i="0" smtClean="0">
                              <a:latin typeface="Cambria Math"/>
                            </a:rPr>
                            <m:t>𝐋</m:t>
                          </m:r>
                        </m:den>
                      </m:f>
                    </m:oMath>
                  </m:oMathPara>
                </a14:m>
                <a:endParaRPr lang="el-GR" sz="2800" b="1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850" y="2303875"/>
                <a:ext cx="3195355" cy="896143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b="-272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TextBox 9"/>
              <p:cNvSpPr txBox="1"/>
              <p:nvPr/>
            </p:nvSpPr>
            <p:spPr>
              <a:xfrm>
                <a:off x="4018062" y="5555720"/>
                <a:ext cx="3195355" cy="896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/>
                        </a:rPr>
                        <m:t>𝐄</m:t>
                      </m:r>
                      <m:r>
                        <a:rPr lang="en-US" sz="2800" b="1" i="0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l-GR" sz="2800" b="1" i="0" smtClean="0">
                              <a:latin typeface="Cambria Math"/>
                            </a:rPr>
                            <m:t>𝚫</m:t>
                          </m:r>
                          <m:r>
                            <a:rPr lang="en-US" sz="2800" b="1" i="0" smtClean="0">
                              <a:latin typeface="Cambria Math"/>
                            </a:rPr>
                            <m:t>𝐔</m:t>
                          </m:r>
                        </m:num>
                        <m:den>
                          <m:r>
                            <a:rPr lang="el-GR" sz="2800" b="1" i="0" smtClean="0">
                              <a:latin typeface="Cambria Math"/>
                            </a:rPr>
                            <m:t>𝚫</m:t>
                          </m:r>
                          <m:r>
                            <a:rPr lang="en-US" sz="2800" b="1" i="0" smtClean="0">
                              <a:latin typeface="Cambria Math"/>
                            </a:rPr>
                            <m:t>𝐋</m:t>
                          </m:r>
                        </m:den>
                      </m:f>
                    </m:oMath>
                  </m:oMathPara>
                </a14:m>
                <a:endParaRPr lang="el-GR" sz="2800" b="1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062" y="5555720"/>
                <a:ext cx="3195355" cy="896143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b="-272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4490" y="3363520"/>
            <a:ext cx="559117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91992" y="5859270"/>
            <a:ext cx="2906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Γενικότερα ισχύει</a:t>
            </a:r>
            <a:r>
              <a:rPr lang="en-US" sz="2400" b="1" dirty="0" smtClean="0"/>
              <a:t>:</a:t>
            </a:r>
            <a:endParaRPr lang="el-GR" sz="2400" b="1" dirty="0"/>
          </a:p>
        </p:txBody>
      </p:sp>
      <p:sp>
        <p:nvSpPr>
          <p:cNvPr id="11" name="1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94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Πυκνωτές</a:t>
            </a:r>
            <a:endParaRPr lang="el-GR" sz="3200" b="1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67" r="7095" b="6415"/>
          <a:stretch/>
        </p:blipFill>
        <p:spPr bwMode="auto">
          <a:xfrm>
            <a:off x="206515" y="1088740"/>
            <a:ext cx="4516260" cy="277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8507" y="1313666"/>
            <a:ext cx="3519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Δύο αγώγιμα σώματα και μεταξύ παρεμβάλλεται μονωτικό υλικό.</a:t>
            </a:r>
            <a:endParaRPr lang="el-GR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58508" y="2618910"/>
            <a:ext cx="3753952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tx1"/>
                </a:solidFill>
              </a:rPr>
              <a:t>Χωρητικότητα πυκνωτή</a:t>
            </a:r>
            <a:r>
              <a:rPr lang="en-US" sz="2400" b="1" dirty="0" smtClean="0">
                <a:solidFill>
                  <a:schemeClr val="tx1"/>
                </a:solidFill>
              </a:rPr>
              <a:t> (C)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6" name="Βέλος προς τα κάτω 5"/>
          <p:cNvSpPr/>
          <p:nvPr/>
        </p:nvSpPr>
        <p:spPr>
          <a:xfrm>
            <a:off x="6417204" y="3289231"/>
            <a:ext cx="301131" cy="5545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332261" y="3969060"/>
            <a:ext cx="8640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Πόσο ηλεκτρικό φορτίο</a:t>
            </a:r>
            <a:r>
              <a:rPr lang="en-US" sz="2000" b="1" dirty="0" smtClean="0"/>
              <a:t> Q</a:t>
            </a:r>
            <a:r>
              <a:rPr lang="el-GR" sz="2000" b="1" dirty="0" smtClean="0"/>
              <a:t> μπορεί να αποθηκεύσει όταν συνδεθεί σε μια ηλεκτρική πηγή </a:t>
            </a:r>
            <a:r>
              <a:rPr lang="en-US" sz="2000" b="1" dirty="0" smtClean="0"/>
              <a:t>U</a:t>
            </a:r>
            <a:r>
              <a:rPr lang="el-GR" sz="2000" b="1" dirty="0" smtClean="0"/>
              <a:t> </a:t>
            </a:r>
            <a:r>
              <a:rPr lang="en-US" sz="2000" b="1" dirty="0" smtClean="0"/>
              <a:t>. </a:t>
            </a:r>
            <a:r>
              <a:rPr lang="el-GR" sz="2000" b="1" dirty="0" smtClean="0"/>
              <a:t>Συμβολίζεται με </a:t>
            </a:r>
            <a:r>
              <a:rPr lang="en-US" sz="2000" b="1" dirty="0" smtClean="0"/>
              <a:t>C </a:t>
            </a:r>
            <a:r>
              <a:rPr lang="el-GR" sz="2000" b="1" dirty="0" smtClean="0"/>
              <a:t>και υπολογίζεται από τον τύπο</a:t>
            </a:r>
            <a:r>
              <a:rPr lang="en-US" sz="2000" b="1" dirty="0" smtClean="0"/>
              <a:t>:</a:t>
            </a:r>
            <a:endParaRPr lang="el-GR" sz="20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4601207" y="4824155"/>
                <a:ext cx="3876959" cy="1779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b="1" dirty="0" smtClean="0"/>
                  <a:t>Μονάδα μέτρησης είναι το </a:t>
                </a:r>
                <a:r>
                  <a:rPr lang="en-US" b="1" dirty="0" smtClean="0"/>
                  <a:t>Farad (F)</a:t>
                </a:r>
              </a:p>
              <a:p>
                <a:r>
                  <a:rPr lang="el-GR" b="1" dirty="0" smtClean="0"/>
                  <a:t>Υποπολλαπλάσια είναι </a:t>
                </a:r>
                <a:endParaRPr lang="en-US" b="1" dirty="0" smtClean="0"/>
              </a:p>
              <a:p>
                <a:r>
                  <a:rPr lang="en-US" b="1" dirty="0" smtClean="0"/>
                  <a:t>1mF = 1/1000 F =</a:t>
                </a:r>
                <a:r>
                  <a:rPr lang="el-GR" b="1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l-GR" b="1" i="1" smtClean="0"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latin typeface="Cambria Math"/>
                          </a:rPr>
                          <m:t>−</m:t>
                        </m:r>
                        <m:r>
                          <a:rPr lang="en-US" b="1" i="1" smtClean="0">
                            <a:latin typeface="Cambria Math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b="1" dirty="0" smtClean="0"/>
                  <a:t> F (</a:t>
                </a:r>
                <a:r>
                  <a:rPr lang="el-GR" b="1" dirty="0" err="1" smtClean="0"/>
                  <a:t>μιλιφαράντ</a:t>
                </a:r>
                <a:r>
                  <a:rPr lang="en-US" b="1" dirty="0" smtClean="0"/>
                  <a:t>)</a:t>
                </a:r>
                <a:endParaRPr lang="el-GR" b="1" dirty="0" smtClean="0"/>
              </a:p>
              <a:p>
                <a:r>
                  <a:rPr lang="en-US" b="1" dirty="0" smtClean="0"/>
                  <a:t>1</a:t>
                </a:r>
                <a:r>
                  <a:rPr lang="el-GR" b="1" dirty="0" smtClean="0"/>
                  <a:t>μ</a:t>
                </a:r>
                <a:r>
                  <a:rPr lang="en-US" b="1" dirty="0" smtClean="0"/>
                  <a:t>F =</a:t>
                </a:r>
                <a:r>
                  <a:rPr lang="el-GR" b="1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l-GR" b="1" i="1"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b="1" i="1">
                            <a:latin typeface="Cambria Math"/>
                          </a:rPr>
                          <m:t>−</m:t>
                        </m:r>
                        <m:r>
                          <a:rPr lang="el-GR" b="1" i="1" smtClean="0">
                            <a:latin typeface="Cambria Math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en-US" b="1" dirty="0"/>
                  <a:t> F (</a:t>
                </a:r>
                <a:r>
                  <a:rPr lang="el-GR" b="1" dirty="0" err="1" smtClean="0"/>
                  <a:t>μικροφαράντ</a:t>
                </a:r>
                <a:r>
                  <a:rPr lang="en-US" b="1" dirty="0"/>
                  <a:t>)</a:t>
                </a:r>
              </a:p>
              <a:p>
                <a:r>
                  <a:rPr lang="en-US" b="1" dirty="0" smtClean="0"/>
                  <a:t>1nF</a:t>
                </a:r>
                <a:r>
                  <a:rPr lang="el-GR" b="1" dirty="0" smtClean="0"/>
                  <a:t> </a:t>
                </a:r>
                <a:r>
                  <a:rPr lang="en-US" b="1" dirty="0" smtClean="0"/>
                  <a:t>=</a:t>
                </a:r>
                <a:r>
                  <a:rPr lang="el-GR" b="1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l-GR" b="1" i="1"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l-GR" b="1" i="1" smtClean="0">
                            <a:latin typeface="Cambria Math"/>
                          </a:rPr>
                          <m:t>−</m:t>
                        </m:r>
                        <m:r>
                          <a:rPr lang="el-GR" b="1" i="1" smtClean="0">
                            <a:latin typeface="Cambria Math"/>
                          </a:rPr>
                          <m:t>𝟗</m:t>
                        </m:r>
                      </m:sup>
                    </m:sSup>
                  </m:oMath>
                </a14:m>
                <a:r>
                  <a:rPr lang="en-US" b="1" dirty="0"/>
                  <a:t> </a:t>
                </a:r>
                <a:r>
                  <a:rPr lang="en-US" b="1" dirty="0" smtClean="0"/>
                  <a:t>F (</a:t>
                </a:r>
                <a:r>
                  <a:rPr lang="el-GR" b="1" dirty="0" err="1" smtClean="0"/>
                  <a:t>νανοφαράντ</a:t>
                </a:r>
                <a:r>
                  <a:rPr lang="en-US" b="1" dirty="0"/>
                  <a:t>)</a:t>
                </a:r>
              </a:p>
              <a:p>
                <a:r>
                  <a:rPr lang="en-US" b="1" dirty="0" smtClean="0"/>
                  <a:t>1pF </a:t>
                </a:r>
                <a:r>
                  <a:rPr lang="en-US" b="1" dirty="0"/>
                  <a:t>=</a:t>
                </a:r>
                <a:r>
                  <a:rPr lang="el-GR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l-GR" b="1" i="1"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b="1" i="1">
                            <a:latin typeface="Cambria Math"/>
                          </a:rPr>
                          <m:t>−</m:t>
                        </m:r>
                        <m:r>
                          <a:rPr lang="el-GR" b="1" i="1" smtClean="0">
                            <a:latin typeface="Cambria Math"/>
                          </a:rPr>
                          <m:t>𝟏𝟐</m:t>
                        </m:r>
                      </m:sup>
                    </m:sSup>
                  </m:oMath>
                </a14:m>
                <a:r>
                  <a:rPr lang="en-US" b="1" dirty="0"/>
                  <a:t> F </a:t>
                </a:r>
                <a:r>
                  <a:rPr lang="en-US" b="1" dirty="0" smtClean="0"/>
                  <a:t>(</a:t>
                </a:r>
                <a:r>
                  <a:rPr lang="el-GR" b="1" dirty="0" err="1" smtClean="0"/>
                  <a:t>πικοφαράντ</a:t>
                </a:r>
                <a:r>
                  <a:rPr lang="en-US" b="1" dirty="0" smtClean="0"/>
                  <a:t>)</a:t>
                </a:r>
                <a:endParaRPr lang="en-US" b="1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207" y="4824155"/>
                <a:ext cx="3876959" cy="1779205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415" t="-1712" r="-2044" b="-445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TextBox 8"/>
              <p:cNvSpPr txBox="1"/>
              <p:nvPr/>
            </p:nvSpPr>
            <p:spPr>
              <a:xfrm>
                <a:off x="1151620" y="5204899"/>
                <a:ext cx="2132384" cy="1017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latin typeface="Cambria Math"/>
                        </a:rPr>
                        <m:t>𝐂</m:t>
                      </m:r>
                      <m:r>
                        <a:rPr lang="en-US" sz="3200" b="1" i="0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latin typeface="Cambria Math"/>
                            </a:rPr>
                            <m:t>𝐐</m:t>
                          </m:r>
                        </m:num>
                        <m:den>
                          <m:r>
                            <a:rPr lang="en-US" sz="3200" b="1" i="0" smtClean="0">
                              <a:latin typeface="Cambria Math"/>
                            </a:rPr>
                            <m:t>𝐔</m:t>
                          </m:r>
                        </m:den>
                      </m:f>
                    </m:oMath>
                  </m:oMathPara>
                </a14:m>
                <a:endParaRPr lang="el-GR" sz="3200" b="1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620" y="5204899"/>
                <a:ext cx="2132384" cy="1017715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b="-239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1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8" grpId="0" animBg="1"/>
      <p:bldP spid="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95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Πυκνωτές</a:t>
            </a:r>
            <a:endParaRPr lang="el-GR" sz="3200" b="1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7452" y="1386934"/>
            <a:ext cx="2205245" cy="214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1770" y="863715"/>
            <a:ext cx="468052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Διηλεκτρική σταθερά</a:t>
            </a:r>
            <a:endParaRPr lang="el-GR" sz="28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112" y="1386935"/>
            <a:ext cx="2205245" cy="214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510" y="3609021"/>
            <a:ext cx="4050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Πυκνωτής όπου ανάμεσα στις πλάκες </a:t>
            </a:r>
            <a:r>
              <a:rPr lang="el-GR" sz="2400" b="1" dirty="0" smtClean="0"/>
              <a:t>δεν έχει </a:t>
            </a:r>
            <a:r>
              <a:rPr lang="el-GR" sz="2400" dirty="0" smtClean="0"/>
              <a:t>κάποιο υλικό, έχει μια χωρητικότητα </a:t>
            </a:r>
            <a:r>
              <a:rPr lang="en-US" sz="2400" b="1" dirty="0" smtClean="0"/>
              <a:t>C</a:t>
            </a:r>
            <a:endParaRPr lang="el-GR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52741" y="3609020"/>
            <a:ext cx="4275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Ο ίδιος πυκνωτής όπου ανάμεσα στις πλάκες </a:t>
            </a:r>
            <a:r>
              <a:rPr lang="el-GR" sz="2400" b="1" dirty="0" smtClean="0"/>
              <a:t>έχει</a:t>
            </a:r>
            <a:r>
              <a:rPr lang="el-GR" sz="2400" dirty="0" smtClean="0"/>
              <a:t> κάποιο υλικό, έχει μια χωρητικότητα </a:t>
            </a:r>
            <a:r>
              <a:rPr lang="en-US" sz="2400" b="1" dirty="0" smtClean="0"/>
              <a:t>C</a:t>
            </a:r>
            <a:r>
              <a:rPr lang="el-GR" sz="2400" b="1" dirty="0" smtClean="0"/>
              <a:t>’</a:t>
            </a:r>
            <a:endParaRPr lang="el-GR" sz="24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TextBox 8"/>
              <p:cNvSpPr txBox="1"/>
              <p:nvPr/>
            </p:nvSpPr>
            <p:spPr>
              <a:xfrm>
                <a:off x="162195" y="5419163"/>
                <a:ext cx="7929940" cy="89357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2800" b="1" dirty="0" smtClean="0"/>
                  <a:t>Διηλεκτρική σταθερά </a:t>
                </a:r>
                <a:r>
                  <a:rPr lang="en-US" sz="2800" b="1" dirty="0" smtClean="0"/>
                  <a:t>(</a:t>
                </a:r>
                <a:r>
                  <a:rPr lang="el-GR" sz="2800" b="1" dirty="0"/>
                  <a:t>ε</a:t>
                </a:r>
                <a:r>
                  <a:rPr lang="en-US" sz="2800" b="1" dirty="0" smtClean="0"/>
                  <a:t>)</a:t>
                </a:r>
                <a:r>
                  <a:rPr lang="el-GR" sz="2800" b="1" dirty="0" smtClean="0"/>
                  <a:t> είναι</a:t>
                </a:r>
                <a:r>
                  <a:rPr lang="en-US" sz="2800" b="1" dirty="0" smtClean="0"/>
                  <a:t>:  </a:t>
                </a:r>
                <a14:m>
                  <m:oMath xmlns:m="http://schemas.openxmlformats.org/officeDocument/2006/math">
                    <m:r>
                      <a:rPr lang="el-GR" sz="3600" b="1" i="0" smtClean="0">
                        <a:latin typeface="Cambria Math"/>
                      </a:rPr>
                      <m:t>𝛆</m:t>
                    </m:r>
                    <m:r>
                      <a:rPr lang="el-GR" sz="3600" b="1" i="0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l-GR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0" smtClean="0">
                            <a:latin typeface="Cambria Math"/>
                          </a:rPr>
                          <m:t>𝐂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dirty="0"/>
                          <m:t>C</m:t>
                        </m:r>
                        <m:r>
                          <m:rPr>
                            <m:nor/>
                          </m:rPr>
                          <a:rPr lang="el-GR" sz="3200" b="1" dirty="0"/>
                          <m:t>’</m:t>
                        </m:r>
                      </m:den>
                    </m:f>
                  </m:oMath>
                </a14:m>
                <a:endParaRPr lang="el-GR" sz="2800" b="1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95" y="5419163"/>
                <a:ext cx="7929940" cy="893578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b="-1059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96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Πυκνωτές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1770" y="863715"/>
            <a:ext cx="468052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Διηλεκτρική σταθερά</a:t>
            </a:r>
            <a:endParaRPr lang="el-GR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661" y="1493785"/>
            <a:ext cx="7380160" cy="509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97</a:t>
            </a:fld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46" t="5154" r="15231" b="2990"/>
          <a:stretch/>
        </p:blipFill>
        <p:spPr bwMode="auto">
          <a:xfrm>
            <a:off x="116505" y="1493785"/>
            <a:ext cx="2835315" cy="302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Πυκνωτές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1770" y="863715"/>
            <a:ext cx="468052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Επίπεδος πυκνωτής</a:t>
            </a:r>
            <a:endParaRPr lang="el-GR" sz="28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2872541" y="1628800"/>
                <a:ext cx="6165685" cy="2280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dirty="0" smtClean="0"/>
                  <a:t>Η χωρητικότητα είναι</a:t>
                </a:r>
                <a:r>
                  <a:rPr lang="en-US" sz="2400" dirty="0" smtClean="0"/>
                  <a:t>:</a:t>
                </a:r>
                <a:r>
                  <a:rPr lang="el-GR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latin typeface="Cambria Math"/>
                      </a:rPr>
                      <m:t>𝐂</m:t>
                    </m:r>
                    <m:r>
                      <a:rPr lang="en-US" sz="3200" b="1" i="0" smtClean="0">
                        <a:latin typeface="Cambria Math"/>
                      </a:rPr>
                      <m:t>=</m:t>
                    </m:r>
                    <m:r>
                      <a:rPr lang="el-GR" sz="3200" b="1" i="0" smtClean="0">
                        <a:latin typeface="Cambria Math"/>
                      </a:rPr>
                      <m:t>𝛆</m:t>
                    </m:r>
                    <m:r>
                      <a:rPr lang="el-GR" sz="3200" b="1" i="0" smtClean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l-GR" sz="32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0" smtClean="0">
                            <a:latin typeface="Cambria Math"/>
                          </a:rPr>
                          <m:t>𝐒</m:t>
                        </m:r>
                      </m:num>
                      <m:den>
                        <m:r>
                          <a:rPr lang="en-US" sz="3200" b="1" i="0" smtClean="0">
                            <a:latin typeface="Cambria Math"/>
                          </a:rPr>
                          <m:t>𝐝</m:t>
                        </m:r>
                      </m:den>
                    </m:f>
                    <m:r>
                      <a:rPr lang="en-US" sz="3200" b="1" i="0" smtClean="0">
                        <a:latin typeface="Cambria Math"/>
                      </a:rPr>
                      <m:t>   </m:t>
                    </m:r>
                  </m:oMath>
                </a14:m>
                <a:endParaRPr lang="en-US" sz="3200" b="1" dirty="0" smtClean="0"/>
              </a:p>
              <a:p>
                <a:r>
                  <a:rPr lang="en-US" sz="2400" b="1" dirty="0" smtClean="0"/>
                  <a:t>C</a:t>
                </a:r>
                <a:r>
                  <a:rPr lang="en-US" sz="2400" dirty="0" smtClean="0"/>
                  <a:t> </a:t>
                </a:r>
                <a:r>
                  <a:rPr lang="el-GR" sz="2400" dirty="0" smtClean="0"/>
                  <a:t>η χωρητικότητα του πυκνωτή σε </a:t>
                </a:r>
                <a:r>
                  <a:rPr lang="en-US" sz="2400" dirty="0" smtClean="0"/>
                  <a:t>F</a:t>
                </a:r>
              </a:p>
              <a:p>
                <a:r>
                  <a:rPr lang="el-GR" sz="2400" b="1" dirty="0" smtClean="0"/>
                  <a:t>ε</a:t>
                </a:r>
                <a:r>
                  <a:rPr lang="el-GR" sz="2400" dirty="0" smtClean="0"/>
                  <a:t> η διηλεκτρικά σταθερά του μονωτικού σε </a:t>
                </a:r>
                <a:r>
                  <a:rPr lang="en-US" sz="2400" dirty="0" smtClean="0"/>
                  <a:t>F/m</a:t>
                </a:r>
              </a:p>
              <a:p>
                <a:r>
                  <a:rPr lang="en-US" sz="2400" b="1" dirty="0" smtClean="0"/>
                  <a:t>S</a:t>
                </a:r>
                <a:r>
                  <a:rPr lang="en-US" sz="2400" dirty="0" smtClean="0"/>
                  <a:t> </a:t>
                </a:r>
                <a:r>
                  <a:rPr lang="el-GR" sz="2400" dirty="0" smtClean="0"/>
                  <a:t>το εμβαδόν των οπλισμών σε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en-US" sz="2400" b="0" i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sz="2400" b="1" dirty="0" smtClean="0"/>
                  <a:t>d</a:t>
                </a:r>
                <a:r>
                  <a:rPr lang="en-US" sz="2400" dirty="0" smtClean="0"/>
                  <a:t> </a:t>
                </a:r>
                <a:r>
                  <a:rPr lang="el-GR" sz="2400" dirty="0" smtClean="0"/>
                  <a:t>η απόσταση μεταξύ των οπλισμών σε </a:t>
                </a:r>
                <a:r>
                  <a:rPr lang="en-US" sz="2400" dirty="0" smtClean="0"/>
                  <a:t>m</a:t>
                </a:r>
                <a:endParaRPr lang="el-GR" sz="24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541" y="1628800"/>
                <a:ext cx="6165685" cy="2280945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482" r="-1383" b="-508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827316" y="4522880"/>
                <a:ext cx="7255074" cy="2037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b="1" dirty="0" smtClean="0"/>
                  <a:t>Η έντασή του ηλεκτρικού πεδίου είναι σταθερή και το μέτρο είναι</a:t>
                </a:r>
                <a:r>
                  <a:rPr lang="en-US" sz="2000" b="1" dirty="0" smtClean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/>
                        </a:rPr>
                        <m:t>𝐄</m:t>
                      </m:r>
                      <m:r>
                        <a:rPr lang="en-US" sz="2800" b="1" i="0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latin typeface="Cambria Math"/>
                            </a:rPr>
                            <m:t>𝐔</m:t>
                          </m:r>
                        </m:num>
                        <m:den>
                          <m:r>
                            <a:rPr lang="en-US" sz="2800" b="1" i="0" smtClean="0">
                              <a:latin typeface="Cambria Math"/>
                            </a:rPr>
                            <m:t>𝐝</m:t>
                          </m:r>
                        </m:den>
                      </m:f>
                    </m:oMath>
                  </m:oMathPara>
                </a14:m>
                <a:endParaRPr lang="en-US" sz="3200" b="1" dirty="0" smtClean="0"/>
              </a:p>
              <a:p>
                <a:r>
                  <a:rPr lang="el-GR" b="1" dirty="0" smtClean="0"/>
                  <a:t>Ε η ένταση του ηλεκτρικού πεδίου σε </a:t>
                </a:r>
                <a:r>
                  <a:rPr lang="en-US" b="1" dirty="0" smtClean="0"/>
                  <a:t>V/m</a:t>
                </a:r>
              </a:p>
              <a:p>
                <a:r>
                  <a:rPr lang="en-US" b="1" dirty="0" smtClean="0"/>
                  <a:t>U </a:t>
                </a:r>
                <a:r>
                  <a:rPr lang="el-GR" b="1" dirty="0" smtClean="0"/>
                  <a:t>η τάση μεταξύ των πλακών</a:t>
                </a:r>
              </a:p>
              <a:p>
                <a:r>
                  <a:rPr lang="en-US" b="1" dirty="0" smtClean="0"/>
                  <a:t>d </a:t>
                </a:r>
                <a:r>
                  <a:rPr lang="el-GR" b="1" dirty="0" smtClean="0"/>
                  <a:t> η απόσταση μεταξύ των πλακών</a:t>
                </a:r>
                <a:endParaRPr lang="el-GR" sz="1600" b="1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16" y="4522880"/>
                <a:ext cx="7255074" cy="2037674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924" t="-1497" r="-1513" b="-389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98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Πυκνωτές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1770" y="863715"/>
            <a:ext cx="468052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Αντοχή διηλεκτρικού</a:t>
            </a:r>
            <a:endParaRPr lang="el-GR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93" r="6865"/>
          <a:stretch/>
        </p:blipFill>
        <p:spPr bwMode="auto">
          <a:xfrm>
            <a:off x="116505" y="1718810"/>
            <a:ext cx="305181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82595" y="1718810"/>
            <a:ext cx="5814174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dirty="0" smtClean="0"/>
              <a:t>Για να αυξήσουμε τη χωρητικότητα του πυκνωτή </a:t>
            </a:r>
            <a:r>
              <a:rPr lang="el-GR" sz="2000" b="1" dirty="0" smtClean="0"/>
              <a:t>ελαττώνουμε</a:t>
            </a:r>
            <a:r>
              <a:rPr lang="el-GR" sz="2000" dirty="0" smtClean="0"/>
              <a:t> την απόσταση </a:t>
            </a:r>
            <a:r>
              <a:rPr lang="en-US" sz="2000" dirty="0" smtClean="0"/>
              <a:t>d</a:t>
            </a:r>
            <a:r>
              <a:rPr lang="el-GR" sz="2000" dirty="0" smtClean="0"/>
              <a:t> μεταξύ των πλακών. </a:t>
            </a:r>
          </a:p>
          <a:p>
            <a:pPr>
              <a:lnSpc>
                <a:spcPct val="150000"/>
              </a:lnSpc>
            </a:pPr>
            <a:r>
              <a:rPr lang="el-GR" sz="2000" dirty="0" smtClean="0"/>
              <a:t>Όμως έτσι αυξάνεται πολύ η ένταση του ηλεκτρικού πεδίου για μια δεδομένη τάση </a:t>
            </a:r>
            <a:r>
              <a:rPr lang="en-US" sz="2000" dirty="0" smtClean="0"/>
              <a:t>U.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/>
              <a:t>Κίνδυνος</a:t>
            </a:r>
            <a:r>
              <a:rPr lang="en-US" sz="2000" b="1" dirty="0" smtClean="0"/>
              <a:t>: </a:t>
            </a:r>
            <a:r>
              <a:rPr lang="el-GR" sz="2000" dirty="0" smtClean="0"/>
              <a:t>Δημιουργία σπινθήρα και </a:t>
            </a:r>
            <a:r>
              <a:rPr lang="el-GR" sz="2000" b="1" dirty="0" smtClean="0"/>
              <a:t>καταστροφή του μονωτικού υλικού </a:t>
            </a:r>
            <a:r>
              <a:rPr lang="el-GR" sz="2000" dirty="0" smtClean="0"/>
              <a:t>που υπάρχει ανάμεσα στις πλάκες.</a:t>
            </a:r>
          </a:p>
          <a:p>
            <a:pPr>
              <a:lnSpc>
                <a:spcPct val="150000"/>
              </a:lnSpc>
            </a:pPr>
            <a:r>
              <a:rPr lang="el-GR" sz="2000" dirty="0" smtClean="0"/>
              <a:t>Κάθε μονωτικό αντέχει ορισμένη τιμή έντασης ηλεκτρικού πεδίου, αν την υπερβούμε τότε καταστρέφεται, αυτή είναι </a:t>
            </a:r>
            <a:r>
              <a:rPr lang="el-GR" sz="2000" b="1" dirty="0" smtClean="0"/>
              <a:t>η διηλεκτρική αντοχή.</a:t>
            </a:r>
            <a:endParaRPr lang="el-GR" sz="2000" b="1" dirty="0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CD74-4CFC-4F43-9F5E-36357115D3B9}" type="slidenum">
              <a:rPr lang="el-GR" smtClean="0"/>
              <a:pPr/>
              <a:t>99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827316" y="143635"/>
            <a:ext cx="765085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prstClr val="white"/>
                </a:solidFill>
              </a:rPr>
              <a:t>Πυκνωτές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6665" y="863715"/>
            <a:ext cx="643571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Παράλληλη συνδεσμολογία πυκνωτών</a:t>
            </a:r>
            <a:endParaRPr lang="el-GR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444"/>
          <a:stretch/>
        </p:blipFill>
        <p:spPr bwMode="auto">
          <a:xfrm>
            <a:off x="347256" y="1448780"/>
            <a:ext cx="3656647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213" t="19117"/>
          <a:stretch/>
        </p:blipFill>
        <p:spPr bwMode="auto">
          <a:xfrm>
            <a:off x="5607115" y="1805940"/>
            <a:ext cx="2527750" cy="227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46010" y="5364215"/>
            <a:ext cx="387043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</a:t>
            </a:r>
            <a:r>
              <a:rPr lang="el-GR" sz="2800" b="1" dirty="0" err="1" smtClean="0"/>
              <a:t>ολ</a:t>
            </a:r>
            <a:r>
              <a:rPr lang="el-GR" sz="2800" b="1" dirty="0" smtClean="0"/>
              <a:t> </a:t>
            </a:r>
            <a:r>
              <a:rPr lang="el-GR" sz="4000" b="1" dirty="0" smtClean="0"/>
              <a:t>= </a:t>
            </a:r>
            <a:r>
              <a:rPr lang="en-US" sz="4000" b="1" dirty="0" smtClean="0">
                <a:solidFill>
                  <a:prstClr val="black"/>
                </a:solidFill>
              </a:rPr>
              <a:t>C</a:t>
            </a:r>
            <a:r>
              <a:rPr lang="el-GR" sz="2800" b="1" dirty="0" smtClean="0">
                <a:solidFill>
                  <a:prstClr val="black"/>
                </a:solidFill>
              </a:rPr>
              <a:t>1 </a:t>
            </a:r>
            <a:r>
              <a:rPr lang="el-GR" sz="4000" b="1" dirty="0" smtClean="0">
                <a:solidFill>
                  <a:prstClr val="black"/>
                </a:solidFill>
              </a:rPr>
              <a:t>+ </a:t>
            </a:r>
            <a:r>
              <a:rPr lang="en-US" sz="4000" b="1" dirty="0" smtClean="0">
                <a:solidFill>
                  <a:prstClr val="black"/>
                </a:solidFill>
              </a:rPr>
              <a:t>C</a:t>
            </a:r>
            <a:r>
              <a:rPr lang="el-GR" sz="2800" b="1" dirty="0" smtClean="0">
                <a:solidFill>
                  <a:prstClr val="black"/>
                </a:solidFill>
              </a:rPr>
              <a:t>2 </a:t>
            </a:r>
            <a:r>
              <a:rPr lang="el-GR" sz="4000" b="1" dirty="0" smtClean="0">
                <a:solidFill>
                  <a:prstClr val="black"/>
                </a:solidFill>
              </a:rPr>
              <a:t>+ </a:t>
            </a:r>
            <a:r>
              <a:rPr lang="en-US" sz="4000" b="1" dirty="0" smtClean="0">
                <a:solidFill>
                  <a:prstClr val="black"/>
                </a:solidFill>
              </a:rPr>
              <a:t>C</a:t>
            </a:r>
            <a:r>
              <a:rPr lang="el-GR" sz="2800" b="1" dirty="0">
                <a:solidFill>
                  <a:prstClr val="black"/>
                </a:solidFill>
              </a:rPr>
              <a:t>3</a:t>
            </a:r>
            <a:endParaRPr lang="el-GR" sz="4000" b="1" dirty="0"/>
          </a:p>
        </p:txBody>
      </p:sp>
      <p:sp>
        <p:nvSpPr>
          <p:cNvPr id="7" name="Δεξιό βέλος 6"/>
          <p:cNvSpPr/>
          <p:nvPr/>
        </p:nvSpPr>
        <p:spPr>
          <a:xfrm>
            <a:off x="4346975" y="2663915"/>
            <a:ext cx="1125125" cy="405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/>
          <p:cNvSpPr txBox="1"/>
          <p:nvPr/>
        </p:nvSpPr>
        <p:spPr>
          <a:xfrm>
            <a:off x="2074222" y="4267582"/>
            <a:ext cx="4185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Στους πυκνωτές ίδια τάση </a:t>
            </a:r>
            <a:endParaRPr lang="el-GR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515" y="4729247"/>
            <a:ext cx="8730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Αν αντικαταστήσουμε τους πυκνωτές με έναν τότε αυτός θα έχει χωρητικότητα</a:t>
            </a:r>
            <a:r>
              <a:rPr lang="en-US" sz="2000" b="1" dirty="0" smtClean="0"/>
              <a:t>:</a:t>
            </a:r>
            <a:endParaRPr lang="el-GR" sz="2000" b="1" dirty="0"/>
          </a:p>
        </p:txBody>
      </p:sp>
      <p:sp>
        <p:nvSpPr>
          <p:cNvPr id="11" name="1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ΠΑΔΙΩΤΗΣ ΙΩΑΝΝΗΣ Σ.Ε.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04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5481</TotalTime>
  <Words>3989</Words>
  <Application>Microsoft Office PowerPoint</Application>
  <PresentationFormat>Προβολή στην οθόνη (4:3)</PresentationFormat>
  <Paragraphs>949</Paragraphs>
  <Slides>107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107</vt:i4>
      </vt:variant>
    </vt:vector>
  </HeadingPairs>
  <TitlesOfParts>
    <vt:vector size="108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  <vt:lpstr>Διαφάνεια 77</vt:lpstr>
      <vt:lpstr>Διαφάνεια 78</vt:lpstr>
      <vt:lpstr>Διαφάνεια 79</vt:lpstr>
      <vt:lpstr>Διαφάνεια 80</vt:lpstr>
      <vt:lpstr>Διαφάνεια 81</vt:lpstr>
      <vt:lpstr>Διαφάνεια 82</vt:lpstr>
      <vt:lpstr>Διαφάνεια 83</vt:lpstr>
      <vt:lpstr>Διαφάνεια 84</vt:lpstr>
      <vt:lpstr>Διαφάνεια 85</vt:lpstr>
      <vt:lpstr>Διαφάνεια 86</vt:lpstr>
      <vt:lpstr>Διαφάνεια 87</vt:lpstr>
      <vt:lpstr>Διαφάνεια 88</vt:lpstr>
      <vt:lpstr>Διαφάνεια 89</vt:lpstr>
      <vt:lpstr>Διαφάνεια 90</vt:lpstr>
      <vt:lpstr>Διαφάνεια 91</vt:lpstr>
      <vt:lpstr>Διαφάνεια 92</vt:lpstr>
      <vt:lpstr>Διαφάνεια 93</vt:lpstr>
      <vt:lpstr>Διαφάνεια 94</vt:lpstr>
      <vt:lpstr>Διαφάνεια 95</vt:lpstr>
      <vt:lpstr>Διαφάνεια 96</vt:lpstr>
      <vt:lpstr>Διαφάνεια 97</vt:lpstr>
      <vt:lpstr>Διαφάνεια 98</vt:lpstr>
      <vt:lpstr>Διαφάνεια 99</vt:lpstr>
      <vt:lpstr>Διαφάνεια 100</vt:lpstr>
      <vt:lpstr>Διαφάνεια 101</vt:lpstr>
      <vt:lpstr>Διαφάνεια 102</vt:lpstr>
      <vt:lpstr>Διαφάνεια 103</vt:lpstr>
      <vt:lpstr>Διαφάνεια 104</vt:lpstr>
      <vt:lpstr>Διαφάνεια 105</vt:lpstr>
      <vt:lpstr>Διαφάνεια 106</vt:lpstr>
      <vt:lpstr>Διαφάνεια 107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ioannis</dc:creator>
  <cp:lastModifiedBy>userX</cp:lastModifiedBy>
  <cp:revision>263</cp:revision>
  <dcterms:created xsi:type="dcterms:W3CDTF">2019-10-21T07:16:43Z</dcterms:created>
  <dcterms:modified xsi:type="dcterms:W3CDTF">2023-09-04T08:04:07Z</dcterms:modified>
</cp:coreProperties>
</file>