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0000"/>
    <a:srgbClr val="0000FF"/>
    <a:srgbClr val="FFCCFF"/>
    <a:srgbClr val="FF6699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5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CB80B5-8E27-4FFD-8C08-863A4E3F932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B1015-48D6-485F-A298-412A568CA07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C0E11-AC3F-419F-B364-9256C16D5B2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Τίτλος, Κείμενο και 2 Αντικεί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65A31-3A2E-4BAD-8460-24EBC5D8493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Τίτλος και 4 Αντικεί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5E672-DD7A-4CD2-AE3E-39A5E6FE3C0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Τίτλος, Κείμενο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971DF-6589-4111-8513-A2C016D46BF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D76D1-9645-47BA-974D-A00A6FAFD97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C673D-BCFA-405C-ABA5-2AD795C1A5D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70137-61B8-4EE7-8386-0E355F61577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ECEC1-AEC6-47C6-AA16-CB0853567DB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5BDD8-DEF7-4E6F-9548-5828ECF6204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E67396-3B5F-4E63-9D87-C8714134BE4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2CFBD-1F70-4BAD-B00B-30DE93EEA4C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CB809-651A-4750-BA47-9E307338A74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τον τίτλο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67FE74B-E14A-4058-A113-267FED648C4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audio" Target="../media/audio2.wav"/><Relationship Id="rId7" Type="http://schemas.openxmlformats.org/officeDocument/2006/relationships/hyperlink" Target="http://images.google.gr/imgres?imgurl=http://upload.wikimedia.org/wikipedia/commons/thumb/e/e4/Lemon.jpg/800px-Lemon.jpg&amp;imgrefurl=http://commons.wikimedia.org/wiki/Image:Lemon.jpg&amp;h=565&amp;w=800&amp;sz=74&amp;hl=el&amp;start=27&amp;tbnid=NQdIlhyZJItGgM:&amp;tbnh=101&amp;tbnw=143&amp;prev=/images%3Fq%3DLEMON%26start%3D18%26gbv%3D2%26ndsp%3D18%26svnum%3D10%26hl%3Del%26sa%3DN" TargetMode="External"/><Relationship Id="rId12" Type="http://schemas.openxmlformats.org/officeDocument/2006/relationships/hyperlink" Target="http://en.wikipedia.org/wiki/Sorbic_acid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11" Type="http://schemas.openxmlformats.org/officeDocument/2006/relationships/hyperlink" Target="http://en.wikipedia.org/wiki/Benzoic_acid" TargetMode="External"/><Relationship Id="rId5" Type="http://schemas.openxmlformats.org/officeDocument/2006/relationships/image" Target="../media/image4.jpeg"/><Relationship Id="rId10" Type="http://schemas.openxmlformats.org/officeDocument/2006/relationships/image" Target="../media/image7.jpeg"/><Relationship Id="rId4" Type="http://schemas.openxmlformats.org/officeDocument/2006/relationships/image" Target="../media/image3.gif"/><Relationship Id="rId9" Type="http://schemas.openxmlformats.org/officeDocument/2006/relationships/hyperlink" Target="http://digitalschool.minedu.gov.gr/modules/ebook/show.php/DSGYM-C102/362/2432,9303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7813" y="188913"/>
            <a:ext cx="5400675" cy="792162"/>
          </a:xfrm>
        </p:spPr>
        <p:txBody>
          <a:bodyPr/>
          <a:lstStyle/>
          <a:p>
            <a:pPr eaLnBrk="1" hangingPunct="1">
              <a:defRPr/>
            </a:pPr>
            <a:r>
              <a:rPr lang="el-GR" sz="48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ΤΑ ΟΞΕΑ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>
            <p:ph type="subTitle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19250" y="1628775"/>
            <a:ext cx="6121400" cy="5060950"/>
          </a:xfrm>
          <a:solidFill>
            <a:schemeClr val="accent1"/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79388" y="620713"/>
            <a:ext cx="3384550" cy="521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l-GR" sz="2200" b="1"/>
              <a:t>Τα </a:t>
            </a:r>
            <a:r>
              <a:rPr lang="el-GR" sz="2200" b="1">
                <a:solidFill>
                  <a:srgbClr val="EC0000"/>
                </a:solidFill>
              </a:rPr>
              <a:t>εσπεριδοειδή</a:t>
            </a:r>
            <a:r>
              <a:rPr lang="el-GR" sz="2200" b="1"/>
              <a:t> περιέχουν </a:t>
            </a:r>
            <a:r>
              <a:rPr lang="el-GR" sz="2200" b="1">
                <a:solidFill>
                  <a:srgbClr val="0000FF"/>
                </a:solidFill>
              </a:rPr>
              <a:t>κιτρικό οξύ</a:t>
            </a:r>
            <a:r>
              <a:rPr lang="el-GR" sz="2200" b="1"/>
              <a:t> και </a:t>
            </a:r>
            <a:r>
              <a:rPr lang="el-GR" sz="2200" b="1">
                <a:solidFill>
                  <a:srgbClr val="0000FF"/>
                </a:solidFill>
              </a:rPr>
              <a:t>ασκορβικό οξύ (βιταμίνη </a:t>
            </a:r>
            <a:r>
              <a:rPr lang="en-US" sz="2200" b="1">
                <a:solidFill>
                  <a:srgbClr val="0000FF"/>
                </a:solidFill>
              </a:rPr>
              <a:t>C)</a:t>
            </a:r>
            <a:endParaRPr lang="el-GR" sz="2200" b="1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l-GR" sz="2200" b="1"/>
              <a:t>Τα </a:t>
            </a:r>
            <a:r>
              <a:rPr lang="el-GR" sz="2200" b="1">
                <a:solidFill>
                  <a:srgbClr val="EC0000"/>
                </a:solidFill>
              </a:rPr>
              <a:t>αναψυκτικά τύπου κόλα</a:t>
            </a:r>
            <a:r>
              <a:rPr lang="el-GR" sz="2200" b="1"/>
              <a:t> περιέχουν </a:t>
            </a:r>
            <a:r>
              <a:rPr lang="el-GR" sz="2200" b="1">
                <a:solidFill>
                  <a:srgbClr val="0000FF"/>
                </a:solidFill>
              </a:rPr>
              <a:t>φωσφορικό οξύ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l-GR" sz="2200" b="1"/>
              <a:t>Τα </a:t>
            </a:r>
            <a:r>
              <a:rPr lang="el-GR" sz="2200" b="1">
                <a:solidFill>
                  <a:srgbClr val="EC0000"/>
                </a:solidFill>
              </a:rPr>
              <a:t>αεριούχα αναψυκτικά</a:t>
            </a:r>
            <a:r>
              <a:rPr lang="el-GR" sz="2200" b="1"/>
              <a:t>   περιέχουν </a:t>
            </a:r>
            <a:r>
              <a:rPr lang="el-GR" sz="2200" b="1">
                <a:solidFill>
                  <a:srgbClr val="0000FF"/>
                </a:solidFill>
              </a:rPr>
              <a:t>ανθρακικό οξύ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l-GR" sz="2200" b="1"/>
              <a:t>Το </a:t>
            </a:r>
            <a:r>
              <a:rPr lang="el-GR" sz="2200" b="1">
                <a:solidFill>
                  <a:srgbClr val="EC0000"/>
                </a:solidFill>
              </a:rPr>
              <a:t>κρασί</a:t>
            </a:r>
            <a:r>
              <a:rPr lang="el-GR" sz="2200" b="1"/>
              <a:t> περιέχει </a:t>
            </a:r>
            <a:r>
              <a:rPr lang="el-GR" sz="2200" b="1">
                <a:solidFill>
                  <a:srgbClr val="0000FF"/>
                </a:solidFill>
              </a:rPr>
              <a:t>τρυγικό οξύ</a:t>
            </a:r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490538"/>
          </a:xfrm>
          <a:noFill/>
        </p:spPr>
        <p:txBody>
          <a:bodyPr/>
          <a:lstStyle/>
          <a:p>
            <a:pPr eaLnBrk="1" hangingPunct="1"/>
            <a:r>
              <a:rPr lang="el-GR" sz="2000" b="1" smtClean="0">
                <a:solidFill>
                  <a:schemeClr val="accent2"/>
                </a:solidFill>
              </a:rPr>
              <a:t>ΣΩΜΑΤΑ ΚΑΘΗΜΕΡΙΝΗΣ ΧΡΗΣΗΣ ΤΑ ΟΠΟΙΑ ΠΕΡΙΕΧΟΥΝ ΟΞΕΑ</a:t>
            </a:r>
          </a:p>
        </p:txBody>
      </p:sp>
      <p:sp>
        <p:nvSpPr>
          <p:cNvPr id="4100" name="Text Box 10"/>
          <p:cNvSpPr txBox="1">
            <a:spLocks noChangeArrowheads="1"/>
          </p:cNvSpPr>
          <p:nvPr/>
        </p:nvSpPr>
        <p:spPr bwMode="auto">
          <a:xfrm>
            <a:off x="6659563" y="2708275"/>
            <a:ext cx="226695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sz="2400" b="1">
                <a:solidFill>
                  <a:srgbClr val="781602"/>
                </a:solidFill>
                <a:latin typeface="Times New Roman" pitchFamily="18" charset="0"/>
              </a:rPr>
              <a:t>Οι μπαταρίες των αυτοκινήτων περιέχουν θειικό οξύ</a:t>
            </a:r>
          </a:p>
        </p:txBody>
      </p:sp>
      <p:grpSp>
        <p:nvGrpSpPr>
          <p:cNvPr id="4101" name="Group 14"/>
          <p:cNvGrpSpPr>
            <a:grpSpLocks/>
          </p:cNvGrpSpPr>
          <p:nvPr/>
        </p:nvGrpSpPr>
        <p:grpSpPr bwMode="auto">
          <a:xfrm>
            <a:off x="3635375" y="404813"/>
            <a:ext cx="4608513" cy="4030662"/>
            <a:chOff x="2336" y="890"/>
            <a:chExt cx="3262" cy="2750"/>
          </a:xfrm>
        </p:grpSpPr>
        <p:pic>
          <p:nvPicPr>
            <p:cNvPr id="4108" name="Picture 6" descr="7upcan3drotatin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699" y="890"/>
              <a:ext cx="1180" cy="8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9" name="Picture 7" descr="cocacola1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742" y="1616"/>
              <a:ext cx="1856" cy="8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0" name="Picture 8" descr="64512905iVgpaR_ph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426" y="2478"/>
              <a:ext cx="1900" cy="1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1" name="Picture 12" descr="800px-Lemon">
              <a:hlinkClick r:id="rId7"/>
            </p:cNvPr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336" y="1752"/>
              <a:ext cx="858" cy="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1414463" y="5157788"/>
            <a:ext cx="7186612" cy="1374775"/>
            <a:chOff x="891" y="3249"/>
            <a:chExt cx="4527" cy="866"/>
          </a:xfrm>
        </p:grpSpPr>
        <p:sp>
          <p:nvSpPr>
            <p:cNvPr id="6159" name="Text Box 15"/>
            <p:cNvSpPr txBox="1">
              <a:spLocks noChangeArrowheads="1"/>
            </p:cNvSpPr>
            <p:nvPr/>
          </p:nvSpPr>
          <p:spPr bwMode="auto">
            <a:xfrm>
              <a:off x="1415" y="3521"/>
              <a:ext cx="327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l-GR" sz="2000" b="1">
                  <a:effectLst>
                    <a:outerShdw blurRad="38100" dist="38100" dir="2700000" algn="tl">
                      <a:srgbClr val="FFFFFF"/>
                    </a:outerShdw>
                  </a:effectLst>
                  <a:hlinkClick r:id="rId9"/>
                </a:rPr>
                <a:t>Οξέα - εμπλουτισμένο ηλεκτρονικό βιβλίο</a:t>
              </a:r>
              <a:endParaRPr lang="el-GR" sz="2000" b="1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pic>
          <p:nvPicPr>
            <p:cNvPr id="4104" name="Picture 17" descr="stock-vector-cartoon-lemon-pointing-with-his-finger-55389496"/>
            <p:cNvPicPr>
              <a:picLocks noChangeAspect="1" noChangeArrowheads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12000" contrast="30000"/>
            </a:blip>
            <a:srcRect b="4546"/>
            <a:stretch>
              <a:fillRect/>
            </a:stretch>
          </p:blipFill>
          <p:spPr bwMode="auto">
            <a:xfrm>
              <a:off x="4604" y="3249"/>
              <a:ext cx="814" cy="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163" name="Text Box 19"/>
            <p:cNvSpPr txBox="1">
              <a:spLocks noChangeArrowheads="1"/>
            </p:cNvSpPr>
            <p:nvPr/>
          </p:nvSpPr>
          <p:spPr bwMode="auto">
            <a:xfrm>
              <a:off x="1746" y="3884"/>
              <a:ext cx="100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l-GR" b="1">
                  <a:effectLst>
                    <a:outerShdw blurRad="38100" dist="38100" dir="2700000" algn="tl">
                      <a:srgbClr val="FFFFFF"/>
                    </a:outerShdw>
                  </a:effectLst>
                  <a:hlinkClick r:id="rId11"/>
                </a:rPr>
                <a:t>Βενζοϊκό οξύ</a:t>
              </a:r>
              <a:endParaRPr lang="el-GR" b="1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6164" name="Text Box 20"/>
            <p:cNvSpPr txBox="1">
              <a:spLocks noChangeArrowheads="1"/>
            </p:cNvSpPr>
            <p:nvPr/>
          </p:nvSpPr>
          <p:spPr bwMode="auto">
            <a:xfrm>
              <a:off x="3026" y="3884"/>
              <a:ext cx="95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l-GR" b="1">
                  <a:effectLst>
                    <a:outerShdw blurRad="38100" dist="38100" dir="2700000" algn="tl">
                      <a:srgbClr val="FFFFFF"/>
                    </a:outerShdw>
                  </a:effectLst>
                  <a:hlinkClick r:id="rId12"/>
                </a:rPr>
                <a:t>Σορβικό οξύ</a:t>
              </a:r>
              <a:endParaRPr lang="el-GR" b="1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4107" name="Text Box 21"/>
            <p:cNvSpPr txBox="1">
              <a:spLocks noChangeArrowheads="1"/>
            </p:cNvSpPr>
            <p:nvPr/>
          </p:nvSpPr>
          <p:spPr bwMode="auto">
            <a:xfrm>
              <a:off x="891" y="3884"/>
              <a:ext cx="81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l-GR"/>
                <a:t>Άλλα οξέα: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-36513" y="115888"/>
            <a:ext cx="5689601" cy="6408737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l-GR" sz="2400" u="sng" smtClean="0">
                <a:solidFill>
                  <a:srgbClr val="EC0000"/>
                </a:solidFill>
                <a:latin typeface="Impact" pitchFamily="34" charset="0"/>
              </a:rPr>
              <a:t>Οι ιδιότητες των οξέων</a:t>
            </a:r>
            <a:r>
              <a:rPr lang="el-GR" sz="2400" smtClean="0">
                <a:solidFill>
                  <a:srgbClr val="FF6699"/>
                </a:solidFill>
                <a:latin typeface="Impact" pitchFamily="34" charset="0"/>
              </a:rPr>
              <a:t>  </a:t>
            </a:r>
          </a:p>
          <a:p>
            <a:pPr algn="ctr" eaLnBrk="1" hangingPunct="1">
              <a:buFontTx/>
              <a:buNone/>
            </a:pPr>
            <a:endParaRPr lang="el-GR" sz="2400" smtClean="0">
              <a:solidFill>
                <a:srgbClr val="0000FF"/>
              </a:solidFill>
              <a:latin typeface="Impact" pitchFamily="34" charset="0"/>
            </a:endParaRPr>
          </a:p>
          <a:p>
            <a:pPr algn="ctr" eaLnBrk="1" hangingPunct="1">
              <a:buFontTx/>
              <a:buNone/>
            </a:pPr>
            <a:r>
              <a:rPr lang="el-GR" sz="2400" smtClean="0">
                <a:solidFill>
                  <a:srgbClr val="0000FF"/>
                </a:solidFill>
                <a:latin typeface="Impact" pitchFamily="34" charset="0"/>
              </a:rPr>
              <a:t>ΟΞΙΝΟΣ ΧΑΡΑΚΤΗΡΑΣ</a:t>
            </a:r>
          </a:p>
          <a:p>
            <a:pPr algn="ctr" eaLnBrk="1" hangingPunct="1">
              <a:buFontTx/>
              <a:buNone/>
            </a:pPr>
            <a:endParaRPr lang="el-GR" sz="900" smtClean="0">
              <a:solidFill>
                <a:srgbClr val="FF6699"/>
              </a:solidFill>
              <a:latin typeface="Impact" pitchFamily="34" charset="0"/>
            </a:endParaRPr>
          </a:p>
          <a:p>
            <a:pPr eaLnBrk="1" hangingPunct="1">
              <a:buFontTx/>
              <a:buBlip>
                <a:blip r:embed="rId2"/>
              </a:buBlip>
            </a:pPr>
            <a:r>
              <a:rPr lang="el-GR" sz="2400" smtClean="0">
                <a:solidFill>
                  <a:schemeClr val="accent2"/>
                </a:solidFill>
                <a:latin typeface="Impact" pitchFamily="34" charset="0"/>
              </a:rPr>
              <a:t>Τι γεύση έχουν τα διαλύματα των οξέων;</a:t>
            </a:r>
          </a:p>
          <a:p>
            <a:pPr eaLnBrk="1" hangingPunct="1">
              <a:buFontTx/>
              <a:buNone/>
            </a:pPr>
            <a:r>
              <a:rPr lang="el-GR" sz="2400" smtClean="0">
                <a:latin typeface="Comic Sans MS" pitchFamily="66" charset="0"/>
              </a:rPr>
              <a:t>	Τα διαλύματα των οξέων έχουν όξινη γεύση</a:t>
            </a:r>
          </a:p>
          <a:p>
            <a:pPr eaLnBrk="1" hangingPunct="1">
              <a:buFontTx/>
              <a:buNone/>
            </a:pPr>
            <a:endParaRPr lang="el-GR" sz="900" smtClean="0">
              <a:latin typeface="Comic Sans MS" pitchFamily="66" charset="0"/>
            </a:endParaRPr>
          </a:p>
          <a:p>
            <a:pPr eaLnBrk="1" hangingPunct="1">
              <a:buFontTx/>
              <a:buBlip>
                <a:blip r:embed="rId2"/>
              </a:buBlip>
            </a:pPr>
            <a:r>
              <a:rPr lang="el-GR" sz="2400" smtClean="0">
                <a:solidFill>
                  <a:schemeClr val="accent2"/>
                </a:solidFill>
                <a:latin typeface="Impact" pitchFamily="34" charset="0"/>
              </a:rPr>
              <a:t>Τι συμβαίνει σε ένα διάλυμα οξέος, όταν προστίθενται σταγόνες ενός </a:t>
            </a:r>
            <a:r>
              <a:rPr lang="el-GR" sz="2400" smtClean="0">
                <a:solidFill>
                  <a:srgbClr val="FF6699"/>
                </a:solidFill>
                <a:latin typeface="Impact" pitchFamily="34" charset="0"/>
              </a:rPr>
              <a:t>δείκτη</a:t>
            </a:r>
            <a:r>
              <a:rPr lang="el-GR" sz="2400" smtClean="0">
                <a:solidFill>
                  <a:schemeClr val="accent2"/>
                </a:solidFill>
                <a:latin typeface="Impact" pitchFamily="34" charset="0"/>
              </a:rPr>
              <a:t>;</a:t>
            </a:r>
          </a:p>
          <a:p>
            <a:pPr eaLnBrk="1" hangingPunct="1">
              <a:buFontTx/>
              <a:buNone/>
            </a:pPr>
            <a:r>
              <a:rPr lang="el-GR" sz="2400" smtClean="0">
                <a:latin typeface="Comic Sans MS" pitchFamily="66" charset="0"/>
              </a:rPr>
              <a:t>	Το διάλυμα αποκτά συγκεκριμένο χρώμα, το οποίο εξαρτάται από το δείκτη</a:t>
            </a:r>
          </a:p>
          <a:p>
            <a:pPr eaLnBrk="1" hangingPunct="1">
              <a:buFontTx/>
              <a:buNone/>
            </a:pPr>
            <a:r>
              <a:rPr lang="el-GR" sz="2400" smtClean="0">
                <a:latin typeface="Comic Sans MS" pitchFamily="66" charset="0"/>
              </a:rPr>
              <a:t>	Ο δείκτης μπλε της βρομοθυμόλης σε διαλύματα οξέων έχει κίτρινο χρώμα</a:t>
            </a:r>
            <a:endParaRPr lang="el-GR" sz="2400" smtClean="0">
              <a:solidFill>
                <a:schemeClr val="accent2"/>
              </a:solidFill>
              <a:latin typeface="Impact" pitchFamily="34" charset="0"/>
            </a:endParaRPr>
          </a:p>
        </p:txBody>
      </p:sp>
      <p:grpSp>
        <p:nvGrpSpPr>
          <p:cNvPr id="5123" name="Group 8"/>
          <p:cNvGrpSpPr>
            <a:grpSpLocks/>
          </p:cNvGrpSpPr>
          <p:nvPr/>
        </p:nvGrpSpPr>
        <p:grpSpPr bwMode="auto">
          <a:xfrm>
            <a:off x="5867400" y="3556000"/>
            <a:ext cx="2952750" cy="2897188"/>
            <a:chOff x="2971" y="1570"/>
            <a:chExt cx="2404" cy="2113"/>
          </a:xfrm>
        </p:grpSpPr>
        <p:pic>
          <p:nvPicPr>
            <p:cNvPr id="5127" name="Picture 4"/>
            <p:cNvPicPr>
              <a:picLocks noChangeAspect="1" noChangeArrowheads="1"/>
            </p:cNvPicPr>
            <p:nvPr/>
          </p:nvPicPr>
          <p:blipFill>
            <a:blip r:embed="rId3"/>
            <a:srcRect t="6146"/>
            <a:stretch>
              <a:fillRect/>
            </a:stretch>
          </p:blipFill>
          <p:spPr bwMode="auto">
            <a:xfrm>
              <a:off x="2971" y="1570"/>
              <a:ext cx="2404" cy="1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128" name="Text Box 7"/>
            <p:cNvSpPr txBox="1">
              <a:spLocks noChangeArrowheads="1"/>
            </p:cNvSpPr>
            <p:nvPr/>
          </p:nvSpPr>
          <p:spPr bwMode="auto">
            <a:xfrm>
              <a:off x="2971" y="2840"/>
              <a:ext cx="2357" cy="8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l-GR" sz="1400"/>
                <a:t>Τα διαλύματα των οξέων αποκτούν κοκκινωπό χρώμα, όταν προστεθούν σε αυτά σταγόνες από χυμό κόκκινου λάχανου</a:t>
              </a:r>
            </a:p>
          </p:txBody>
        </p:sp>
      </p:grpSp>
      <p:sp>
        <p:nvSpPr>
          <p:cNvPr id="13321" name="AutoShape 9"/>
          <p:cNvSpPr>
            <a:spLocks noChangeArrowheads="1"/>
          </p:cNvSpPr>
          <p:nvPr/>
        </p:nvSpPr>
        <p:spPr bwMode="auto">
          <a:xfrm flipV="1">
            <a:off x="5724525" y="1196975"/>
            <a:ext cx="3240088" cy="2087563"/>
          </a:xfrm>
          <a:prstGeom prst="wedgeEllipseCallout">
            <a:avLst>
              <a:gd name="adj1" fmla="val -74597"/>
              <a:gd name="adj2" fmla="val -68023"/>
            </a:avLst>
          </a:prstGeom>
          <a:gradFill rotWithShape="1">
            <a:gsLst>
              <a:gs pos="0">
                <a:schemeClr val="bg1"/>
              </a:gs>
              <a:gs pos="100000">
                <a:srgbClr val="FFCC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rot="10800000"/>
          <a:lstStyle/>
          <a:p>
            <a:pPr algn="ctr"/>
            <a:r>
              <a:rPr lang="el-GR" b="1">
                <a:solidFill>
                  <a:srgbClr val="EC0000"/>
                </a:solidFill>
              </a:rPr>
              <a:t>Δείκτης </a:t>
            </a:r>
          </a:p>
          <a:p>
            <a:pPr algn="ctr"/>
            <a:r>
              <a:rPr lang="el-GR">
                <a:solidFill>
                  <a:schemeClr val="accent2"/>
                </a:solidFill>
              </a:rPr>
              <a:t>Χημική ουσία η οποία σε κατάλληλο χημικό περιβάλλον αλλάζει χρώμα</a:t>
            </a:r>
          </a:p>
        </p:txBody>
      </p:sp>
      <p:pic>
        <p:nvPicPr>
          <p:cNvPr id="5125" name="Picture 18" descr="MC900339836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35600" y="115888"/>
            <a:ext cx="654050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32" name="AutoShape 20"/>
          <p:cNvSpPr>
            <a:spLocks noChangeArrowheads="1"/>
          </p:cNvSpPr>
          <p:nvPr/>
        </p:nvSpPr>
        <p:spPr bwMode="auto">
          <a:xfrm rot="99999" flipV="1">
            <a:off x="6588125" y="0"/>
            <a:ext cx="2266950" cy="935038"/>
          </a:xfrm>
          <a:prstGeom prst="wedgeEllipseCallout">
            <a:avLst>
              <a:gd name="adj1" fmla="val -73356"/>
              <a:gd name="adj2" fmla="val 19347"/>
            </a:avLst>
          </a:prstGeom>
          <a:gradFill rotWithShape="1">
            <a:gsLst>
              <a:gs pos="0">
                <a:schemeClr val="bg1"/>
              </a:gs>
              <a:gs pos="100000">
                <a:srgbClr val="FFCC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rot="10800000"/>
          <a:lstStyle/>
          <a:p>
            <a:pPr algn="ctr"/>
            <a:r>
              <a:rPr lang="el-GR">
                <a:solidFill>
                  <a:schemeClr val="accent2"/>
                </a:solidFill>
              </a:rPr>
              <a:t>Πάμε εργαστήριο 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 animBg="1"/>
      <p:bldP spid="133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23850" y="188913"/>
            <a:ext cx="8496300" cy="2592387"/>
            <a:chOff x="204" y="119"/>
            <a:chExt cx="5466" cy="1723"/>
          </a:xfrm>
        </p:grpSpPr>
        <p:sp>
          <p:nvSpPr>
            <p:cNvPr id="6152" name="Rectangle 15"/>
            <p:cNvSpPr>
              <a:spLocks noChangeArrowheads="1"/>
            </p:cNvSpPr>
            <p:nvPr/>
          </p:nvSpPr>
          <p:spPr bwMode="auto">
            <a:xfrm>
              <a:off x="1429" y="164"/>
              <a:ext cx="4241" cy="10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20000"/>
                </a:spcBef>
                <a:buFontTx/>
                <a:buBlip>
                  <a:blip r:embed="rId2"/>
                </a:buBlip>
              </a:pPr>
              <a:r>
                <a:rPr lang="el-GR" sz="2400">
                  <a:solidFill>
                    <a:schemeClr val="accent2"/>
                  </a:solidFill>
                  <a:latin typeface="Impact" pitchFamily="34" charset="0"/>
                </a:rPr>
                <a:t>Τι συμβαίνει όταν ένα διάλυμα οξέος προστίθεται σε δοχείο που περιέχει μικρά κομματάκια μάρμαρο ή μαγειρική σόδα;</a:t>
              </a:r>
            </a:p>
            <a:p>
              <a:pPr>
                <a:spcBef>
                  <a:spcPct val="20000"/>
                </a:spcBef>
              </a:pPr>
              <a:endParaRPr lang="el-GR" sz="2400">
                <a:latin typeface="Comic Sans MS" pitchFamily="66" charset="0"/>
              </a:endParaRPr>
            </a:p>
          </p:txBody>
        </p:sp>
        <p:pic>
          <p:nvPicPr>
            <p:cNvPr id="6153" name="Picture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04" y="119"/>
              <a:ext cx="1264" cy="1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323850" y="2849563"/>
            <a:ext cx="8416925" cy="3459162"/>
            <a:chOff x="204" y="1795"/>
            <a:chExt cx="5302" cy="2179"/>
          </a:xfrm>
        </p:grpSpPr>
        <p:pic>
          <p:nvPicPr>
            <p:cNvPr id="6150" name="Picture 11"/>
            <p:cNvPicPr>
              <a:picLocks noChangeAspect="1" noChangeArrowheads="1"/>
            </p:cNvPicPr>
            <p:nvPr/>
          </p:nvPicPr>
          <p:blipFill>
            <a:blip r:embed="rId4">
              <a:lum bright="-24000" contrast="60000"/>
            </a:blip>
            <a:srcRect/>
            <a:stretch>
              <a:fillRect/>
            </a:stretch>
          </p:blipFill>
          <p:spPr bwMode="auto">
            <a:xfrm>
              <a:off x="3787" y="2069"/>
              <a:ext cx="1719" cy="19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151" name="Rectangle 16"/>
            <p:cNvSpPr>
              <a:spLocks noChangeArrowheads="1"/>
            </p:cNvSpPr>
            <p:nvPr/>
          </p:nvSpPr>
          <p:spPr bwMode="auto">
            <a:xfrm>
              <a:off x="204" y="1795"/>
              <a:ext cx="3606" cy="7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20000"/>
                </a:spcBef>
                <a:buFontTx/>
                <a:buBlip>
                  <a:blip r:embed="rId2"/>
                </a:buBlip>
              </a:pPr>
              <a:r>
                <a:rPr lang="el-GR" sz="2400">
                  <a:solidFill>
                    <a:schemeClr val="accent2"/>
                  </a:solidFill>
                  <a:latin typeface="Impact" pitchFamily="34" charset="0"/>
                </a:rPr>
                <a:t>Τι συμβαίνει όταν  σε ένα διάλυμα οξέος προστίθενται ρινίσματα μετάλλου;</a:t>
              </a:r>
            </a:p>
            <a:p>
              <a:pPr>
                <a:spcBef>
                  <a:spcPct val="20000"/>
                </a:spcBef>
              </a:pPr>
              <a:endParaRPr lang="el-GR" sz="2400">
                <a:latin typeface="Comic Sans MS" pitchFamily="66" charset="0"/>
              </a:endParaRPr>
            </a:p>
          </p:txBody>
        </p:sp>
      </p:grp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2411413" y="1628775"/>
            <a:ext cx="604837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/>
              <a:t>Θα παρατηρήσουμε σχηματισμό φυσαλίδων </a:t>
            </a:r>
            <a:r>
              <a:rPr lang="el-GR">
                <a:solidFill>
                  <a:srgbClr val="EC0000"/>
                </a:solidFill>
              </a:rPr>
              <a:t>διοξειδίου του άνθρακα</a:t>
            </a:r>
            <a:r>
              <a:rPr lang="el-GR"/>
              <a:t> που παράγονται από την αντίδραση της σόδας ή του μάρμαρου με το οξύ</a:t>
            </a:r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252413" y="3935413"/>
            <a:ext cx="5472112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/>
              <a:t>Ορισμένα μέταλλα, όπως ο ψευδάργυρος και ο σίδηρος αντιδρούν με το διάλυμα του υδροχλωρίου ή με το αραιό διάλυμα του θειικού οξέος με ταυτόχρονη παραγωγή φυσαλίδων αέριου </a:t>
            </a:r>
            <a:r>
              <a:rPr lang="el-GR">
                <a:solidFill>
                  <a:srgbClr val="EC0000"/>
                </a:solidFill>
              </a:rPr>
              <a:t>υδρογόνου</a:t>
            </a:r>
          </a:p>
          <a:p>
            <a:r>
              <a:rPr lang="el-GR"/>
              <a:t>Άλλα μέταλλα, όπως ο χαλκός δεν αντιδρούν με τα διαλύματα αυτών των οξέων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4" grpId="0"/>
      <p:bldP spid="16405" grpId="0"/>
    </p:bldLst>
  </p:timing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Προεπιλεγμένη σχεδίαση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195</Words>
  <Application>Microsoft PowerPoint</Application>
  <PresentationFormat>Προβολή στην οθόνη (4:3)</PresentationFormat>
  <Paragraphs>30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11" baseType="lpstr">
      <vt:lpstr>Arial</vt:lpstr>
      <vt:lpstr>Calibri</vt:lpstr>
      <vt:lpstr>Comic Sans MS</vt:lpstr>
      <vt:lpstr>Times New Roman</vt:lpstr>
      <vt:lpstr>Impact</vt:lpstr>
      <vt:lpstr>WP IconicSymbolsA</vt:lpstr>
      <vt:lpstr>Προεπιλεγμένη σχεδίαση</vt:lpstr>
      <vt:lpstr>ΤΑ ΟΞΕΑ</vt:lpstr>
      <vt:lpstr>ΣΩΜΑΤΑ ΚΑΘΗΜΕΡΙΝΗΣ ΧΡΗΣΗΣ ΤΑ ΟΠΟΙΑ ΠΕΡΙΕΧΟΥΝ ΟΞΕΑ</vt:lpstr>
      <vt:lpstr>Διαφάνεια 3</vt:lpstr>
      <vt:lpstr>Διαφάνεια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ΤΑ ΟΞΕΑ</dc:title>
  <dc:creator>Sinos</dc:creator>
  <cp:lastModifiedBy>marianpanta@outlook.com.gr</cp:lastModifiedBy>
  <cp:revision>55</cp:revision>
  <dcterms:created xsi:type="dcterms:W3CDTF">2007-03-20T17:34:15Z</dcterms:created>
  <dcterms:modified xsi:type="dcterms:W3CDTF">2026-01-22T16:42:06Z</dcterms:modified>
</cp:coreProperties>
</file>