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008062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421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BBA0A525-5946-4175-A5BE-31748DBC117D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4DD7C66D-583C-4B81-85B2-67FD5F67C2CA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40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6D0A1B59-1503-4130-BE5E-6932624DD73B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2253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954676F0-1326-4A7C-BA87-FD8541E4DA5F}" type="slidenum">
              <a:rPr lang="en-GB" altLang="en-US"/>
              <a:pPr/>
              <a:t>11</a:t>
            </a:fld>
            <a:endParaRPr lang="en-GB" altLang="en-US"/>
          </a:p>
        </p:txBody>
      </p:sp>
      <p:sp>
        <p:nvSpPr>
          <p:cNvPr id="245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45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376EE14E-B933-406A-8E6A-24471E88EE1A}" type="slidenum">
              <a:rPr lang="en-GB" altLang="en-US"/>
              <a:pPr/>
              <a:t>12</a:t>
            </a:fld>
            <a:endParaRPr lang="en-GB" altLang="en-US"/>
          </a:p>
        </p:txBody>
      </p:sp>
      <p:sp>
        <p:nvSpPr>
          <p:cNvPr id="2662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A07AF920-1BB0-4F8C-AC2E-ED96E26BDF61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09EC58C4-BB42-45E8-B4FF-BF01EA970FC3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81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1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0E619CA4-439A-4F54-8098-59A54DFCA2F2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102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24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5D1E8D46-5B7B-4315-96C3-50CEF3E8906F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122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2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E4F9A45C-9BF4-4A3F-B0A8-3975489D6D70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143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3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D60A6F06-A884-48A6-A1AA-5C611962FA10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1638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638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5A2B4A94-4E7B-439D-8384-97A4A60EBA58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184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84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CA7CD81F-BF12-4A3E-B278-1DF47F7A1AE0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204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04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AA146E-3E6B-4589-B337-E0F5BC110B48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BFF25D-E2F5-4F92-AF89-BD0500C30DAA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3DBEF2-BA39-4CCE-AF07-24D7F4EADEBF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42E24F-77B0-4C63-88B2-D1A2C54A7729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7495B2-4A2C-4A72-BA23-0C1A64B5BFF7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227DAA-1690-43A4-A30A-9274B3047CE2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3D8B37-C29F-4D7F-8699-8FD3EC38C53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B4CEA3-0DE1-444E-8958-9C52A2BABD91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A4233A-B132-49B4-B25F-21074FD97973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59C298-42CB-4D85-94E5-FEDD0EB27E52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973AAA-1623-4D0B-A880-1E104E9B4FFE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E21885-A003-4559-A2BC-21473AF4A31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Cliquez pour éditer le format du texte-titre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Cliquez pour éditer le format du plan de texte</a:t>
            </a:r>
          </a:p>
          <a:p>
            <a:pPr lvl="1"/>
            <a:r>
              <a:rPr lang="en-GB" altLang="en-US" smtClean="0"/>
              <a:t>Second niveau de plan</a:t>
            </a:r>
          </a:p>
          <a:p>
            <a:pPr lvl="2"/>
            <a:r>
              <a:rPr lang="en-GB" altLang="en-US" smtClean="0"/>
              <a:t>Troisième niveau de plan</a:t>
            </a:r>
          </a:p>
          <a:p>
            <a:pPr lvl="3"/>
            <a:r>
              <a:rPr lang="en-GB" altLang="en-US" smtClean="0"/>
              <a:t>Quatrième niveau de plan</a:t>
            </a:r>
          </a:p>
          <a:p>
            <a:pPr lvl="4"/>
            <a:r>
              <a:rPr lang="en-GB" altLang="en-US" smtClean="0"/>
              <a:t>Cinquième niveau de plan</a:t>
            </a:r>
          </a:p>
          <a:p>
            <a:pPr lvl="4"/>
            <a:r>
              <a:rPr lang="en-GB" altLang="en-US" smtClean="0"/>
              <a:t>Sixième niveau de plan</a:t>
            </a:r>
          </a:p>
          <a:p>
            <a:pPr lvl="4"/>
            <a:r>
              <a:rPr lang="en-GB" altLang="en-US" smtClean="0"/>
              <a:t>Septième niveau de plan</a:t>
            </a:r>
          </a:p>
          <a:p>
            <a:pPr lvl="4"/>
            <a:r>
              <a:rPr lang="en-GB" altLang="en-US" smtClean="0"/>
              <a:t>Huitième niveau de plan</a:t>
            </a:r>
          </a:p>
          <a:p>
            <a:pPr lvl="4"/>
            <a:r>
              <a:rPr lang="en-GB" altLang="en-US" smtClean="0"/>
              <a:t>Neuvième niveau de plan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4197E5FA-9E0B-4D78-B219-4C45FF70E612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 tIns="15120"/>
          <a:lstStyle/>
          <a:p>
            <a:pPr eaLnBrk="1">
              <a:lnSpc>
                <a:spcPct val="98000"/>
              </a:lnSpc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altLang="en-US" sz="6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olas" panose="020B0609020204030204" pitchFamily="49" charset="0"/>
              </a:rPr>
              <a:t>Noël en France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03238" y="1768475"/>
            <a:ext cx="9070975" cy="4989513"/>
          </a:xfrm>
        </p:spPr>
        <p:txBody>
          <a:bodyPr anchor="ctr"/>
          <a:lstStyle/>
          <a:p>
            <a:pPr eaLnBrk="1"/>
            <a:endParaRPr lang="en-IE" smtClean="0"/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363" y="1700213"/>
            <a:ext cx="9383712" cy="557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144463"/>
            <a:ext cx="9070975" cy="1328737"/>
          </a:xfrm>
        </p:spPr>
        <p:txBody>
          <a:bodyPr/>
          <a:lstStyle/>
          <a:p>
            <a:pPr eaLnBrk="1">
              <a:lnSpc>
                <a:spcPct val="146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6000" b="1" smtClean="0">
                <a:solidFill>
                  <a:srgbClr val="FF0000"/>
                </a:solidFill>
                <a:latin typeface="Segoe Print" charset="0"/>
              </a:rPr>
              <a:t>Quizz !!! :)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473200"/>
            <a:ext cx="9070975" cy="566738"/>
          </a:xfrm>
        </p:spPr>
        <p:txBody>
          <a:bodyPr tIns="0"/>
          <a:lstStyle/>
          <a:p>
            <a:pPr marL="431800" indent="-323850" eaLnBrk="1">
              <a:lnSpc>
                <a:spcPct val="117000"/>
              </a:lnSpc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b="1" i="1" smtClean="0">
                <a:latin typeface="Comic Sans MS" pitchFamily="64" charset="0"/>
              </a:rPr>
              <a:t>Qu'est-ce-que c'est ???</a:t>
            </a:r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250" y="2160588"/>
            <a:ext cx="2513013" cy="2016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3073400" y="2160588"/>
            <a:ext cx="4660900" cy="1520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3063" rIns="90000" bIns="45000"/>
          <a:lstStyle/>
          <a:p>
            <a:pPr eaLnBrk="1"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altLang="en-US" sz="3200">
                <a:solidFill>
                  <a:srgbClr val="000000"/>
                </a:solidFill>
                <a:latin typeface="Consolas" pitchFamily="49" charset="0"/>
              </a:rPr>
              <a:t>A/La messe de minuit</a:t>
            </a:r>
          </a:p>
          <a:p>
            <a:pPr eaLnBrk="1"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altLang="en-US" sz="3200">
                <a:solidFill>
                  <a:srgbClr val="000000"/>
                </a:solidFill>
                <a:latin typeface="Consolas" pitchFamily="49" charset="0"/>
              </a:rPr>
              <a:t>B/La crêche vivante</a:t>
            </a:r>
          </a:p>
          <a:p>
            <a:pPr eaLnBrk="1"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altLang="en-US" sz="3200" b="1">
                <a:solidFill>
                  <a:srgbClr val="008000"/>
                </a:solidFill>
                <a:latin typeface="Consolas" pitchFamily="49" charset="0"/>
              </a:rPr>
              <a:t>C/Un marché de Noël</a:t>
            </a:r>
          </a:p>
        </p:txBody>
      </p:sp>
      <p:pic>
        <p:nvPicPr>
          <p:cNvPr id="2151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83413" y="3816350"/>
            <a:ext cx="3024187" cy="1992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1511" name="Text Box 6"/>
          <p:cNvSpPr txBox="1">
            <a:spLocks noChangeArrowheads="1"/>
          </p:cNvSpPr>
          <p:nvPr/>
        </p:nvSpPr>
        <p:spPr bwMode="auto">
          <a:xfrm>
            <a:off x="3021013" y="3887788"/>
            <a:ext cx="3989387" cy="1520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3063" rIns="90000" bIns="45000"/>
          <a:lstStyle/>
          <a:p>
            <a:pPr eaLnBrk="1"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altLang="en-US" sz="3200">
                <a:solidFill>
                  <a:srgbClr val="000000"/>
                </a:solidFill>
                <a:latin typeface="Consolas" pitchFamily="49" charset="0"/>
              </a:rPr>
              <a:t>A/Des chaussettes</a:t>
            </a:r>
          </a:p>
          <a:p>
            <a:pPr eaLnBrk="1"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altLang="en-US" sz="3200" b="1">
                <a:solidFill>
                  <a:srgbClr val="C5000B"/>
                </a:solidFill>
                <a:latin typeface="Consolas" pitchFamily="49" charset="0"/>
              </a:rPr>
              <a:t>B/Des chaussons</a:t>
            </a:r>
          </a:p>
          <a:p>
            <a:pPr eaLnBrk="1"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altLang="en-US" sz="3200">
                <a:solidFill>
                  <a:srgbClr val="000000"/>
                </a:solidFill>
                <a:latin typeface="Consolas" pitchFamily="49" charset="0"/>
              </a:rPr>
              <a:t>C/Le Père-Noël</a:t>
            </a:r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8063" y="5543550"/>
            <a:ext cx="2663825" cy="1930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4429125" y="5970588"/>
            <a:ext cx="5110163" cy="1520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3063" rIns="90000" bIns="45000"/>
          <a:lstStyle/>
          <a:p>
            <a:pPr eaLnBrk="1"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en-US" sz="3200">
                <a:solidFill>
                  <a:srgbClr val="000000"/>
                </a:solidFill>
                <a:latin typeface="Consolas" pitchFamily="49" charset="0"/>
              </a:rPr>
              <a:t>A/La dinde aux marrons</a:t>
            </a:r>
          </a:p>
          <a:p>
            <a:pPr eaLnBrk="1"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en-US" sz="3200">
                <a:solidFill>
                  <a:srgbClr val="000000"/>
                </a:solidFill>
                <a:latin typeface="Consolas" pitchFamily="49" charset="0"/>
              </a:rPr>
              <a:t>B/La bûche de Noël</a:t>
            </a:r>
          </a:p>
          <a:p>
            <a:pPr eaLnBrk="1"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en-US" sz="3200">
                <a:solidFill>
                  <a:srgbClr val="000000"/>
                </a:solidFill>
                <a:latin typeface="Consolas" pitchFamily="49" charset="0"/>
              </a:rPr>
              <a:t>C/Le foie gras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3" dur="500"/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8" dur="500"/>
                                        <p:tgtEl>
                                          <p:spTgt spid="12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23" dur="500"/>
                                        <p:tgtEl>
                                          <p:spTgt spid="12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144463"/>
            <a:ext cx="9070975" cy="1328737"/>
          </a:xfrm>
        </p:spPr>
        <p:txBody>
          <a:bodyPr/>
          <a:lstStyle/>
          <a:p>
            <a:pPr eaLnBrk="1">
              <a:lnSpc>
                <a:spcPct val="146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6000" b="1" smtClean="0">
                <a:solidFill>
                  <a:srgbClr val="FF0000"/>
                </a:solidFill>
                <a:latin typeface="Segoe Print" charset="0"/>
              </a:rPr>
              <a:t>Quizz !!! :)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473200"/>
            <a:ext cx="9070975" cy="566738"/>
          </a:xfrm>
        </p:spPr>
        <p:txBody>
          <a:bodyPr tIns="0"/>
          <a:lstStyle/>
          <a:p>
            <a:pPr marL="431800" indent="-323850" eaLnBrk="1">
              <a:lnSpc>
                <a:spcPct val="117000"/>
              </a:lnSpc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b="1" i="1" smtClean="0">
                <a:latin typeface="Comic Sans MS" pitchFamily="64" charset="0"/>
              </a:rPr>
              <a:t>Qu'est-ce-que c'est ???</a:t>
            </a:r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250" y="2160588"/>
            <a:ext cx="2513013" cy="2016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3073400" y="2160588"/>
            <a:ext cx="4660900" cy="1520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3063" rIns="90000" bIns="45000"/>
          <a:lstStyle/>
          <a:p>
            <a:pPr eaLnBrk="1"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altLang="en-US" sz="3200">
                <a:solidFill>
                  <a:srgbClr val="000000"/>
                </a:solidFill>
                <a:latin typeface="Consolas" pitchFamily="49" charset="0"/>
              </a:rPr>
              <a:t>A/La messe de minuit</a:t>
            </a:r>
          </a:p>
          <a:p>
            <a:pPr eaLnBrk="1"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altLang="en-US" sz="3200">
                <a:solidFill>
                  <a:srgbClr val="000000"/>
                </a:solidFill>
                <a:latin typeface="Consolas" pitchFamily="49" charset="0"/>
              </a:rPr>
              <a:t>B/La crêche vivante</a:t>
            </a:r>
          </a:p>
          <a:p>
            <a:pPr eaLnBrk="1"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altLang="en-US" sz="3200" b="1">
                <a:solidFill>
                  <a:srgbClr val="008000"/>
                </a:solidFill>
                <a:latin typeface="Consolas" pitchFamily="49" charset="0"/>
              </a:rPr>
              <a:t>C/Un marché de Noël</a:t>
            </a:r>
          </a:p>
        </p:txBody>
      </p:sp>
      <p:pic>
        <p:nvPicPr>
          <p:cNvPr id="2355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83413" y="3816350"/>
            <a:ext cx="3024187" cy="1992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3559" name="Text Box 6"/>
          <p:cNvSpPr txBox="1">
            <a:spLocks noChangeArrowheads="1"/>
          </p:cNvSpPr>
          <p:nvPr/>
        </p:nvSpPr>
        <p:spPr bwMode="auto">
          <a:xfrm>
            <a:off x="3021013" y="3887788"/>
            <a:ext cx="3989387" cy="1520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3063" rIns="90000" bIns="45000"/>
          <a:lstStyle/>
          <a:p>
            <a:pPr eaLnBrk="1"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altLang="en-US" sz="3200">
                <a:solidFill>
                  <a:srgbClr val="000000"/>
                </a:solidFill>
                <a:latin typeface="Consolas" pitchFamily="49" charset="0"/>
              </a:rPr>
              <a:t>A/Des chaussettes</a:t>
            </a:r>
          </a:p>
          <a:p>
            <a:pPr eaLnBrk="1"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altLang="en-US" sz="3200" b="1">
                <a:solidFill>
                  <a:srgbClr val="C5000B"/>
                </a:solidFill>
                <a:latin typeface="Consolas" pitchFamily="49" charset="0"/>
              </a:rPr>
              <a:t>B/Des chaussons</a:t>
            </a:r>
          </a:p>
          <a:p>
            <a:pPr eaLnBrk="1"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altLang="en-US" sz="3200">
                <a:solidFill>
                  <a:srgbClr val="000000"/>
                </a:solidFill>
                <a:latin typeface="Consolas" pitchFamily="49" charset="0"/>
              </a:rPr>
              <a:t>C/Le Père-Noël</a:t>
            </a:r>
          </a:p>
        </p:txBody>
      </p:sp>
      <p:pic>
        <p:nvPicPr>
          <p:cNvPr id="23560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8063" y="5543550"/>
            <a:ext cx="2663825" cy="1930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3561" name="Text Box 8"/>
          <p:cNvSpPr txBox="1">
            <a:spLocks noChangeArrowheads="1"/>
          </p:cNvSpPr>
          <p:nvPr/>
        </p:nvSpPr>
        <p:spPr bwMode="auto">
          <a:xfrm>
            <a:off x="4429125" y="5970588"/>
            <a:ext cx="5110163" cy="1520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3063" rIns="90000" bIns="45000"/>
          <a:lstStyle/>
          <a:p>
            <a:pPr eaLnBrk="1"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en-US" sz="3200">
                <a:solidFill>
                  <a:srgbClr val="000000"/>
                </a:solidFill>
                <a:latin typeface="Consolas" pitchFamily="49" charset="0"/>
              </a:rPr>
              <a:t>A/La dinde aux marrons</a:t>
            </a:r>
          </a:p>
          <a:p>
            <a:pPr eaLnBrk="1"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en-US" sz="3200" b="1">
                <a:solidFill>
                  <a:srgbClr val="FF420E"/>
                </a:solidFill>
                <a:latin typeface="Consolas" pitchFamily="49" charset="0"/>
              </a:rPr>
              <a:t>B/La bûche de Noël</a:t>
            </a:r>
          </a:p>
          <a:p>
            <a:pPr eaLnBrk="1"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en-US" sz="3200">
                <a:solidFill>
                  <a:srgbClr val="000000"/>
                </a:solidFill>
                <a:latin typeface="Consolas" pitchFamily="49" charset="0"/>
              </a:rPr>
              <a:t>C/Le foie gras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152063" cy="7632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8280" y="0"/>
            <a:ext cx="9069387" cy="1260475"/>
          </a:xfrm>
        </p:spPr>
        <p:txBody>
          <a:bodyPr/>
          <a:lstStyle/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Restaurant  “Chez André” </a:t>
            </a:r>
            <a:br>
              <a:rPr lang="en-US" sz="2400" b="1" dirty="0" smtClean="0">
                <a:latin typeface="Calibri" pitchFamily="34" charset="0"/>
                <a:cs typeface="Calibri" pitchFamily="34" charset="0"/>
              </a:rPr>
            </a:b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Menu du réveillon de </a:t>
            </a:r>
            <a:r>
              <a:rPr lang="fr-FR" sz="3600" b="1" dirty="0" smtClean="0">
                <a:latin typeface="Calibri" pitchFamily="34" charset="0"/>
                <a:cs typeface="Calibri" pitchFamily="34" charset="0"/>
              </a:rPr>
              <a:t>Noël</a:t>
            </a:r>
            <a:endParaRPr lang="el-GR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11156" y="1136631"/>
            <a:ext cx="9069387" cy="6000792"/>
          </a:xfr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en-US" sz="1800" b="1" dirty="0" smtClean="0"/>
              <a:t>  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Entrée au choix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   Foie gras de canard , 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Huîtres,  Saumon fumé </a:t>
            </a:r>
          </a:p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 Plat principal au choix</a:t>
            </a: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   Dinde aux marrons,  Tartare de boeuf ,  Bœuf bourguignon </a:t>
            </a:r>
          </a:p>
          <a:p>
            <a:r>
              <a:rPr lang="fr-FR" sz="2000" b="1" dirty="0" smtClean="0">
                <a:latin typeface="Calibri" pitchFamily="34" charset="0"/>
                <a:cs typeface="Calibri" pitchFamily="34" charset="0"/>
              </a:rPr>
              <a:t>  Fromage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000" b="1" dirty="0" smtClean="0">
                <a:latin typeface="Calibri" pitchFamily="34" charset="0"/>
                <a:cs typeface="Calibri" pitchFamily="34" charset="0"/>
              </a:rPr>
              <a:t>au choix</a:t>
            </a:r>
          </a:p>
          <a:p>
            <a:r>
              <a:rPr lang="fr-FR" sz="2000" dirty="0" smtClean="0">
                <a:latin typeface="Calibri" pitchFamily="34" charset="0"/>
                <a:cs typeface="Calibri" pitchFamily="34" charset="0"/>
              </a:rPr>
              <a:t>   Brie, roquefort,  camembert</a:t>
            </a:r>
          </a:p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 Desserts au choix </a:t>
            </a:r>
          </a:p>
          <a:p>
            <a:r>
              <a:rPr lang="fr-FR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  Bûche 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au chocolat , 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glace à la vanille ,  millefeuille “Chez André”</a:t>
            </a:r>
            <a:endParaRPr lang="fr-FR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fr-FR" sz="20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fr-FR" sz="2000" b="1" dirty="0" smtClean="0">
                <a:latin typeface="Calibri" pitchFamily="34" charset="0"/>
                <a:cs typeface="Calibri" pitchFamily="34" charset="0"/>
              </a:rPr>
              <a:t>Boisson au choix</a:t>
            </a:r>
          </a:p>
          <a:p>
            <a:r>
              <a:rPr lang="fr-FR" sz="2000" dirty="0" smtClean="0">
                <a:latin typeface="Calibri" pitchFamily="34" charset="0"/>
                <a:cs typeface="Calibri" pitchFamily="34" charset="0"/>
              </a:rPr>
              <a:t>   Champagne ,  Bordeaux rouge, Bordeaux blanc </a:t>
            </a:r>
          </a:p>
          <a:p>
            <a:endParaRPr lang="fr-FR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fr-FR" sz="2000" dirty="0" smtClean="0">
                <a:latin typeface="Calibri" pitchFamily="34" charset="0"/>
                <a:cs typeface="Calibri" pitchFamily="34" charset="0"/>
              </a:rPr>
              <a:t>    Prix: 85 euros</a:t>
            </a:r>
          </a:p>
          <a:p>
            <a:r>
              <a:rPr lang="fr-FR" sz="1800" dirty="0" smtClean="0">
                <a:latin typeface="Calibri" pitchFamily="34" charset="0"/>
                <a:cs typeface="Calibri" pitchFamily="34" charset="0"/>
              </a:rPr>
              <a:t>   Adresse: 12, rue Marbeuf à Paris 8e</a:t>
            </a:r>
            <a:endParaRPr lang="el-GR" sz="1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718" y="136499"/>
            <a:ext cx="9069387" cy="692130"/>
          </a:xfrm>
        </p:spPr>
        <p:txBody>
          <a:bodyPr/>
          <a:lstStyle/>
          <a:p>
            <a:r>
              <a:rPr lang="fr-FR" dirty="0" smtClean="0"/>
              <a:t>C’est Noël! A quoi te fait penser?</a:t>
            </a:r>
            <a:endParaRPr lang="el-GR" dirty="0"/>
          </a:p>
        </p:txBody>
      </p:sp>
      <p:pic>
        <p:nvPicPr>
          <p:cNvPr id="4" name="3 - Θέση περιεχομένου" descr="noel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280" y="2922580"/>
            <a:ext cx="7572428" cy="4404371"/>
          </a:xfrm>
        </p:spPr>
      </p:pic>
      <p:pic>
        <p:nvPicPr>
          <p:cNvPr id="5" name="4 - Εικόνα" descr="bonhomm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97700" y="1350945"/>
            <a:ext cx="1928826" cy="1284100"/>
          </a:xfrm>
          <a:prstGeom prst="rect">
            <a:avLst/>
          </a:prstGeom>
        </p:spPr>
      </p:pic>
      <p:pic>
        <p:nvPicPr>
          <p:cNvPr id="7" name="6 - Εικόνα" descr="cadea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97304" y="1208069"/>
            <a:ext cx="1893146" cy="1262097"/>
          </a:xfrm>
          <a:prstGeom prst="rect">
            <a:avLst/>
          </a:prstGeom>
        </p:spPr>
      </p:pic>
      <p:pic>
        <p:nvPicPr>
          <p:cNvPr id="8" name="7 - Εικόνα" descr="decorati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055132">
            <a:off x="386176" y="954601"/>
            <a:ext cx="2051434" cy="1453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131763"/>
            <a:ext cx="9070975" cy="976312"/>
          </a:xfrm>
        </p:spPr>
        <p:txBody>
          <a:bodyPr/>
          <a:lstStyle/>
          <a:p>
            <a:pPr eaLnBrk="1">
              <a:lnSpc>
                <a:spcPct val="146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b="1" smtClean="0">
                <a:solidFill>
                  <a:srgbClr val="004A4A"/>
                </a:solidFill>
                <a:latin typeface="Segoe Print" charset="0"/>
              </a:rPr>
              <a:t>La tradition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5900" y="1419225"/>
            <a:ext cx="5400675" cy="2757488"/>
          </a:xfrm>
        </p:spPr>
        <p:txBody>
          <a:bodyPr tIns="8063"/>
          <a:lstStyle/>
          <a:p>
            <a:pPr marL="431800" indent="-323850" algn="ctr" eaLnBrk="1">
              <a:lnSpc>
                <a:spcPct val="98000"/>
              </a:lnSpc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en-US" smtClean="0">
                <a:solidFill>
                  <a:srgbClr val="314004"/>
                </a:solidFill>
                <a:latin typeface="Consolas" pitchFamily="49" charset="0"/>
              </a:rPr>
              <a:t>En France, on fête Noël </a:t>
            </a:r>
            <a:r>
              <a:rPr lang="en-GB" altLang="en-US" b="1" i="1" smtClean="0">
                <a:solidFill>
                  <a:srgbClr val="314004"/>
                </a:solidFill>
                <a:latin typeface="Consolas" pitchFamily="49" charset="0"/>
              </a:rPr>
              <a:t>le 24 décembre au soir</a:t>
            </a:r>
            <a:r>
              <a:rPr lang="en-GB" altLang="en-US" smtClean="0">
                <a:solidFill>
                  <a:srgbClr val="314004"/>
                </a:solidFill>
                <a:latin typeface="Consolas" pitchFamily="49" charset="0"/>
              </a:rPr>
              <a:t>.</a:t>
            </a:r>
          </a:p>
          <a:p>
            <a:pPr marL="431800" indent="-323850" algn="ctr" eaLnBrk="1">
              <a:lnSpc>
                <a:spcPct val="98000"/>
              </a:lnSpc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en-US" smtClean="0">
                <a:solidFill>
                  <a:srgbClr val="DC2300"/>
                </a:solidFill>
                <a:latin typeface="Consolas" pitchFamily="49" charset="0"/>
              </a:rPr>
              <a:t>On le fête avec sa famille proche.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900" y="4176713"/>
            <a:ext cx="4608513" cy="3311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040313" y="3384550"/>
            <a:ext cx="5114925" cy="4162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9536" rIns="90000" bIns="45000"/>
          <a:lstStyle/>
          <a:p>
            <a:pPr marL="431800" indent="-323850" eaLnBrk="1">
              <a:lnSpc>
                <a:spcPct val="98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GB" altLang="en-US">
              <a:solidFill>
                <a:srgbClr val="314004"/>
              </a:solidFill>
              <a:latin typeface="Consolas" pitchFamily="49" charset="0"/>
            </a:endParaRPr>
          </a:p>
          <a:p>
            <a:pPr marL="431800" indent="-323850" algn="ctr" eaLnBrk="1">
              <a:lnSpc>
                <a:spcPct val="98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en-US" sz="3200">
                <a:solidFill>
                  <a:srgbClr val="314004"/>
                </a:solidFill>
                <a:latin typeface="Consolas" pitchFamily="49" charset="0"/>
              </a:rPr>
              <a:t>Souvent les gens vont à </a:t>
            </a:r>
            <a:r>
              <a:rPr lang="en-GB" altLang="en-US" sz="3200" b="1" i="1">
                <a:solidFill>
                  <a:srgbClr val="314004"/>
                </a:solidFill>
                <a:latin typeface="Consolas" pitchFamily="49" charset="0"/>
              </a:rPr>
              <a:t>la messe de minuit.</a:t>
            </a:r>
          </a:p>
          <a:p>
            <a:pPr marL="431800" indent="-323850" algn="ctr" eaLnBrk="1">
              <a:lnSpc>
                <a:spcPct val="98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en-US" sz="3200">
                <a:solidFill>
                  <a:srgbClr val="DC2300"/>
                </a:solidFill>
                <a:latin typeface="Consolas" pitchFamily="49" charset="0"/>
              </a:rPr>
              <a:t>Le 25 décembre, on retrouve sa famille élargie pour faire un repas tous ensemble.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35713" y="1152525"/>
            <a:ext cx="3019425" cy="2087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3" dur="5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8" dur="5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2447925" y="71438"/>
            <a:ext cx="7415213" cy="1152525"/>
          </a:xfrm>
        </p:spPr>
        <p:txBody>
          <a:bodyPr/>
          <a:lstStyle/>
          <a:p>
            <a:pPr eaLnBrk="1">
              <a:lnSpc>
                <a:spcPct val="146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altLang="en-US" b="1" smtClean="0">
                <a:solidFill>
                  <a:srgbClr val="008000"/>
                </a:solidFill>
                <a:latin typeface="Segoe Print" charset="0"/>
              </a:rPr>
              <a:t>Les décorations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27650" y="1135063"/>
            <a:ext cx="4606925" cy="3340100"/>
          </a:xfrm>
        </p:spPr>
        <p:txBody>
          <a:bodyPr tIns="8063"/>
          <a:lstStyle/>
          <a:p>
            <a:pPr marL="431800" indent="-323850" algn="ctr" eaLnBrk="1">
              <a:lnSpc>
                <a:spcPct val="98000"/>
              </a:lnSpc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altLang="en-US" smtClean="0">
                <a:solidFill>
                  <a:srgbClr val="7E0021"/>
                </a:solidFill>
                <a:latin typeface="Consolas" pitchFamily="49" charset="0"/>
              </a:rPr>
              <a:t>Les Français décorent </a:t>
            </a:r>
            <a:r>
              <a:rPr lang="en-GB" altLang="en-US" b="1" i="1" smtClean="0">
                <a:solidFill>
                  <a:srgbClr val="7E0021"/>
                </a:solidFill>
                <a:latin typeface="Consolas" pitchFamily="49" charset="0"/>
              </a:rPr>
              <a:t>le sapin</a:t>
            </a:r>
            <a:r>
              <a:rPr lang="en-GB" altLang="en-US" smtClean="0">
                <a:solidFill>
                  <a:srgbClr val="7E0021"/>
                </a:solidFill>
                <a:latin typeface="Consolas" pitchFamily="49" charset="0"/>
              </a:rPr>
              <a:t> avec des </a:t>
            </a:r>
            <a:r>
              <a:rPr lang="en-GB" altLang="en-US" b="1" i="1" smtClean="0">
                <a:solidFill>
                  <a:srgbClr val="7E0021"/>
                </a:solidFill>
                <a:latin typeface="Consolas" pitchFamily="49" charset="0"/>
              </a:rPr>
              <a:t>boules de Noël</a:t>
            </a:r>
            <a:r>
              <a:rPr lang="en-GB" altLang="en-US" smtClean="0">
                <a:solidFill>
                  <a:srgbClr val="7E0021"/>
                </a:solidFill>
                <a:latin typeface="Consolas" pitchFamily="49" charset="0"/>
              </a:rPr>
              <a:t>, des </a:t>
            </a:r>
            <a:r>
              <a:rPr lang="en-GB" altLang="en-US" b="1" i="1" smtClean="0">
                <a:solidFill>
                  <a:srgbClr val="7E0021"/>
                </a:solidFill>
                <a:latin typeface="Consolas" pitchFamily="49" charset="0"/>
              </a:rPr>
              <a:t>guirlandes</a:t>
            </a:r>
            <a:r>
              <a:rPr lang="en-GB" altLang="en-US" smtClean="0">
                <a:solidFill>
                  <a:srgbClr val="7E0021"/>
                </a:solidFill>
                <a:latin typeface="Consolas" pitchFamily="49" charset="0"/>
              </a:rPr>
              <a:t>, et une </a:t>
            </a:r>
            <a:r>
              <a:rPr lang="en-GB" altLang="en-US" b="1" i="1" smtClean="0">
                <a:solidFill>
                  <a:srgbClr val="7E0021"/>
                </a:solidFill>
                <a:latin typeface="Consolas" pitchFamily="49" charset="0"/>
              </a:rPr>
              <a:t>étoile filante</a:t>
            </a:r>
            <a:r>
              <a:rPr lang="en-GB" altLang="en-US" smtClean="0">
                <a:solidFill>
                  <a:srgbClr val="7E0021"/>
                </a:solidFill>
                <a:latin typeface="Consolas" pitchFamily="49" charset="0"/>
              </a:rPr>
              <a:t> au sommet du sapin.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0" y="4014788"/>
            <a:ext cx="5281613" cy="3340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8063" rIns="0" bIns="0"/>
          <a:lstStyle/>
          <a:p>
            <a:pPr marL="431800" indent="-323850" algn="ctr" eaLnBrk="1">
              <a:lnSpc>
                <a:spcPct val="98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en-US" sz="3200">
                <a:solidFill>
                  <a:srgbClr val="000080"/>
                </a:solidFill>
                <a:latin typeface="Consolas" pitchFamily="49" charset="0"/>
              </a:rPr>
              <a:t>Certains Français font aussi une </a:t>
            </a:r>
            <a:r>
              <a:rPr lang="en-GB" altLang="en-US" sz="3200" b="1" i="1">
                <a:solidFill>
                  <a:srgbClr val="000080"/>
                </a:solidFill>
                <a:latin typeface="Consolas" pitchFamily="49" charset="0"/>
              </a:rPr>
              <a:t>crêche</a:t>
            </a:r>
            <a:r>
              <a:rPr lang="en-GB" altLang="en-US" sz="3200">
                <a:solidFill>
                  <a:srgbClr val="000080"/>
                </a:solidFill>
                <a:latin typeface="Consolas" pitchFamily="49" charset="0"/>
              </a:rPr>
              <a:t> qui </a:t>
            </a:r>
            <a:r>
              <a:rPr lang="en-GB" altLang="en-US" sz="3200" b="1">
                <a:solidFill>
                  <a:srgbClr val="000080"/>
                </a:solidFill>
                <a:latin typeface="Consolas" pitchFamily="49" charset="0"/>
              </a:rPr>
              <a:t>représente la naissance de Jésus.</a:t>
            </a:r>
            <a:r>
              <a:rPr lang="en-GB" altLang="en-US" sz="3200">
                <a:solidFill>
                  <a:srgbClr val="000080"/>
                </a:solidFill>
                <a:latin typeface="Consolas" pitchFamily="49" charset="0"/>
              </a:rPr>
              <a:t> Les personnages utilisés sont </a:t>
            </a:r>
            <a:r>
              <a:rPr lang="en-GB" altLang="en-US" sz="3200" b="1" i="1">
                <a:solidFill>
                  <a:srgbClr val="000080"/>
                </a:solidFill>
                <a:latin typeface="Consolas" pitchFamily="49" charset="0"/>
              </a:rPr>
              <a:t>des santons.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" y="138113"/>
            <a:ext cx="2463800" cy="374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79725" y="1871663"/>
            <a:ext cx="2568575" cy="1760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88013" y="4608513"/>
            <a:ext cx="3984625" cy="287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263525"/>
            <a:ext cx="10080625" cy="709613"/>
          </a:xfrm>
        </p:spPr>
        <p:txBody>
          <a:bodyPr/>
          <a:lstStyle/>
          <a:p>
            <a:pPr eaLnBrk="1">
              <a:lnSpc>
                <a:spcPct val="146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altLang="en-US" sz="3200" b="1" smtClean="0">
                <a:solidFill>
                  <a:srgbClr val="C5000B"/>
                </a:solidFill>
                <a:latin typeface="Segoe Print" charset="0"/>
              </a:rPr>
              <a:t>Et où est-ce-que le Père Noël met les cadeaux ?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4825" y="4749800"/>
            <a:ext cx="9070975" cy="2744788"/>
          </a:xfrm>
        </p:spPr>
        <p:txBody>
          <a:bodyPr tIns="8063"/>
          <a:lstStyle/>
          <a:p>
            <a:pPr marL="431800" indent="-323850" algn="ctr" eaLnBrk="1">
              <a:lnSpc>
                <a:spcPct val="98000"/>
              </a:lnSpc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mtClean="0">
                <a:solidFill>
                  <a:srgbClr val="663300"/>
                </a:solidFill>
                <a:latin typeface="Consolas" pitchFamily="49" charset="0"/>
              </a:rPr>
              <a:t>En France, on n'accroche </a:t>
            </a:r>
            <a:r>
              <a:rPr lang="en-GB" altLang="en-US" b="1" i="1" smtClean="0">
                <a:solidFill>
                  <a:srgbClr val="663300"/>
                </a:solidFill>
                <a:latin typeface="Consolas" pitchFamily="49" charset="0"/>
              </a:rPr>
              <a:t>pas de chaussettes</a:t>
            </a:r>
            <a:r>
              <a:rPr lang="en-GB" altLang="en-US" smtClean="0">
                <a:solidFill>
                  <a:srgbClr val="663300"/>
                </a:solidFill>
                <a:latin typeface="Consolas" pitchFamily="49" charset="0"/>
              </a:rPr>
              <a:t> à la cheminée.</a:t>
            </a:r>
          </a:p>
          <a:p>
            <a:pPr marL="431800" indent="-323850" algn="ctr" eaLnBrk="1">
              <a:lnSpc>
                <a:spcPct val="98000"/>
              </a:lnSpc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mtClean="0">
                <a:solidFill>
                  <a:srgbClr val="FF420E"/>
                </a:solidFill>
                <a:latin typeface="Consolas" pitchFamily="49" charset="0"/>
              </a:rPr>
              <a:t>On laisse </a:t>
            </a:r>
            <a:r>
              <a:rPr lang="en-GB" altLang="en-US" b="1" u="sng" smtClean="0">
                <a:solidFill>
                  <a:srgbClr val="FF420E"/>
                </a:solidFill>
                <a:latin typeface="Consolas" pitchFamily="49" charset="0"/>
              </a:rPr>
              <a:t>nos chaussons au pied du sapin</a:t>
            </a:r>
            <a:r>
              <a:rPr lang="en-GB" altLang="en-US" smtClean="0">
                <a:solidFill>
                  <a:srgbClr val="FF420E"/>
                </a:solidFill>
                <a:latin typeface="Consolas" pitchFamily="49" charset="0"/>
              </a:rPr>
              <a:t>.</a:t>
            </a:r>
          </a:p>
          <a:p>
            <a:pPr marL="431800" indent="-323850" eaLnBrk="1">
              <a:lnSpc>
                <a:spcPct val="98000"/>
              </a:lnSpc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mtClean="0">
                <a:solidFill>
                  <a:srgbClr val="FF420E"/>
                </a:solidFill>
                <a:latin typeface="Consolas" pitchFamily="49" charset="0"/>
              </a:rPr>
              <a:t>On met les cadeaux sous les chaussons.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3825" y="1160463"/>
            <a:ext cx="4949825" cy="3303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3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8" dur="5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3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166688"/>
            <a:ext cx="9070975" cy="976312"/>
          </a:xfrm>
        </p:spPr>
        <p:txBody>
          <a:bodyPr/>
          <a:lstStyle/>
          <a:p>
            <a:pPr eaLnBrk="1">
              <a:lnSpc>
                <a:spcPct val="146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b="1" smtClean="0">
                <a:solidFill>
                  <a:srgbClr val="FF0000"/>
                </a:solidFill>
                <a:latin typeface="Segoe Print" charset="0"/>
              </a:rPr>
              <a:t>Dans les villes et les villages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752975" y="1768475"/>
            <a:ext cx="5111750" cy="1431925"/>
          </a:xfrm>
        </p:spPr>
        <p:txBody>
          <a:bodyPr tIns="8063"/>
          <a:lstStyle/>
          <a:p>
            <a:pPr marL="431800" indent="-323850" eaLnBrk="1">
              <a:lnSpc>
                <a:spcPct val="98000"/>
              </a:lnSpc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en-US" smtClean="0">
                <a:solidFill>
                  <a:srgbClr val="DC2300"/>
                </a:solidFill>
                <a:latin typeface="Consolas" pitchFamily="49" charset="0"/>
              </a:rPr>
              <a:t>Dans les villes il y a des </a:t>
            </a:r>
            <a:r>
              <a:rPr lang="en-GB" altLang="en-US" b="1" i="1" smtClean="0">
                <a:solidFill>
                  <a:srgbClr val="DC2300"/>
                </a:solidFill>
                <a:latin typeface="Consolas" pitchFamily="49" charset="0"/>
              </a:rPr>
              <a:t>décorations</a:t>
            </a:r>
            <a:r>
              <a:rPr lang="en-GB" altLang="en-US" smtClean="0">
                <a:solidFill>
                  <a:srgbClr val="DC2300"/>
                </a:solidFill>
                <a:latin typeface="Consolas" pitchFamily="49" charset="0"/>
              </a:rPr>
              <a:t> et des </a:t>
            </a:r>
            <a:r>
              <a:rPr lang="en-GB" altLang="en-US" b="1" i="1" smtClean="0">
                <a:solidFill>
                  <a:srgbClr val="DC2300"/>
                </a:solidFill>
                <a:latin typeface="Consolas" pitchFamily="49" charset="0"/>
              </a:rPr>
              <a:t>marchés de Noël.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7288" y="3455988"/>
            <a:ext cx="4973637" cy="3981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58750" y="4086225"/>
            <a:ext cx="4594225" cy="3340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8063" rIns="0" bIns="0"/>
          <a:lstStyle/>
          <a:p>
            <a:pPr marL="431800" indent="-323850" algn="ctr" eaLnBrk="1">
              <a:lnSpc>
                <a:spcPct val="98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altLang="en-US" sz="3200">
                <a:solidFill>
                  <a:srgbClr val="008000"/>
                </a:solidFill>
                <a:latin typeface="Consolas" pitchFamily="49" charset="0"/>
              </a:rPr>
              <a:t>Dans les marchés de Noël, on peut acheter des </a:t>
            </a:r>
            <a:r>
              <a:rPr lang="en-GB" altLang="en-US" sz="3200" b="1" i="1">
                <a:solidFill>
                  <a:srgbClr val="008000"/>
                </a:solidFill>
                <a:latin typeface="Consolas" pitchFamily="49" charset="0"/>
              </a:rPr>
              <a:t>décorations de Noël</a:t>
            </a:r>
            <a:r>
              <a:rPr lang="en-GB" altLang="en-US" sz="3200">
                <a:solidFill>
                  <a:srgbClr val="008000"/>
                </a:solidFill>
                <a:latin typeface="Consolas" pitchFamily="49" charset="0"/>
              </a:rPr>
              <a:t> ou des </a:t>
            </a:r>
            <a:r>
              <a:rPr lang="en-GB" altLang="en-US" sz="3200" b="1" i="1">
                <a:solidFill>
                  <a:srgbClr val="008000"/>
                </a:solidFill>
                <a:latin typeface="Consolas" pitchFamily="49" charset="0"/>
              </a:rPr>
              <a:t>ingrédients</a:t>
            </a:r>
            <a:r>
              <a:rPr lang="en-GB" altLang="en-US" sz="3200">
                <a:solidFill>
                  <a:srgbClr val="008000"/>
                </a:solidFill>
                <a:latin typeface="Consolas" pitchFamily="49" charset="0"/>
              </a:rPr>
              <a:t> pour le repas de Noël.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0725" y="1116013"/>
            <a:ext cx="3881438" cy="277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21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/>
          <a:lstStyle/>
          <a:p>
            <a:pPr eaLnBrk="1">
              <a:lnSpc>
                <a:spcPct val="146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b="1" smtClean="0">
                <a:solidFill>
                  <a:srgbClr val="FF0000"/>
                </a:solidFill>
                <a:latin typeface="Segoe Print" charset="0"/>
              </a:rPr>
              <a:t>Dans les villes et les villages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989513"/>
          </a:xfrm>
        </p:spPr>
        <p:txBody>
          <a:bodyPr tIns="8063"/>
          <a:lstStyle/>
          <a:p>
            <a:pPr marL="431800" indent="-323850" algn="ctr" eaLnBrk="1">
              <a:lnSpc>
                <a:spcPct val="98000"/>
              </a:lnSpc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mtClean="0">
                <a:solidFill>
                  <a:srgbClr val="004586"/>
                </a:solidFill>
                <a:latin typeface="Consolas" pitchFamily="49" charset="0"/>
              </a:rPr>
              <a:t>Il y a des </a:t>
            </a:r>
            <a:r>
              <a:rPr lang="en-GB" altLang="en-US" b="1" i="1" smtClean="0">
                <a:solidFill>
                  <a:srgbClr val="004586"/>
                </a:solidFill>
                <a:latin typeface="Consolas" pitchFamily="49" charset="0"/>
              </a:rPr>
              <a:t>crêches vivantes</a:t>
            </a:r>
            <a:r>
              <a:rPr lang="en-GB" altLang="en-US" smtClean="0">
                <a:solidFill>
                  <a:srgbClr val="004586"/>
                </a:solidFill>
                <a:latin typeface="Consolas" pitchFamily="49" charset="0"/>
              </a:rPr>
              <a:t> dans les églises des villes et les villages.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3463" y="2982913"/>
            <a:ext cx="5543550" cy="4432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1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106363"/>
            <a:ext cx="9070975" cy="1262062"/>
          </a:xfrm>
        </p:spPr>
        <p:txBody>
          <a:bodyPr/>
          <a:lstStyle/>
          <a:p>
            <a:pPr eaLnBrk="1">
              <a:lnSpc>
                <a:spcPct val="146000"/>
              </a:lnSpc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altLang="en-US" sz="5400" b="1" smtClean="0">
                <a:solidFill>
                  <a:srgbClr val="7E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anose="02000600000000000000" pitchFamily="2" charset="0"/>
              </a:rPr>
              <a:t>Qu'est-ce-qu'on mange ?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87338" y="2087563"/>
            <a:ext cx="9070975" cy="576262"/>
          </a:xfrm>
        </p:spPr>
        <p:txBody>
          <a:bodyPr tIns="8063"/>
          <a:lstStyle/>
          <a:p>
            <a:pPr marL="431800" indent="-323850" eaLnBrk="1">
              <a:lnSpc>
                <a:spcPct val="98000"/>
              </a:lnSpc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b="1" i="1" u="sng" smtClean="0">
                <a:latin typeface="Consolas" pitchFamily="49" charset="0"/>
              </a:rPr>
              <a:t>Les plats traditionnels sont :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15900" y="1368425"/>
            <a:ext cx="6619875" cy="477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8063" rIns="0" bIns="0"/>
          <a:lstStyle/>
          <a:p>
            <a:pPr marL="431800" indent="-323850" algn="ctr" eaLnBrk="1">
              <a:lnSpc>
                <a:spcPct val="98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altLang="en-US" sz="3200">
                <a:solidFill>
                  <a:srgbClr val="FF420E"/>
                </a:solidFill>
                <a:latin typeface="Consolas" pitchFamily="49" charset="0"/>
              </a:rPr>
              <a:t>A Noël, on mange </a:t>
            </a:r>
            <a:r>
              <a:rPr lang="en-GB" altLang="en-US" sz="3200" b="1" u="sng">
                <a:solidFill>
                  <a:srgbClr val="FF420E"/>
                </a:solidFill>
                <a:latin typeface="Consolas" pitchFamily="49" charset="0"/>
              </a:rPr>
              <a:t>beaucoup</a:t>
            </a:r>
            <a:r>
              <a:rPr lang="en-GB" altLang="en-US" sz="3200">
                <a:solidFill>
                  <a:srgbClr val="FF420E"/>
                </a:solidFill>
                <a:latin typeface="Consolas" pitchFamily="49" charset="0"/>
              </a:rPr>
              <a:t> !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-144463" y="5487988"/>
            <a:ext cx="2303463" cy="1639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1552" rIns="90000" bIns="45000"/>
          <a:lstStyle/>
          <a:p>
            <a:pPr marL="431800" indent="-323850" algn="ctr" eaLnBrk="1">
              <a:lnSpc>
                <a:spcPct val="98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 altLang="en-US" sz="2600" b="1">
                <a:solidFill>
                  <a:srgbClr val="663300"/>
                </a:solidFill>
                <a:latin typeface="Consolas" pitchFamily="49" charset="0"/>
              </a:rPr>
              <a:t>*</a:t>
            </a:r>
            <a:r>
              <a:rPr lang="en-GB" altLang="en-US" sz="2600">
                <a:solidFill>
                  <a:srgbClr val="663300"/>
                </a:solidFill>
                <a:latin typeface="Consolas" pitchFamily="49" charset="0"/>
              </a:rPr>
              <a:t> de la </a:t>
            </a:r>
            <a:r>
              <a:rPr lang="en-GB" altLang="en-US" sz="2600" b="1" i="1">
                <a:solidFill>
                  <a:srgbClr val="663300"/>
                </a:solidFill>
                <a:latin typeface="Consolas" pitchFamily="49" charset="0"/>
              </a:rPr>
              <a:t>bûche de Noël</a:t>
            </a:r>
            <a:r>
              <a:rPr lang="en-GB" altLang="en-US" sz="2600">
                <a:solidFill>
                  <a:srgbClr val="663300"/>
                </a:solidFill>
                <a:latin typeface="Consolas" pitchFamily="49" charset="0"/>
              </a:rPr>
              <a:t> en dessert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608513" y="6480175"/>
            <a:ext cx="5616575" cy="1222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2056" rIns="90000" bIns="45000"/>
          <a:lstStyle/>
          <a:p>
            <a:pPr marL="431800" indent="-323850" algn="ctr" eaLnBrk="1">
              <a:lnSpc>
                <a:spcPct val="98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en-US" sz="2800" b="1">
                <a:solidFill>
                  <a:srgbClr val="008000"/>
                </a:solidFill>
                <a:latin typeface="Consolas" pitchFamily="49" charset="0"/>
              </a:rPr>
              <a:t>*</a:t>
            </a:r>
            <a:r>
              <a:rPr lang="en-GB" altLang="en-US" sz="2800">
                <a:solidFill>
                  <a:srgbClr val="008000"/>
                </a:solidFill>
                <a:latin typeface="Consolas" pitchFamily="49" charset="0"/>
              </a:rPr>
              <a:t> de la </a:t>
            </a:r>
            <a:r>
              <a:rPr lang="en-GB" altLang="en-US" sz="2800" b="1" i="1">
                <a:solidFill>
                  <a:srgbClr val="008000"/>
                </a:solidFill>
                <a:latin typeface="Consolas" pitchFamily="49" charset="0"/>
              </a:rPr>
              <a:t>dinde aux marrons</a:t>
            </a:r>
            <a:r>
              <a:rPr lang="en-GB" altLang="en-US" sz="2800">
                <a:solidFill>
                  <a:srgbClr val="008000"/>
                </a:solidFill>
                <a:latin typeface="Consolas" pitchFamily="49" charset="0"/>
              </a:rPr>
              <a:t> en plat principal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319588" y="2522538"/>
            <a:ext cx="5472112" cy="1222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9536" rIns="90000" bIns="45000"/>
          <a:lstStyle/>
          <a:p>
            <a:pPr marL="431800" indent="-323850" algn="ctr" eaLnBrk="1">
              <a:lnSpc>
                <a:spcPct val="98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GB" altLang="en-US">
              <a:solidFill>
                <a:srgbClr val="000000"/>
              </a:solidFill>
              <a:latin typeface="Consolas" pitchFamily="49" charset="0"/>
            </a:endParaRPr>
          </a:p>
          <a:p>
            <a:pPr marL="431800" indent="-323850" algn="ctr" eaLnBrk="1">
              <a:lnSpc>
                <a:spcPct val="98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en-US" sz="2800" b="1" i="1">
                <a:solidFill>
                  <a:srgbClr val="C5000B"/>
                </a:solidFill>
                <a:latin typeface="Consolas" pitchFamily="49" charset="0"/>
              </a:rPr>
              <a:t>* du foie gras</a:t>
            </a:r>
            <a:r>
              <a:rPr lang="en-GB" altLang="en-US" sz="2800">
                <a:solidFill>
                  <a:srgbClr val="C5000B"/>
                </a:solidFill>
                <a:latin typeface="Consolas" pitchFamily="49" charset="0"/>
              </a:rPr>
              <a:t> ou des </a:t>
            </a:r>
            <a:r>
              <a:rPr lang="en-GB" altLang="en-US" sz="2800" b="1" i="1">
                <a:solidFill>
                  <a:srgbClr val="C5000B"/>
                </a:solidFill>
                <a:latin typeface="Consolas" pitchFamily="49" charset="0"/>
              </a:rPr>
              <a:t>huîtres</a:t>
            </a:r>
            <a:r>
              <a:rPr lang="en-GB" altLang="en-US" sz="2800">
                <a:solidFill>
                  <a:srgbClr val="C5000B"/>
                </a:solidFill>
                <a:latin typeface="Consolas" pitchFamily="49" charset="0"/>
              </a:rPr>
              <a:t> en entrée</a:t>
            </a: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0588" y="4981575"/>
            <a:ext cx="2857500" cy="2362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" y="2879725"/>
            <a:ext cx="3878262" cy="1871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32475" y="3903663"/>
            <a:ext cx="3851275" cy="2432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48600" y="1368425"/>
            <a:ext cx="1800225" cy="1368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7" dur="500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34" dur="5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5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51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144463"/>
            <a:ext cx="9070975" cy="1328737"/>
          </a:xfrm>
        </p:spPr>
        <p:txBody>
          <a:bodyPr/>
          <a:lstStyle/>
          <a:p>
            <a:pPr eaLnBrk="1">
              <a:lnSpc>
                <a:spcPct val="146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6000" b="1" smtClean="0">
                <a:solidFill>
                  <a:srgbClr val="FF0000"/>
                </a:solidFill>
                <a:latin typeface="Segoe Print" charset="0"/>
              </a:rPr>
              <a:t>Quizz !!! :)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473200"/>
            <a:ext cx="9070975" cy="566738"/>
          </a:xfrm>
        </p:spPr>
        <p:txBody>
          <a:bodyPr tIns="0"/>
          <a:lstStyle/>
          <a:p>
            <a:pPr marL="431800" indent="-323850" eaLnBrk="1">
              <a:lnSpc>
                <a:spcPct val="117000"/>
              </a:lnSpc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b="1" i="1" smtClean="0">
                <a:latin typeface="Comic Sans MS" pitchFamily="64" charset="0"/>
              </a:rPr>
              <a:t>Qu'est-ce-que c'est ???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713" y="2160588"/>
            <a:ext cx="2513012" cy="2016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217863" y="2160588"/>
            <a:ext cx="4660900" cy="1520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3063" rIns="90000" bIns="45000"/>
          <a:lstStyle/>
          <a:p>
            <a:pPr eaLnBrk="1"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altLang="en-US" sz="3200">
                <a:solidFill>
                  <a:srgbClr val="000000"/>
                </a:solidFill>
                <a:latin typeface="Consolas" pitchFamily="49" charset="0"/>
              </a:rPr>
              <a:t>A/La messe de minuit</a:t>
            </a:r>
          </a:p>
          <a:p>
            <a:pPr eaLnBrk="1"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altLang="en-US" sz="3200">
                <a:solidFill>
                  <a:srgbClr val="000000"/>
                </a:solidFill>
                <a:latin typeface="Consolas" pitchFamily="49" charset="0"/>
              </a:rPr>
              <a:t>B/La crêche vivante</a:t>
            </a:r>
          </a:p>
          <a:p>
            <a:pPr eaLnBrk="1"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altLang="en-US" sz="3200">
                <a:solidFill>
                  <a:srgbClr val="000000"/>
                </a:solidFill>
                <a:latin typeface="Consolas" pitchFamily="49" charset="0"/>
              </a:rPr>
              <a:t>C/Un marché de Noël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144463"/>
            <a:ext cx="9070975" cy="1328737"/>
          </a:xfrm>
        </p:spPr>
        <p:txBody>
          <a:bodyPr/>
          <a:lstStyle/>
          <a:p>
            <a:pPr eaLnBrk="1">
              <a:lnSpc>
                <a:spcPct val="146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6000" b="1" smtClean="0">
                <a:solidFill>
                  <a:srgbClr val="FF0000"/>
                </a:solidFill>
                <a:latin typeface="Segoe Print" charset="0"/>
              </a:rPr>
              <a:t>Quizz !!! :)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473200"/>
            <a:ext cx="9070975" cy="566738"/>
          </a:xfrm>
        </p:spPr>
        <p:txBody>
          <a:bodyPr tIns="0"/>
          <a:lstStyle/>
          <a:p>
            <a:pPr marL="431800" indent="-323850" eaLnBrk="1">
              <a:lnSpc>
                <a:spcPct val="117000"/>
              </a:lnSpc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b="1" i="1" smtClean="0">
                <a:latin typeface="Comic Sans MS" pitchFamily="64" charset="0"/>
              </a:rPr>
              <a:t>Qu'est-ce-que c'est ???</a:t>
            </a: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338" y="2160588"/>
            <a:ext cx="2513012" cy="2016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3095625" y="2154238"/>
            <a:ext cx="4660900" cy="1520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3063" rIns="90000" bIns="45000"/>
          <a:lstStyle/>
          <a:p>
            <a:pPr eaLnBrk="1"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altLang="en-US" sz="3200">
                <a:solidFill>
                  <a:srgbClr val="000000"/>
                </a:solidFill>
                <a:latin typeface="Consolas" pitchFamily="49" charset="0"/>
              </a:rPr>
              <a:t>A/La messe de minuit</a:t>
            </a:r>
          </a:p>
          <a:p>
            <a:pPr eaLnBrk="1"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altLang="en-US" sz="3200">
                <a:solidFill>
                  <a:srgbClr val="000000"/>
                </a:solidFill>
                <a:latin typeface="Consolas" pitchFamily="49" charset="0"/>
              </a:rPr>
              <a:t>B/La crêche vivante</a:t>
            </a:r>
          </a:p>
          <a:p>
            <a:pPr eaLnBrk="1"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altLang="en-US" sz="3200" b="1">
                <a:solidFill>
                  <a:srgbClr val="008000"/>
                </a:solidFill>
                <a:latin typeface="Consolas" pitchFamily="49" charset="0"/>
              </a:rPr>
              <a:t>C/Un marché de Noël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83413" y="3743325"/>
            <a:ext cx="3024187" cy="1992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021013" y="4027488"/>
            <a:ext cx="3989387" cy="1520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3063" rIns="90000" bIns="45000"/>
          <a:lstStyle/>
          <a:p>
            <a:pPr eaLnBrk="1"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altLang="en-US" sz="3200">
                <a:solidFill>
                  <a:srgbClr val="000000"/>
                </a:solidFill>
                <a:latin typeface="Consolas" pitchFamily="49" charset="0"/>
              </a:rPr>
              <a:t>A/Des chaussettes</a:t>
            </a:r>
          </a:p>
          <a:p>
            <a:pPr eaLnBrk="1"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altLang="en-US" sz="3200">
                <a:solidFill>
                  <a:srgbClr val="000000"/>
                </a:solidFill>
                <a:latin typeface="Consolas" pitchFamily="49" charset="0"/>
              </a:rPr>
              <a:t>B/Des chaussons</a:t>
            </a:r>
          </a:p>
          <a:p>
            <a:pPr eaLnBrk="1"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altLang="en-US" sz="3200">
                <a:solidFill>
                  <a:srgbClr val="000000"/>
                </a:solidFill>
                <a:latin typeface="Consolas" pitchFamily="49" charset="0"/>
              </a:rPr>
              <a:t>C/Le Père-Noël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3" dur="500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8" dur="500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23" dur="500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455</Words>
  <PresentationFormat>Προσαρμογή</PresentationFormat>
  <Paragraphs>88</Paragraphs>
  <Slides>14</Slides>
  <Notes>12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Office Theme</vt:lpstr>
      <vt:lpstr>Noël en France</vt:lpstr>
      <vt:lpstr>La tradition</vt:lpstr>
      <vt:lpstr>Les décorations</vt:lpstr>
      <vt:lpstr>Et où est-ce-que le Père Noël met les cadeaux ?</vt:lpstr>
      <vt:lpstr>Dans les villes et les villages</vt:lpstr>
      <vt:lpstr>Dans les villes et les villages</vt:lpstr>
      <vt:lpstr>Qu'est-ce-qu'on mange ?</vt:lpstr>
      <vt:lpstr>Quizz !!! :)</vt:lpstr>
      <vt:lpstr>Quizz !!! :)</vt:lpstr>
      <vt:lpstr>Quizz !!! :)</vt:lpstr>
      <vt:lpstr>Quizz !!! :)</vt:lpstr>
      <vt:lpstr>Διαφάνεια 12</vt:lpstr>
      <vt:lpstr>Restaurant  “Chez André”   Menu du réveillon de Noël</vt:lpstr>
      <vt:lpstr>C’est Noël! A quoi te fait penser?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Noël en France</dc:title>
  <dc:creator>Patrick Coffey</dc:creator>
  <cp:lastModifiedBy>Lena</cp:lastModifiedBy>
  <cp:revision>23</cp:revision>
  <cp:lastPrinted>1601-01-01T00:00:00Z</cp:lastPrinted>
  <dcterms:created xsi:type="dcterms:W3CDTF">2013-12-03T10:59:54Z</dcterms:created>
  <dcterms:modified xsi:type="dcterms:W3CDTF">2020-12-22T16:24:10Z</dcterms:modified>
</cp:coreProperties>
</file>