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76" r:id="rId11"/>
    <p:sldId id="266" r:id="rId12"/>
    <p:sldId id="267" r:id="rId13"/>
    <p:sldId id="268" r:id="rId14"/>
    <p:sldId id="269" r:id="rId15"/>
    <p:sldId id="270" r:id="rId16"/>
    <p:sldId id="278" r:id="rId17"/>
    <p:sldId id="271" r:id="rId18"/>
    <p:sldId id="272" r:id="rId19"/>
    <p:sldId id="273" r:id="rId20"/>
    <p:sldId id="275" r:id="rId21"/>
    <p:sldId id="274" r:id="rId22"/>
    <p:sldId id="279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9" autoAdjust="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10BC1-64F9-4BC6-9A2E-FA4CE6C16BB6}" type="datetimeFigureOut">
              <a:rPr lang="el-GR" smtClean="0"/>
              <a:t>14/10/2021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10232-4179-421D-8242-F98CF19853A9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Λόγω πιστότητας</a:t>
            </a:r>
            <a:r>
              <a:rPr lang="el-GR" baseline="0" dirty="0" smtClean="0"/>
              <a:t> της αντιγραφής του γενετικού υλικού και της ακρίβειας της διανομής του με τη μίτωση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10232-4179-421D-8242-F98CF19853A9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Ορθογώνιο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11" name="10 - Ορθογώνιο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342CEA3-3058-4D43-AE35-B3DA76CB4003}" type="datetimeFigureOut">
              <a:rPr lang="el-GR" smtClean="0"/>
              <a:pPr/>
              <a:t>14/10/2021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Μείωση 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el-GR" sz="3600" dirty="0" smtClean="0"/>
              <a:t>Μείωση –</a:t>
            </a:r>
            <a:r>
              <a:rPr lang="el-GR" sz="3600" dirty="0" err="1" smtClean="0"/>
              <a:t>Μονογονική</a:t>
            </a:r>
            <a:r>
              <a:rPr lang="el-GR" sz="3600" dirty="0" smtClean="0"/>
              <a:t> Αναπαραγωγή </a:t>
            </a:r>
            <a:br>
              <a:rPr lang="el-GR" sz="3600" dirty="0" smtClean="0"/>
            </a:b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el-GR" dirty="0" smtClean="0"/>
              <a:t>Στη </a:t>
            </a:r>
            <a:r>
              <a:rPr lang="el-GR" dirty="0" err="1" smtClean="0"/>
              <a:t>μονογονική</a:t>
            </a:r>
            <a:r>
              <a:rPr lang="el-GR" dirty="0" smtClean="0"/>
              <a:t> αναπαραγωγή, οι γενετικές πληροφορίες για τη δημιουργία του νέου ατόμου προέρχονται από ένα γονέα. </a:t>
            </a:r>
          </a:p>
          <a:p>
            <a:pPr lvl="2">
              <a:buFont typeface="Wingdings" pitchFamily="2" charset="2"/>
              <a:buChar char="Ø"/>
            </a:pPr>
            <a:r>
              <a:rPr lang="el-GR" dirty="0" smtClean="0"/>
              <a:t>Οι απόγονοι είναι επομένως πιστά αντίγραφα του αρχικού οργανισμού.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Μείωση – </a:t>
            </a:r>
            <a:r>
              <a:rPr lang="el-GR" dirty="0" err="1" smtClean="0"/>
              <a:t>Αμφιγονική</a:t>
            </a:r>
            <a:r>
              <a:rPr lang="el-GR" dirty="0" smtClean="0"/>
              <a:t> Αναπαραγωγή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Στην </a:t>
            </a:r>
            <a:r>
              <a:rPr lang="el-GR" dirty="0" err="1" smtClean="0"/>
              <a:t>αμφιγονική</a:t>
            </a:r>
            <a:r>
              <a:rPr lang="el-GR" dirty="0" smtClean="0"/>
              <a:t> αναπαραγωγή, τις γενετικές πληροφορίες για τη δημιουργία ενός ατόμου συμβάλλουν δυο γονείς διαφορετικού φύλου. </a:t>
            </a:r>
          </a:p>
          <a:p>
            <a:pPr lvl="1">
              <a:buFont typeface="Wingdings" pitchFamily="2" charset="2"/>
              <a:buChar char="q"/>
            </a:pPr>
            <a:r>
              <a:rPr lang="el-GR" i="1" dirty="0" smtClean="0"/>
              <a:t>Ο απόγονος δε μπορεί να είναι πιστό αντίγραφο κανενός αλλά προϊόν γενετικής συμβολής και των δύο. </a:t>
            </a:r>
          </a:p>
          <a:p>
            <a:pPr lvl="1">
              <a:buFont typeface="Wingdings" pitchFamily="2" charset="2"/>
              <a:buChar char="q"/>
            </a:pPr>
            <a:r>
              <a:rPr lang="el-GR" i="1" dirty="0" smtClean="0"/>
              <a:t>Έχει κοινά χαρακτηριστικά και με τους δύο χωρίς να είναι πανομοιότυπος με κανέναν.</a:t>
            </a:r>
          </a:p>
          <a:p>
            <a:pPr>
              <a:buNone/>
            </a:pPr>
            <a:r>
              <a:rPr lang="el-GR" dirty="0" smtClean="0"/>
              <a:t> 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58204" cy="1630478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Η ποσότητα του γενετικού υλικού στους </a:t>
            </a:r>
            <a:r>
              <a:rPr lang="el-GR" dirty="0" err="1" smtClean="0"/>
              <a:t>αμφιγονικά</a:t>
            </a:r>
            <a:r>
              <a:rPr lang="el-GR" dirty="0" smtClean="0"/>
              <a:t> αναπαραγόμενους οργανισμούς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 fontScale="77500" lnSpcReduction="20000"/>
          </a:bodyPr>
          <a:lstStyle/>
          <a:p>
            <a:r>
              <a:rPr lang="el-GR" dirty="0" smtClean="0"/>
              <a:t>Αν κάθε γονέας μεταβίβαζε στους απογόνους του τον ακριβή αριθμό χρωμοσωμάτων του, τότε </a:t>
            </a:r>
            <a:r>
              <a:rPr lang="el-GR" b="1" u="sng" dirty="0" smtClean="0"/>
              <a:t>το νέο άτομο θα είχε το άθροισμα του αριθμού των χρωμοσωμάτων και των δύο</a:t>
            </a:r>
            <a:r>
              <a:rPr lang="el-GR" dirty="0" smtClean="0"/>
              <a:t>. 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 smtClean="0"/>
              <a:t>Εάν ένας τέτοιος απόγονος επιβίωνε, θα είχε το διπλάσιο αριθμό χρωμοσωμάτων σε σχέση με τον καθένα γονέα του , δηλαδή διαφορετικό αριθμό χρωμοσωμάτων από αυτό που είναι καθορισμένο για το είδος του. </a:t>
            </a:r>
          </a:p>
          <a:p>
            <a:pPr lvl="1">
              <a:buNone/>
            </a:pPr>
            <a:endParaRPr lang="el-GR" dirty="0" smtClean="0"/>
          </a:p>
          <a:p>
            <a:r>
              <a:rPr lang="el-GR" dirty="0" smtClean="0"/>
              <a:t>Στη διάρκεια της εξέλιξης το πρόβλημα αυτό αντιμετωπίστηκε με τους μηχανισμούς της </a:t>
            </a:r>
            <a:r>
              <a:rPr lang="el-GR" b="1" i="1" dirty="0" smtClean="0"/>
              <a:t>μείωσης</a:t>
            </a:r>
            <a:r>
              <a:rPr lang="el-GR" b="1" dirty="0" smtClean="0"/>
              <a:t> </a:t>
            </a:r>
            <a:r>
              <a:rPr lang="el-GR" dirty="0" smtClean="0"/>
              <a:t>και της </a:t>
            </a:r>
            <a:r>
              <a:rPr lang="el-GR" b="1" i="1" dirty="0" smtClean="0"/>
              <a:t>γονιμοποίησης</a:t>
            </a:r>
            <a:r>
              <a:rPr lang="el-GR" b="1" dirty="0" smtClean="0"/>
              <a:t>. </a:t>
            </a:r>
            <a:endParaRPr lang="el-GR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Μείωση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571612"/>
            <a:ext cx="5114932" cy="4868519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Κάθε γονέας παράγει τους </a:t>
            </a:r>
            <a:r>
              <a:rPr lang="el-GR" b="1" i="1" dirty="0" smtClean="0"/>
              <a:t>γαμέτες</a:t>
            </a:r>
            <a:r>
              <a:rPr lang="el-GR" dirty="0" smtClean="0"/>
              <a:t> του, εξειδικευμένα αναπαραγωγικά κύτταρα που φέρουν το </a:t>
            </a:r>
            <a:r>
              <a:rPr lang="el-GR" b="1" i="1" dirty="0" smtClean="0"/>
              <a:t>μισό αριθμό χρωμοσωμάτων </a:t>
            </a:r>
            <a:r>
              <a:rPr lang="el-GR" dirty="0" smtClean="0"/>
              <a:t>από το κανονικό, απλοειδή. </a:t>
            </a:r>
          </a:p>
          <a:p>
            <a:pPr lvl="1" algn="ctr">
              <a:buFont typeface="Wingdings" pitchFamily="2" charset="2"/>
              <a:buChar char="Ø"/>
            </a:pPr>
            <a:r>
              <a:rPr lang="el-GR" i="1" dirty="0" smtClean="0"/>
              <a:t>Η μείωση αποσκοπεί στην παραγωγή γαμετών που έχουν πάρει υποχρεωτικά τη μία </a:t>
            </a:r>
            <a:r>
              <a:rPr lang="el-GR" i="1" dirty="0" err="1" smtClean="0"/>
              <a:t>χρωματίδα</a:t>
            </a:r>
            <a:r>
              <a:rPr lang="el-GR" i="1" dirty="0" smtClean="0"/>
              <a:t> από κάθε ζεύγος ομολόγων χρωμοσωμάτων , η οποία στο τέλος της μείωσης αντιστοιχεί σε ένα χρωμόσωμα.</a:t>
            </a:r>
            <a:endParaRPr lang="el-GR" i="1" dirty="0"/>
          </a:p>
        </p:txBody>
      </p:sp>
      <p:pic>
        <p:nvPicPr>
          <p:cNvPr id="4" name="3 - Εικόνα" descr="cebcceb5ceb9cf89cf83ceb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1428736"/>
            <a:ext cx="3428992" cy="52871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Γονιμοποίηση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4282" y="1775191"/>
            <a:ext cx="5500726" cy="4868519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Ο αρσενικός και ο θηλυκός γαμέτης συνενώνονται σε ένα νέο κύτταρο, το </a:t>
            </a:r>
            <a:r>
              <a:rPr lang="el-GR" b="1" i="1" dirty="0" err="1" smtClean="0"/>
              <a:t>ζυγωτό</a:t>
            </a:r>
            <a:r>
              <a:rPr lang="el-GR" dirty="0" smtClean="0"/>
              <a:t>, από το οποίο με συνεχείς διαιρέσεις, προκύπτει ο νέος οργανισμός. </a:t>
            </a:r>
          </a:p>
          <a:p>
            <a:r>
              <a:rPr lang="el-GR" dirty="0" smtClean="0"/>
              <a:t>Το </a:t>
            </a:r>
            <a:r>
              <a:rPr lang="el-GR" b="1" i="1" dirty="0" smtClean="0"/>
              <a:t>κύτταρο</a:t>
            </a:r>
            <a:r>
              <a:rPr lang="el-GR" dirty="0" smtClean="0"/>
              <a:t> είναι </a:t>
            </a:r>
            <a:r>
              <a:rPr lang="el-GR" b="1" i="1" dirty="0" err="1" smtClean="0"/>
              <a:t>διπλοειδές</a:t>
            </a:r>
            <a:r>
              <a:rPr lang="el-GR" dirty="0" smtClean="0"/>
              <a:t> και επομένως </a:t>
            </a:r>
            <a:r>
              <a:rPr lang="el-GR" b="1" i="1" dirty="0" err="1" smtClean="0"/>
              <a:t>διπλοειδής</a:t>
            </a:r>
            <a:r>
              <a:rPr lang="el-GR" dirty="0" smtClean="0"/>
              <a:t> είναι και </a:t>
            </a:r>
            <a:r>
              <a:rPr lang="el-GR" b="1" i="1" dirty="0" smtClean="0"/>
              <a:t>οργανισμός</a:t>
            </a:r>
            <a:r>
              <a:rPr lang="el-GR" dirty="0" smtClean="0"/>
              <a:t>, αφού η συνένωση των απλοειδών γαμετών επαναφέρει τον αριθμό των χρωμοσωμάτων στο κανονικό. </a:t>
            </a:r>
            <a:endParaRPr lang="el-GR" dirty="0"/>
          </a:p>
        </p:txBody>
      </p:sp>
      <p:pic>
        <p:nvPicPr>
          <p:cNvPr id="5" name="4 - Εικόνα" descr="images (3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285992"/>
            <a:ext cx="3500430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Κύτταρα που υφίστανται μείωση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20" y="1775191"/>
            <a:ext cx="4857784" cy="4625609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Η μείωση πραγματοποιείται σε συγκεκριμένα </a:t>
            </a:r>
            <a:r>
              <a:rPr lang="el-GR" dirty="0" err="1" smtClean="0"/>
              <a:t>διπλοειδή</a:t>
            </a:r>
            <a:r>
              <a:rPr lang="el-GR" dirty="0" smtClean="0"/>
              <a:t> κύτταρα που ονομάζονται άωρα γεννητικά κύτταρα. </a:t>
            </a:r>
          </a:p>
          <a:p>
            <a:pPr lvl="1"/>
            <a:r>
              <a:rPr lang="el-GR" dirty="0" smtClean="0"/>
              <a:t>Τα κύτταρα που προκύπτουν ονομάζονται γαμέτες. </a:t>
            </a:r>
          </a:p>
          <a:p>
            <a:pPr lvl="1"/>
            <a:r>
              <a:rPr lang="el-GR" dirty="0" smtClean="0"/>
              <a:t>Στον άνθρωπο οι γαμέτες του άντρα ονομάζονται </a:t>
            </a:r>
            <a:r>
              <a:rPr lang="el-GR" b="1" i="1" dirty="0" smtClean="0"/>
              <a:t>σπερματοζωάρια</a:t>
            </a:r>
            <a:r>
              <a:rPr lang="el-GR" dirty="0" smtClean="0"/>
              <a:t> και οι γαμέτες της γυναίκας </a:t>
            </a:r>
            <a:r>
              <a:rPr lang="el-GR" b="1" i="1" dirty="0" smtClean="0"/>
              <a:t>ωάρια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5" name="4 - Εικόνα" descr="cebcceb5ceb9cf89cf83ceb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1500174"/>
            <a:ext cx="3500430" cy="51442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Κύκλος ζωής αώρου γεννητικού κυττάρου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8401080" cy="3082569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Περιλαμβάνει τις ακόλουθες φάσεις:</a:t>
            </a:r>
          </a:p>
          <a:p>
            <a:r>
              <a:rPr lang="el-GR" dirty="0" err="1" smtClean="0"/>
              <a:t>Μεσόφαση</a:t>
            </a:r>
            <a:r>
              <a:rPr lang="el-GR" dirty="0" smtClean="0"/>
              <a:t>: πραγματοποιείται </a:t>
            </a:r>
            <a:r>
              <a:rPr lang="el-GR" dirty="0" err="1" smtClean="0"/>
              <a:t>αυτοδιπλασιασμό</a:t>
            </a:r>
            <a:r>
              <a:rPr lang="el-GR" dirty="0" smtClean="0"/>
              <a:t> του </a:t>
            </a:r>
            <a:r>
              <a:rPr lang="en-US" dirty="0" smtClean="0"/>
              <a:t>DNA. </a:t>
            </a:r>
            <a:r>
              <a:rPr lang="el-GR" dirty="0" smtClean="0"/>
              <a:t>Έτσι, κάθε χρωμόσωμα</a:t>
            </a:r>
            <a:r>
              <a:rPr lang="en-US" dirty="0" smtClean="0"/>
              <a:t>, </a:t>
            </a:r>
            <a:r>
              <a:rPr lang="el-GR" dirty="0" smtClean="0"/>
              <a:t>στην αρχή της </a:t>
            </a:r>
            <a:r>
              <a:rPr lang="el-GR" dirty="0" err="1" smtClean="0"/>
              <a:t>μεσόφασης</a:t>
            </a:r>
            <a:r>
              <a:rPr lang="el-GR" dirty="0" smtClean="0"/>
              <a:t> αποτελείται από 1 μόριο </a:t>
            </a:r>
            <a:r>
              <a:rPr lang="en-US" dirty="0" smtClean="0"/>
              <a:t>DNA</a:t>
            </a:r>
            <a:r>
              <a:rPr lang="el-GR" dirty="0" smtClean="0"/>
              <a:t> </a:t>
            </a:r>
            <a:r>
              <a:rPr lang="el-GR" dirty="0" smtClean="0"/>
              <a:t>και στο τέλος της φάσης κάθε χρωμόσωμα αποτελείται από 2 μόρια </a:t>
            </a:r>
            <a:r>
              <a:rPr lang="en-US" dirty="0" smtClean="0"/>
              <a:t>DNA.</a:t>
            </a:r>
          </a:p>
          <a:p>
            <a:r>
              <a:rPr lang="el-GR" dirty="0" smtClean="0"/>
              <a:t>Μείωση. Δυο διαδοχικές διαιρέσεις, την 1</a:t>
            </a:r>
            <a:r>
              <a:rPr lang="el-GR" baseline="30000" dirty="0" smtClean="0"/>
              <a:t>η</a:t>
            </a:r>
            <a:r>
              <a:rPr lang="el-GR" dirty="0" smtClean="0"/>
              <a:t> και τη 2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διαίρεση. Καθεμία περιλαμβάνει μια διαίρεση πυρήνα και μία διαίρεση κυτταροπλάσματος. Συγκεκριμένα, στη μείωση Ι, παράγονται 2 κύτταρα και στη μείωση ΙΙ, καθένα από αυτά υφίσταται 2</a:t>
            </a:r>
            <a:r>
              <a:rPr lang="el-GR" baseline="30000" dirty="0" smtClean="0"/>
              <a:t>η</a:t>
            </a:r>
            <a:r>
              <a:rPr lang="el-GR" dirty="0" smtClean="0"/>
              <a:t> κυτταρική διαίρεση.</a:t>
            </a:r>
          </a:p>
          <a:p>
            <a:pPr>
              <a:buNone/>
            </a:pPr>
            <a:endParaRPr lang="el-GR" dirty="0" smtClean="0"/>
          </a:p>
          <a:p>
            <a:pPr lvl="1"/>
            <a:r>
              <a:rPr lang="el-GR" dirty="0" smtClean="0"/>
              <a:t>Προσοχή!!! Την 1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 ακολουθεί η 2</a:t>
            </a:r>
            <a:r>
              <a:rPr lang="el-GR" baseline="30000" dirty="0" smtClean="0"/>
              <a:t>η</a:t>
            </a:r>
            <a:r>
              <a:rPr lang="el-GR" dirty="0" smtClean="0"/>
              <a:t> , χωρίς να μεσολαβεί </a:t>
            </a:r>
            <a:r>
              <a:rPr lang="el-GR" dirty="0" err="1" smtClean="0"/>
              <a:t>αυτοδιπλασιασμός</a:t>
            </a:r>
            <a:r>
              <a:rPr lang="el-GR" dirty="0" smtClean="0"/>
              <a:t> του γενετικού υλικού πριν από αυτήν. </a:t>
            </a:r>
            <a:endParaRPr lang="el-GR" dirty="0"/>
          </a:p>
        </p:txBody>
      </p:sp>
      <p:pic>
        <p:nvPicPr>
          <p:cNvPr id="5" name="4 - Εικόνα" descr="images (4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4857760"/>
            <a:ext cx="5786478" cy="18573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Γαμέτες από τη μειωτική διαίρεση αώρου γεννητικού κυττάρου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5114932" cy="4625609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Παράγονται 4 γαμέτες από κάθε άωρο γεννητικό κύτταρο. </a:t>
            </a:r>
          </a:p>
          <a:p>
            <a:r>
              <a:rPr lang="el-GR" dirty="0" smtClean="0"/>
              <a:t>Στο άνθρωπο, και οι 4 γαμέτες στον άνδρα είναι λειτουργικοί, δηλαδή σπερματοζωάρια. Στην γυναίκα, μόνο 1 από τους 4 γαμέτες είναι λειτουργικός, αποτελεί δηλαδή το ωάριο, που μπορεί να γονιμοποιηθεί από το σπερματοζωάριο και να δώσει </a:t>
            </a:r>
            <a:r>
              <a:rPr lang="el-GR" dirty="0" err="1" smtClean="0"/>
              <a:t>ζυγωτό</a:t>
            </a:r>
            <a:r>
              <a:rPr lang="el-GR" dirty="0" smtClean="0"/>
              <a:t>. </a:t>
            </a:r>
            <a:endParaRPr lang="el-GR" dirty="0"/>
          </a:p>
        </p:txBody>
      </p:sp>
      <p:pic>
        <p:nvPicPr>
          <p:cNvPr id="4" name="3 - Εικόνα" descr="images (6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1857364"/>
            <a:ext cx="3428992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3 - Εικόνα" descr="ΔΥΟ+διαιρέσεις+αλλά+ΜΙΑ+σύνθεση+D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1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Μειώνει στο μισό τον αριθμό των χρωμοσωμάτων.</a:t>
            </a:r>
          </a:p>
          <a:p>
            <a:r>
              <a:rPr lang="el-GR" dirty="0" smtClean="0"/>
              <a:t>Χωρίζεται σε 4 στάδια:</a:t>
            </a:r>
          </a:p>
          <a:p>
            <a:pPr lvl="2"/>
            <a:r>
              <a:rPr lang="el-GR" dirty="0" smtClean="0"/>
              <a:t>Πρόφαση Ι</a:t>
            </a:r>
          </a:p>
          <a:p>
            <a:pPr lvl="2"/>
            <a:r>
              <a:rPr lang="el-GR" dirty="0" err="1" smtClean="0"/>
              <a:t>Μετάφαση</a:t>
            </a:r>
            <a:r>
              <a:rPr lang="el-GR" dirty="0" smtClean="0"/>
              <a:t> Ι</a:t>
            </a:r>
          </a:p>
          <a:p>
            <a:pPr lvl="2"/>
            <a:r>
              <a:rPr lang="el-GR" dirty="0" err="1" smtClean="0"/>
              <a:t>Ανάφαση</a:t>
            </a:r>
            <a:r>
              <a:rPr lang="el-GR" dirty="0" smtClean="0"/>
              <a:t> Ι </a:t>
            </a:r>
          </a:p>
          <a:p>
            <a:pPr lvl="2"/>
            <a:r>
              <a:rPr lang="el-GR" dirty="0" err="1" smtClean="0"/>
              <a:t>Τελόφαση</a:t>
            </a:r>
            <a:r>
              <a:rPr lang="el-GR" dirty="0" smtClean="0"/>
              <a:t> Ι</a:t>
            </a:r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Πρόφαση Ι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7686700" cy="2725379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Είναι το 1</a:t>
            </a:r>
            <a:r>
              <a:rPr lang="el-GR" baseline="30000" dirty="0" smtClean="0"/>
              <a:t>ο</a:t>
            </a:r>
            <a:r>
              <a:rPr lang="el-GR" dirty="0" smtClean="0"/>
              <a:t> και το μεγαλύτερο σε διάρκεια στάδιο της μείωσης. Συμβαίνουν τα εξής γεγονότα: </a:t>
            </a:r>
          </a:p>
          <a:p>
            <a:r>
              <a:rPr lang="el-GR" dirty="0" smtClean="0"/>
              <a:t>Τα χρωμοσώματα συσπειρώνονται και αρχίζουν να γίνονται ορατά (Οι αδελφές </a:t>
            </a:r>
            <a:r>
              <a:rPr lang="el-GR" dirty="0" err="1" smtClean="0"/>
              <a:t>χρωματίδες</a:t>
            </a:r>
            <a:r>
              <a:rPr lang="el-GR" dirty="0" smtClean="0"/>
              <a:t> δεν είναι ακόμη διακριτές).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 smtClean="0"/>
              <a:t>Τα ομόλογα χρωμοσώματα εγκαταλείπουν τις τυχαίες θέσεις που είχαν στον πυρήνα και τοποθετούνται το καθένα απέναντι από το ομόλογό του. 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 smtClean="0"/>
              <a:t>Το φαινόμενο αυτό λέγεται </a:t>
            </a:r>
            <a:r>
              <a:rPr lang="el-GR" b="1" i="1" dirty="0" smtClean="0"/>
              <a:t>σύναψη</a:t>
            </a:r>
            <a:r>
              <a:rPr lang="el-GR" dirty="0" smtClean="0"/>
              <a:t> και γίνεται  με μεγάλη ακρίβεια, γιατί τα ομόλογα χρωμοσώματα στοιχίζονται με τρόπο ώστε οι αντίστοιχοι γονιδιακοί τόποι να βρίσκονται ο ένας απέναντι στο άλλο</a:t>
            </a:r>
            <a:endParaRPr lang="el-GR" dirty="0"/>
          </a:p>
        </p:txBody>
      </p:sp>
      <p:pic>
        <p:nvPicPr>
          <p:cNvPr id="4" name="3 - Εικόνα" descr="αρχείο λήψης (1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4572008"/>
            <a:ext cx="5857916" cy="21431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Πρόφαση 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4686304" cy="4625609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Οι </a:t>
            </a:r>
            <a:r>
              <a:rPr lang="el-GR" dirty="0" err="1" smtClean="0"/>
              <a:t>χρωματίδες</a:t>
            </a:r>
            <a:r>
              <a:rPr lang="el-GR" dirty="0" smtClean="0"/>
              <a:t> είναι πλέον ορατές. </a:t>
            </a:r>
            <a:endParaRPr lang="el-GR" dirty="0" smtClean="0"/>
          </a:p>
          <a:p>
            <a:r>
              <a:rPr lang="el-GR" dirty="0" smtClean="0"/>
              <a:t>Σε ορισμένες περιπτώσεις, μπορεί οι μη αδελφές </a:t>
            </a:r>
            <a:r>
              <a:rPr lang="el-GR" dirty="0" err="1" smtClean="0"/>
              <a:t>χρωματίδες</a:t>
            </a:r>
            <a:r>
              <a:rPr lang="el-GR" dirty="0" smtClean="0"/>
              <a:t> των ομολόγων χρωμοσωμάτων να ανταλλάξουν μεταξύ τους μη </a:t>
            </a:r>
            <a:r>
              <a:rPr lang="el-GR" dirty="0" err="1" smtClean="0"/>
              <a:t>χρωμοσωμικά</a:t>
            </a:r>
            <a:r>
              <a:rPr lang="el-GR" dirty="0" smtClean="0"/>
              <a:t> τμήματα, στα οποία οι </a:t>
            </a:r>
            <a:r>
              <a:rPr lang="el-GR" dirty="0" err="1" smtClean="0"/>
              <a:t>χρωματίδες</a:t>
            </a:r>
            <a:r>
              <a:rPr lang="el-GR" dirty="0" smtClean="0"/>
              <a:t> κόβονται και </a:t>
            </a:r>
            <a:r>
              <a:rPr lang="el-GR" dirty="0" err="1" smtClean="0"/>
              <a:t>επανασυγκολλώνται</a:t>
            </a:r>
            <a:r>
              <a:rPr lang="el-GR" dirty="0" smtClean="0"/>
              <a:t>. </a:t>
            </a:r>
          </a:p>
          <a:p>
            <a:r>
              <a:rPr lang="el-GR" dirty="0" smtClean="0"/>
              <a:t>Έτσι δημιουργούνται τα χιάσματα που είναι ορατά από το οπτικό μικροσκόπιο. </a:t>
            </a:r>
          </a:p>
          <a:p>
            <a:pPr lvl="1">
              <a:buFont typeface="Wingdings" pitchFamily="2" charset="2"/>
              <a:buChar char="q"/>
            </a:pPr>
            <a:r>
              <a:rPr lang="el-GR" dirty="0" smtClean="0"/>
              <a:t>Το φαινόμενο λέγεται </a:t>
            </a:r>
            <a:r>
              <a:rPr lang="el-GR" b="1" i="1" u="sng" dirty="0" err="1" smtClean="0"/>
              <a:t>επιχιασμός</a:t>
            </a:r>
            <a:r>
              <a:rPr lang="el-GR" dirty="0" smtClean="0"/>
              <a:t> και </a:t>
            </a:r>
            <a:r>
              <a:rPr lang="el-GR" i="1" dirty="0" smtClean="0"/>
              <a:t>δίνει τη δυνατότητα στα χρωμοσώματα να ανταλλάξουν μεταξύ τους γονίδια</a:t>
            </a:r>
            <a:r>
              <a:rPr lang="el-GR" dirty="0" smtClean="0"/>
              <a:t>.</a:t>
            </a:r>
          </a:p>
          <a:p>
            <a:pPr lvl="1">
              <a:buFont typeface="Wingdings" pitchFamily="2" charset="2"/>
              <a:buChar char="q"/>
            </a:pPr>
            <a:r>
              <a:rPr lang="el-GR" i="1" dirty="0" smtClean="0"/>
              <a:t>Ο </a:t>
            </a:r>
            <a:r>
              <a:rPr lang="el-GR" i="1" dirty="0" err="1" smtClean="0"/>
              <a:t>επιχιασμός</a:t>
            </a:r>
            <a:r>
              <a:rPr lang="el-GR" i="1" dirty="0" smtClean="0"/>
              <a:t> αυξάνει τη </a:t>
            </a:r>
            <a:r>
              <a:rPr lang="el-GR" b="1" i="1" dirty="0" smtClean="0"/>
              <a:t>γενετική ποικιλότητα</a:t>
            </a:r>
            <a:r>
              <a:rPr lang="el-GR" i="1" dirty="0" smtClean="0"/>
              <a:t> στους οργανισμούς που </a:t>
            </a:r>
            <a:r>
              <a:rPr lang="el-GR" i="1" dirty="0" err="1" smtClean="0"/>
              <a:t>αναπαραγονται</a:t>
            </a:r>
            <a:r>
              <a:rPr lang="el-GR" i="1" dirty="0" smtClean="0"/>
              <a:t> </a:t>
            </a:r>
            <a:r>
              <a:rPr lang="el-GR" i="1" dirty="0" err="1" smtClean="0"/>
              <a:t>αμφιγονικά</a:t>
            </a:r>
            <a:r>
              <a:rPr lang="el-GR" dirty="0" smtClean="0"/>
              <a:t>. </a:t>
            </a:r>
          </a:p>
          <a:p>
            <a:endParaRPr lang="el-GR" dirty="0"/>
          </a:p>
        </p:txBody>
      </p:sp>
      <p:pic>
        <p:nvPicPr>
          <p:cNvPr id="4" name="3 - Εικόνα" descr="Τυχαία+γονιμοποίηση+223+της+μητέρας+x+223+του+πατέρα+=+70+τρισεκατομμύρια+συνδυασμοί+του+ζυγωτού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1714488"/>
            <a:ext cx="3929058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Πρόφαση 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Στο τέλος τους σταδίου:</a:t>
            </a:r>
          </a:p>
          <a:p>
            <a:r>
              <a:rPr lang="el-GR" dirty="0" err="1" smtClean="0"/>
              <a:t>Αποδιαργανώνεται</a:t>
            </a:r>
            <a:r>
              <a:rPr lang="el-GR" dirty="0" smtClean="0"/>
              <a:t> η πυρηνική μεμβράνη.</a:t>
            </a:r>
          </a:p>
          <a:p>
            <a:r>
              <a:rPr lang="el-GR" dirty="0" smtClean="0"/>
              <a:t>Εξαφανίζεται ο </a:t>
            </a:r>
            <a:r>
              <a:rPr lang="el-GR" dirty="0" err="1" smtClean="0"/>
              <a:t>πυρηνίσκος</a:t>
            </a:r>
            <a:endParaRPr lang="el-GR" dirty="0" smtClean="0"/>
          </a:p>
          <a:p>
            <a:r>
              <a:rPr lang="el-GR" dirty="0" smtClean="0"/>
              <a:t>Αρχίζει να σχηματίζεται η άτρακτος</a:t>
            </a:r>
          </a:p>
          <a:p>
            <a:r>
              <a:rPr lang="el-GR" dirty="0" smtClean="0"/>
              <a:t>Μετακινούνται τα χρωμοσώματα προς το ισημερινό επίπεδο του κυττάρου. </a:t>
            </a:r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Μετάφαση</a:t>
            </a:r>
            <a:r>
              <a:rPr lang="el-GR" dirty="0" smtClean="0"/>
              <a:t> 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smtClean="0"/>
              <a:t>Τα ζεύγη των ομολόγων χρωμοσωμάτων , ολοκληρώνουν τη μετακίνησή τους προς το ισημερινό επίπεδο του κυττάρου. Κάθε χρωμόσωμα τοποθετείται απέναντι στο ομόλογο του, και έτσι τα χρωμοσώματα στοιχίζονται σε ζεύγη.</a:t>
            </a:r>
          </a:p>
          <a:p>
            <a:r>
              <a:rPr lang="el-GR" dirty="0" err="1" smtClean="0"/>
              <a:t>Επειτα</a:t>
            </a:r>
            <a:r>
              <a:rPr lang="el-GR" dirty="0" smtClean="0"/>
              <a:t>, κάθε χρωμόσωμα από τα μέλη κάθε ζευγαριού ομολόγων μπορεί να κατευθυνθεί  είτε προς τον έναν είτε προς τον άλλο πόλο του κυττάρου. </a:t>
            </a:r>
          </a:p>
          <a:p>
            <a:r>
              <a:rPr lang="el-GR" dirty="0" smtClean="0"/>
              <a:t>Επειδή κάθε χρωμόσωμα ενός ζεύγους (είτε μητρικής είτε πατρικής προέλευσης) γίνεται με τυχαίο τρόπο, οι δυνατοί συνδυασμοί χρωμοσωμάτων που μετακινούνται σε κάθε πόλο είναι πάρα πολλοί.</a:t>
            </a:r>
          </a:p>
          <a:p>
            <a:r>
              <a:rPr lang="el-GR" dirty="0" smtClean="0"/>
              <a:t>Το φαινόμενο αυτό λέγεται ανεξάρτητος συνδυασμός χρωμοσωμάτων και είναι μηχανισμός αναδιανομής των γονιδίων που βρίσκονται σε διαφορετικά, μη ομόλογα χρωμοσώματα.</a:t>
            </a:r>
          </a:p>
          <a:p>
            <a:r>
              <a:rPr lang="el-GR" dirty="0" smtClean="0"/>
              <a:t>Η άτρακτος αποδιοργανώνεται πλήρως και τα νημάτια της καταλήγουν στα </a:t>
            </a:r>
            <a:r>
              <a:rPr lang="el-GR" dirty="0" err="1" smtClean="0"/>
              <a:t>κεντρομερίδια</a:t>
            </a:r>
            <a:r>
              <a:rPr lang="el-GR" dirty="0" smtClean="0"/>
              <a:t>. </a:t>
            </a: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images (5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0"/>
            <a:ext cx="7286676" cy="62150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Ανάφαση</a:t>
            </a:r>
            <a:r>
              <a:rPr lang="el-GR" dirty="0" smtClean="0"/>
              <a:t> 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Τα μέλη κάθε ζεύγους ομόλογων χρωμοσωμάτων αποχωρίζονται. Τα </a:t>
            </a:r>
            <a:r>
              <a:rPr lang="el-GR" dirty="0" err="1" smtClean="0"/>
              <a:t>κεντρομερίδια</a:t>
            </a:r>
            <a:r>
              <a:rPr lang="el-GR" dirty="0" smtClean="0"/>
              <a:t> δε διαιρούνται , με αποτέλεσμα να μην αποχωρίζονται οι αδελφές </a:t>
            </a:r>
            <a:r>
              <a:rPr lang="el-GR" dirty="0" err="1" smtClean="0"/>
              <a:t>χρωματίδες</a:t>
            </a:r>
            <a:r>
              <a:rPr lang="el-GR" dirty="0" smtClean="0"/>
              <a:t>. </a:t>
            </a:r>
          </a:p>
          <a:p>
            <a:r>
              <a:rPr lang="el-GR" dirty="0" smtClean="0"/>
              <a:t>Από το διαχωρισμό των χρωμοσωμάτων κάθε ζεύγους σχηματίζονται 2 πλήρεις σειρές χρωμοσωμάτων που απομακρύνονται μεταξύ τους.</a:t>
            </a:r>
          </a:p>
          <a:p>
            <a:r>
              <a:rPr lang="el-GR" dirty="0" smtClean="0"/>
              <a:t>Καθεμιά απλοειδή σειρά κατευθύνεται προς αντίθετο πόλο.</a:t>
            </a:r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 smtClean="0"/>
              <a:t>Τελόφαση</a:t>
            </a:r>
            <a:r>
              <a:rPr lang="el-GR" dirty="0" smtClean="0"/>
              <a:t> Ι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Καθεμία από τις δύο πλήρεις απλοειδείς σειρές </a:t>
            </a:r>
            <a:r>
              <a:rPr lang="el-GR" dirty="0" err="1" smtClean="0"/>
              <a:t>χρωμοσωμάτωνω</a:t>
            </a:r>
            <a:r>
              <a:rPr lang="el-GR" dirty="0" smtClean="0"/>
              <a:t> φτάνει στον πόλο που κατευθυνόταν.</a:t>
            </a:r>
          </a:p>
          <a:p>
            <a:r>
              <a:rPr lang="el-GR" dirty="0" smtClean="0"/>
              <a:t>Στα περισσότερα κύτταρα ταυτόχρονα με την </a:t>
            </a:r>
            <a:r>
              <a:rPr lang="el-GR" dirty="0" err="1" smtClean="0"/>
              <a:t>τελόφαση</a:t>
            </a:r>
            <a:r>
              <a:rPr lang="el-GR" dirty="0" smtClean="0"/>
              <a:t> γίνεται η </a:t>
            </a:r>
            <a:r>
              <a:rPr lang="el-GR" dirty="0" err="1" smtClean="0"/>
              <a:t>κυτταροπλασματική</a:t>
            </a:r>
            <a:r>
              <a:rPr lang="el-GR" dirty="0" smtClean="0"/>
              <a:t> διαίρεση.</a:t>
            </a:r>
          </a:p>
          <a:p>
            <a:r>
              <a:rPr lang="el-GR" dirty="0" smtClean="0"/>
              <a:t>Παράγονται δυο απλοειδή κύτταρα, στα οποία τα χρωμοσώματα αποτελούνται από δύο αδελφές </a:t>
            </a:r>
            <a:r>
              <a:rPr lang="el-GR" dirty="0" err="1" smtClean="0"/>
              <a:t>χρωματίδες</a:t>
            </a:r>
            <a:r>
              <a:rPr lang="el-GR" dirty="0" smtClean="0"/>
              <a:t> ενωμένες στο </a:t>
            </a:r>
            <a:r>
              <a:rPr lang="el-GR" dirty="0" err="1" smtClean="0"/>
              <a:t>κεντρομερίδιο</a:t>
            </a:r>
            <a:r>
              <a:rPr lang="el-GR" dirty="0" smtClean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Μετά την 1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 ακολουθεί η 2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διαίρεση, χωρίς ωστόσο να μεσολαβήσει ο </a:t>
            </a:r>
            <a:r>
              <a:rPr lang="el-GR" dirty="0" err="1" smtClean="0"/>
              <a:t>αυτοδιπλασιασμός</a:t>
            </a:r>
            <a:r>
              <a:rPr lang="el-GR" dirty="0" smtClean="0"/>
              <a:t> του γενετικού υλικού </a:t>
            </a:r>
            <a:endParaRPr lang="el-GR" dirty="0"/>
          </a:p>
        </p:txBody>
      </p:sp>
      <p:pic>
        <p:nvPicPr>
          <p:cNvPr id="4" name="3 - Εικόνα" descr="20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1810"/>
            <a:ext cx="9144000" cy="27146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Τυχαίος Συνδυασμός Χρωμοσωμάτων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5043494" cy="4625609"/>
          </a:xfrm>
        </p:spPr>
        <p:txBody>
          <a:bodyPr/>
          <a:lstStyle/>
          <a:p>
            <a:r>
              <a:rPr lang="el-GR" dirty="0" smtClean="0"/>
              <a:t>Ο τυχαίος συνδυασμός αποτελεί την έκφραση της ελευθερίας της φύσης για την κατανομή γονιδίων και ιδιοτήτων στις επόμενες γενιές.</a:t>
            </a:r>
            <a:endParaRPr lang="el-GR" dirty="0"/>
          </a:p>
        </p:txBody>
      </p:sp>
      <p:pic>
        <p:nvPicPr>
          <p:cNvPr id="6" name="5 - Εικόνα" descr="αρχείο λήψης (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2143116"/>
            <a:ext cx="3143272" cy="314327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2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75191"/>
            <a:ext cx="7686700" cy="4625609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Καθένα από τα 2 κύτταρα που προκύπτουν από την 1</a:t>
            </a:r>
            <a:r>
              <a:rPr lang="el-GR" baseline="30000" dirty="0" smtClean="0"/>
              <a:t>η</a:t>
            </a:r>
            <a:r>
              <a:rPr lang="el-GR" dirty="0" smtClean="0"/>
              <a:t> μειωτική διαίρεση υφίστανται μια νέα διαίρεση που έχει την ίδια ακολουθία γεγονότων με τη μίτωση.</a:t>
            </a:r>
          </a:p>
          <a:p>
            <a:r>
              <a:rPr lang="el-GR" dirty="0" smtClean="0"/>
              <a:t>Στο τέλος της 2</a:t>
            </a:r>
            <a:r>
              <a:rPr lang="el-GR" baseline="30000" dirty="0" smtClean="0"/>
              <a:t>ης</a:t>
            </a:r>
            <a:r>
              <a:rPr lang="el-GR" dirty="0" smtClean="0"/>
              <a:t> μειωτικής διαίρεσης παράγονται 4 απλοειδή κύτταρα που φέρουν το μισό της ποσότητας του γενετικού υλικού του αρχικού κυττάρου, διότι σε καθένα από αυτά τα κύτταρά τους έχει μεταβιβαστεί μία αδελφή </a:t>
            </a:r>
            <a:r>
              <a:rPr lang="el-GR" dirty="0" err="1" smtClean="0"/>
              <a:t>χρωματίδα</a:t>
            </a:r>
            <a:r>
              <a:rPr lang="el-GR" dirty="0" smtClean="0"/>
              <a:t> από κάθε ζευγάρι ομολόγων χρωμοσωμάτων. </a:t>
            </a:r>
            <a:endParaRPr lang="el-G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Οι+δύο+διαρέσεις+της+μείωση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Λειτουργική μονάδα">
  <a:themeElements>
    <a:clrScheme name="Λειτουργική μονάδα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Λειτουργική μονάδα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267</TotalTime>
  <Words>1060</Words>
  <PresentationFormat>Προβολή στην οθόνη (4:3)</PresentationFormat>
  <Paragraphs>79</Paragraphs>
  <Slides>22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3" baseType="lpstr">
      <vt:lpstr>Λειτουργική μονάδα</vt:lpstr>
      <vt:lpstr>Μείωση </vt:lpstr>
      <vt:lpstr>Μείωση –Μονογονική Αναπαραγωγή  </vt:lpstr>
      <vt:lpstr>Μείωση – Αμφιγονική Αναπαραγωγή </vt:lpstr>
      <vt:lpstr>Η ποσότητα του γενετικού υλικού στους αμφιγονικά αναπαραγόμενους οργανισμούς </vt:lpstr>
      <vt:lpstr>Μείωση </vt:lpstr>
      <vt:lpstr>Γονιμοποίηση </vt:lpstr>
      <vt:lpstr>Κύτταρα που υφίστανται μείωση</vt:lpstr>
      <vt:lpstr>Κύκλος ζωής αώρου γεννητικού κυττάρου</vt:lpstr>
      <vt:lpstr>Γαμέτες από τη μειωτική διαίρεση αώρου γεννητικού κυττάρου</vt:lpstr>
      <vt:lpstr>Διαφάνεια 10</vt:lpstr>
      <vt:lpstr>1η μειωτική διαίρεση </vt:lpstr>
      <vt:lpstr>Πρόφαση Ι </vt:lpstr>
      <vt:lpstr>Πρόφαση Ι</vt:lpstr>
      <vt:lpstr>Πρόφαση Ι</vt:lpstr>
      <vt:lpstr>Μετάφαση Ι</vt:lpstr>
      <vt:lpstr>Διαφάνεια 16</vt:lpstr>
      <vt:lpstr>Ανάφαση Ι</vt:lpstr>
      <vt:lpstr>Τελόφαση Ι</vt:lpstr>
      <vt:lpstr>Διαφάνεια 19</vt:lpstr>
      <vt:lpstr>Τυχαίος Συνδυασμός Χρωμοσωμάτων</vt:lpstr>
      <vt:lpstr>2η μειωτική διαίρεση 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Μείωση </dc:title>
  <dc:creator>User</dc:creator>
  <cp:lastModifiedBy>User</cp:lastModifiedBy>
  <cp:revision>25</cp:revision>
  <dcterms:created xsi:type="dcterms:W3CDTF">2021-10-14T13:16:35Z</dcterms:created>
  <dcterms:modified xsi:type="dcterms:W3CDTF">2021-10-14T17:53:56Z</dcterms:modified>
</cp:coreProperties>
</file>