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8" name="27 - Θέση ημερομηνίας"/>
          <p:cNvSpPr>
            <a:spLocks noGrp="1"/>
          </p:cNvSpPr>
          <p:nvPr>
            <p:ph type="dt" sz="half" idx="10"/>
          </p:nvPr>
        </p:nvSpPr>
        <p:spPr/>
        <p:txBody>
          <a:bodyPr/>
          <a:lstStyle>
            <a:extLst/>
          </a:lstStyle>
          <a:p>
            <a:fld id="{0CAF91F3-924E-43ED-A275-B1B8630E83E9}" type="datetimeFigureOut">
              <a:rPr lang="el-GR" smtClean="0"/>
              <a:pPr/>
              <a:t>1/2/2025</a:t>
            </a:fld>
            <a:endParaRPr lang="el-GR"/>
          </a:p>
        </p:txBody>
      </p:sp>
      <p:sp>
        <p:nvSpPr>
          <p:cNvPr id="17" name="16 - Θέση υποσέλιδου"/>
          <p:cNvSpPr>
            <a:spLocks noGrp="1"/>
          </p:cNvSpPr>
          <p:nvPr>
            <p:ph type="ftr" sz="quarter" idx="11"/>
          </p:nvPr>
        </p:nvSpPr>
        <p:spPr/>
        <p:txBody>
          <a:bodyPr/>
          <a:lstStyle>
            <a:extLst/>
          </a:lstStyle>
          <a:p>
            <a:endParaRPr lang="el-GR"/>
          </a:p>
        </p:txBody>
      </p:sp>
      <p:sp>
        <p:nvSpPr>
          <p:cNvPr id="29" name="28 - Θέση αριθμού διαφάνειας"/>
          <p:cNvSpPr>
            <a:spLocks noGrp="1"/>
          </p:cNvSpPr>
          <p:nvPr>
            <p:ph type="sldNum" sz="quarter" idx="12"/>
          </p:nvPr>
        </p:nvSpPr>
        <p:spPr/>
        <p:txBody>
          <a:bodyPr/>
          <a:lstStyle>
            <a:extLst/>
          </a:lstStyle>
          <a:p>
            <a:fld id="{49D14E5E-9047-4A1D-85B9-FC808067F162}" type="slidenum">
              <a:rPr lang="el-GR" smtClean="0"/>
              <a:pPr/>
              <a:t>‹#›</a:t>
            </a:fld>
            <a:endParaRPr lang="el-GR"/>
          </a:p>
        </p:txBody>
      </p:sp>
      <p:sp>
        <p:nvSpPr>
          <p:cNvPr id="32" name="31 - Ορθογώνιο"/>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 Ορθογώνιο"/>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 Ορθογώνιο"/>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 Ορθογώνιο"/>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 Ορθογώνιο"/>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 Τίτλος"/>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56" name="55 - Ορθογώνιο"/>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 Ορθογώνιο"/>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 Ορθογώνιο"/>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 Ορθογώνιο"/>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0CAF91F3-924E-43ED-A275-B1B8630E83E9}" type="datetimeFigureOut">
              <a:rPr lang="el-GR" smtClean="0"/>
              <a:pPr/>
              <a:t>1/2/2025</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49D14E5E-9047-4A1D-85B9-FC808067F16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981200" cy="5851525"/>
          </a:xfrm>
        </p:spPr>
        <p:txBody>
          <a:bodyPr vert="eaVert" anchor="ct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609600" y="274639"/>
            <a:ext cx="58674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0CAF91F3-924E-43ED-A275-B1B8630E83E9}" type="datetimeFigureOut">
              <a:rPr lang="el-GR" smtClean="0"/>
              <a:pPr/>
              <a:t>1/2/2025</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49D14E5E-9047-4A1D-85B9-FC808067F16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0CAF91F3-924E-43ED-A275-B1B8630E83E9}" type="datetimeFigureOut">
              <a:rPr lang="el-GR" smtClean="0"/>
              <a:pPr/>
              <a:t>1/2/2025</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49D14E5E-9047-4A1D-85B9-FC808067F16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4" name="13 - Ελεύθερη σχεδίαση"/>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 Ελεύθερη σχεδίαση"/>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 Ελεύθερη σχεδίαση"/>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 Ελεύθερη σχεδίαση"/>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 Ελεύθερη σχεδίαση"/>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 Ελεύθερη σχεδίαση"/>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 Ελεύθερη σχεδίαση"/>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 Ελεύθερη σχεδίαση"/>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 Ελεύθερη σχεδίαση"/>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 Ελεύθερη σχεδίαση"/>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 Ελεύθερη σχεδίαση"/>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 Ελεύθερη σχεδίαση"/>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 Ελεύθερη σχεδίαση"/>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 Ελεύθερη σχεδίαση"/>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 Ελεύθερη σχεδίαση"/>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 Θέση κειμένου"/>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0CAF91F3-924E-43ED-A275-B1B8630E83E9}" type="datetimeFigureOut">
              <a:rPr lang="el-GR" smtClean="0"/>
              <a:pPr/>
              <a:t>1/2/2025</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49D14E5E-9047-4A1D-85B9-FC808067F162}" type="slidenum">
              <a:rPr lang="el-GR" smtClean="0"/>
              <a:pPr/>
              <a:t>‹#›</a:t>
            </a:fld>
            <a:endParaRPr lang="el-GR"/>
          </a:p>
        </p:txBody>
      </p:sp>
      <p:sp>
        <p:nvSpPr>
          <p:cNvPr id="7" name="6 - Ορθογώνιο"/>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l-GR" smtClean="0"/>
              <a:t>Kλικ για επεξεργασία του τίτλου</a:t>
            </a:r>
            <a:endParaRPr kumimoji="0" lang="en-US"/>
          </a:p>
        </p:txBody>
      </p:sp>
      <p:sp>
        <p:nvSpPr>
          <p:cNvPr id="8" name="7 - Ορθογώνιο"/>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 Ορθογώνιο"/>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 Ορθογώνιο"/>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Ορθογώνιο"/>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 Ορθογώνιο"/>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2064"/>
            <a:ext cx="8229600" cy="9144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0CAF91F3-924E-43ED-A275-B1B8630E83E9}" type="datetimeFigureOut">
              <a:rPr lang="el-GR" smtClean="0"/>
              <a:pPr/>
              <a:t>1/2/2025</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49D14E5E-9047-4A1D-85B9-FC808067F16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5" name="24 - Ορθογώνιο"/>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504824" y="512064"/>
            <a:ext cx="7772400" cy="914400"/>
          </a:xfrm>
        </p:spPr>
        <p:txBody>
          <a:bodyPr anchor="t"/>
          <a:lstStyle>
            <a:lvl1pPr>
              <a:defRPr sz="400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0CAF91F3-924E-43ED-A275-B1B8630E83E9}" type="datetimeFigureOut">
              <a:rPr lang="el-GR" smtClean="0"/>
              <a:pPr/>
              <a:t>1/2/2025</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49D14E5E-9047-4A1D-85B9-FC808067F162}" type="slidenum">
              <a:rPr lang="el-GR" smtClean="0"/>
              <a:pPr/>
              <a:t>‹#›</a:t>
            </a:fld>
            <a:endParaRPr lang="el-GR"/>
          </a:p>
        </p:txBody>
      </p:sp>
      <p:sp>
        <p:nvSpPr>
          <p:cNvPr id="16" name="15 - Ορθογώνιο"/>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 Ορθογώνιο"/>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 Ορθογώνιο"/>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 Ορθογώνιο"/>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 Ορθογώνιο"/>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 Ορθογώνιο"/>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 Ορθογώνιο"/>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 Ορθογώνιο"/>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 Ορθογώνιο"/>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512064"/>
            <a:ext cx="7772400" cy="914400"/>
          </a:xfrm>
        </p:spPr>
        <p:txBody>
          <a:bodyPr/>
          <a:lstStyle>
            <a:lvl1pPr>
              <a:defRPr sz="4000" cap="none" baseline="0"/>
            </a:lvl1pPr>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0CAF91F3-924E-43ED-A275-B1B8630E83E9}" type="datetimeFigureOut">
              <a:rPr lang="el-GR" smtClean="0"/>
              <a:pPr/>
              <a:t>1/2/2025</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49D14E5E-9047-4A1D-85B9-FC808067F16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0CAF91F3-924E-43ED-A275-B1B8630E83E9}" type="datetimeFigureOut">
              <a:rPr lang="el-GR" smtClean="0"/>
              <a:pPr/>
              <a:t>1/2/2025</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49D14E5E-9047-4A1D-85B9-FC808067F16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73050"/>
            <a:ext cx="8229600" cy="1162050"/>
          </a:xfrm>
        </p:spPr>
        <p:txBody>
          <a:bodyPr anchor="ctr"/>
          <a:lstStyle>
            <a:lvl1pPr algn="l">
              <a:buNone/>
              <a:defRPr sz="3600" b="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0CAF91F3-924E-43ED-A275-B1B8630E83E9}" type="datetimeFigureOut">
              <a:rPr lang="el-GR" smtClean="0"/>
              <a:pPr/>
              <a:t>1/2/2025</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49D14E5E-9047-4A1D-85B9-FC808067F16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8" name="7 - Ορθογώνιο"/>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 Ευθεία γραμμή σύνδεσης"/>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 Ομάδα"/>
          <p:cNvGrpSpPr/>
          <p:nvPr/>
        </p:nvGrpSpPr>
        <p:grpSpPr>
          <a:xfrm rot="5400000">
            <a:off x="8514581" y="1219200"/>
            <a:ext cx="132763" cy="128466"/>
            <a:chOff x="6668087" y="1297746"/>
            <a:chExt cx="161840" cy="156602"/>
          </a:xfrm>
        </p:grpSpPr>
        <p:cxnSp>
          <p:nvCxnSpPr>
            <p:cNvPr id="15" name="14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 Τίτλος"/>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grpSp>
        <p:nvGrpSpPr>
          <p:cNvPr id="14" name="13 - Ομάδα"/>
          <p:cNvGrpSpPr/>
          <p:nvPr/>
        </p:nvGrpSpPr>
        <p:grpSpPr>
          <a:xfrm rot="5400000">
            <a:off x="8666981" y="1371600"/>
            <a:ext cx="132763" cy="128466"/>
            <a:chOff x="6668087" y="1297746"/>
            <a:chExt cx="161840" cy="156602"/>
          </a:xfrm>
        </p:grpSpPr>
        <p:cxnSp>
          <p:nvCxnSpPr>
            <p:cNvPr id="11" name="10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 Ομάδα"/>
          <p:cNvGrpSpPr/>
          <p:nvPr/>
        </p:nvGrpSpPr>
        <p:grpSpPr>
          <a:xfrm rot="5400000">
            <a:off x="8320088" y="1474763"/>
            <a:ext cx="132763" cy="128466"/>
            <a:chOff x="6668087" y="1297746"/>
            <a:chExt cx="161840" cy="156602"/>
          </a:xfrm>
        </p:grpSpPr>
        <p:cxnSp>
          <p:nvCxnSpPr>
            <p:cNvPr id="19" name="18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 Θέση ημερομηνίας"/>
          <p:cNvSpPr>
            <a:spLocks noGrp="1"/>
          </p:cNvSpPr>
          <p:nvPr>
            <p:ph type="dt" sz="half" idx="10"/>
          </p:nvPr>
        </p:nvSpPr>
        <p:spPr>
          <a:xfrm>
            <a:off x="6477000" y="55499"/>
            <a:ext cx="2133600" cy="365125"/>
          </a:xfrm>
        </p:spPr>
        <p:txBody>
          <a:bodyPr/>
          <a:lstStyle>
            <a:extLst/>
          </a:lstStyle>
          <a:p>
            <a:fld id="{0CAF91F3-924E-43ED-A275-B1B8630E83E9}" type="datetimeFigureOut">
              <a:rPr lang="el-GR" smtClean="0"/>
              <a:pPr/>
              <a:t>1/2/2025</a:t>
            </a:fld>
            <a:endParaRPr lang="el-GR"/>
          </a:p>
        </p:txBody>
      </p:sp>
      <p:sp>
        <p:nvSpPr>
          <p:cNvPr id="6" name="5 - Θέση υποσέλιδου"/>
          <p:cNvSpPr>
            <a:spLocks noGrp="1"/>
          </p:cNvSpPr>
          <p:nvPr>
            <p:ph type="ftr" sz="quarter" idx="11"/>
          </p:nvPr>
        </p:nvSpPr>
        <p:spPr>
          <a:xfrm>
            <a:off x="914400" y="55499"/>
            <a:ext cx="5562600" cy="365125"/>
          </a:xfrm>
        </p:spPr>
        <p:txBody>
          <a:bodyPr/>
          <a:lstStyle>
            <a:extLst/>
          </a:lstStyle>
          <a:p>
            <a:endParaRPr lang="el-GR"/>
          </a:p>
        </p:txBody>
      </p:sp>
      <p:sp>
        <p:nvSpPr>
          <p:cNvPr id="7" name="6 - Θέση αριθμού διαφάνειας"/>
          <p:cNvSpPr>
            <a:spLocks noGrp="1"/>
          </p:cNvSpPr>
          <p:nvPr>
            <p:ph type="sldNum" sz="quarter" idx="12"/>
          </p:nvPr>
        </p:nvSpPr>
        <p:spPr>
          <a:xfrm>
            <a:off x="8610600" y="55499"/>
            <a:ext cx="457200" cy="365125"/>
          </a:xfrm>
        </p:spPr>
        <p:txBody>
          <a:bodyPr/>
          <a:lstStyle>
            <a:extLst/>
          </a:lstStyle>
          <a:p>
            <a:fld id="{49D14E5E-9047-4A1D-85B9-FC808067F162}"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 Ορθογώνιο"/>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Ορθογώνιο"/>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Ορθογώνιο"/>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Ορθογώνιο"/>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Ορθογώνιο"/>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 Ορθογώνιο"/>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 Ορθογώνιο"/>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 Ορθογώνιο"/>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 Ορθογώνιο"/>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 Θέση τίτλου"/>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0CAF91F3-924E-43ED-A275-B1B8630E83E9}" type="datetimeFigureOut">
              <a:rPr lang="el-GR" smtClean="0"/>
              <a:pPr/>
              <a:t>1/2/2025</a:t>
            </a:fld>
            <a:endParaRPr lang="el-GR"/>
          </a:p>
        </p:txBody>
      </p:sp>
      <p:sp>
        <p:nvSpPr>
          <p:cNvPr id="3" name="2 - Θέση υποσέλιδου"/>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l-GR"/>
          </a:p>
        </p:txBody>
      </p:sp>
      <p:sp>
        <p:nvSpPr>
          <p:cNvPr id="23" name="22 - Θέση αριθμού διαφάνειας"/>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49D14E5E-9047-4A1D-85B9-FC808067F162}"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ΠΑΡΑΔΟΣΗ </a:t>
            </a:r>
            <a:endParaRPr lang="el-GR" dirty="0"/>
          </a:p>
        </p:txBody>
      </p:sp>
      <p:sp>
        <p:nvSpPr>
          <p:cNvPr id="3" name="2 - Υπότιτλος"/>
          <p:cNvSpPr>
            <a:spLocks noGrp="1"/>
          </p:cNvSpPr>
          <p:nvPr>
            <p:ph type="subTitle" idx="1"/>
          </p:nvPr>
        </p:nvSpPr>
        <p:spPr/>
        <p:txBody>
          <a:bodyPr/>
          <a:lstStyle/>
          <a:p>
            <a:r>
              <a:rPr lang="el-GR" dirty="0" smtClean="0"/>
              <a:t>ΕΠΙΜΕΛΕΙΑ: Άννα </a:t>
            </a:r>
            <a:r>
              <a:rPr lang="el-GR" dirty="0" err="1" smtClean="0"/>
              <a:t>Ρεντζεπέρη</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0" y="548680"/>
            <a:ext cx="9144000" cy="22006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1" i="0" u="sng" strike="noStrike" cap="none" normalizeH="0" baseline="0" dirty="0" smtClean="0">
                <a:ln>
                  <a:noFill/>
                </a:ln>
                <a:effectLst/>
                <a:latin typeface="Calibri" pitchFamily="34" charset="0"/>
                <a:ea typeface="Calibri" pitchFamily="34" charset="0"/>
                <a:cs typeface="Calibri" pitchFamily="34" charset="0"/>
              </a:rPr>
              <a:t> Λανθασμένη αντιμετώπιση της παράδοσης:    Προγονοπληξία</a:t>
            </a:r>
            <a:endParaRPr kumimoji="0" lang="el-GR" sz="2400" b="0" i="0" u="none" strike="noStrike" cap="none" normalizeH="0" baseline="0" dirty="0" smtClean="0">
              <a:ln>
                <a:noFill/>
              </a:ln>
              <a:effectLst/>
              <a:latin typeface="Calibri" pitchFamily="34" charset="0"/>
              <a:ea typeface="Calibri" pitchFamily="34"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rgbClr val="000000"/>
                </a:solidFill>
                <a:effectLst/>
                <a:latin typeface="Georgia" pitchFamily="18" charset="0"/>
                <a:cs typeface="Arial" pitchFamily="34" charset="0"/>
              </a:rPr>
              <a:t/>
            </a:r>
            <a:br>
              <a:rPr kumimoji="0" lang="el-GR" sz="1100" b="0" i="0" u="none" strike="noStrike" cap="none" normalizeH="0" baseline="0" dirty="0" smtClean="0">
                <a:ln>
                  <a:noFill/>
                </a:ln>
                <a:solidFill>
                  <a:srgbClr val="000000"/>
                </a:solidFill>
                <a:effectLst/>
                <a:latin typeface="Georgia" pitchFamily="18" charset="0"/>
                <a:cs typeface="Arial" pitchFamily="34" charset="0"/>
              </a:rPr>
            </a:br>
            <a:endParaRPr kumimoji="0" lang="el-G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dirty="0" smtClean="0">
                <a:ln>
                  <a:noFill/>
                </a:ln>
                <a:effectLst/>
                <a:latin typeface="Calibri" pitchFamily="34" charset="0"/>
                <a:ea typeface="Calibri" pitchFamily="34" charset="0"/>
                <a:cs typeface="Calibri" pitchFamily="34" charset="0"/>
              </a:rPr>
              <a:t>Προγονοπληξία</a:t>
            </a:r>
            <a:r>
              <a:rPr kumimoji="0" lang="el-GR" sz="2400" b="0" i="0" u="none" strike="noStrike" cap="none" normalizeH="0" baseline="0" dirty="0" smtClean="0">
                <a:ln>
                  <a:noFill/>
                </a:ln>
                <a:effectLst/>
                <a:latin typeface="Calibri" pitchFamily="34" charset="0"/>
                <a:ea typeface="Calibri" pitchFamily="34" charset="0"/>
                <a:cs typeface="Calibri" pitchFamily="34" charset="0"/>
              </a:rPr>
              <a:t>: Η υπερβολική προσκόλληση και έπαρση για τη δόξα των προγόνων, με ανάλογη υποτίμηση του παρόντος.</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effectLst/>
                <a:latin typeface="Calibri" pitchFamily="34" charset="0"/>
                <a:ea typeface="Calibri" pitchFamily="34" charset="0"/>
                <a:cs typeface="Calibri" pitchFamily="34" charset="0"/>
              </a:rPr>
              <a:t/>
            </a:r>
            <a:br>
              <a:rPr kumimoji="0" lang="el-GR" sz="2400" b="0" i="0" u="none" strike="noStrike" cap="none" normalizeH="0" baseline="0" dirty="0" smtClean="0">
                <a:ln>
                  <a:noFill/>
                </a:ln>
                <a:effectLst/>
                <a:latin typeface="Calibri" pitchFamily="34" charset="0"/>
                <a:ea typeface="Calibri" pitchFamily="34" charset="0"/>
                <a:cs typeface="Calibri" pitchFamily="34" charset="0"/>
              </a:rPr>
            </a:br>
            <a:endParaRPr kumimoji="0" lang="el-GR" sz="2400" b="0" i="0" u="none" strike="noStrike" cap="none" normalizeH="0" baseline="0" dirty="0" smtClean="0">
              <a:ln>
                <a:noFill/>
              </a:ln>
              <a:effectLst/>
              <a:latin typeface="Calibri" pitchFamily="34" charset="0"/>
              <a:ea typeface="Calibri" pitchFamily="34" charset="0"/>
              <a:cs typeface="Calibri" pitchFamily="34" charset="0"/>
            </a:endParaRPr>
          </a:p>
        </p:txBody>
      </p:sp>
      <p:sp>
        <p:nvSpPr>
          <p:cNvPr id="3" name="2 - Ορθογώνιο"/>
          <p:cNvSpPr/>
          <p:nvPr/>
        </p:nvSpPr>
        <p:spPr>
          <a:xfrm>
            <a:off x="179512" y="2967335"/>
            <a:ext cx="8784976" cy="830997"/>
          </a:xfrm>
          <a:prstGeom prst="rect">
            <a:avLst/>
          </a:prstGeom>
        </p:spPr>
        <p:txBody>
          <a:bodyPr wrap="square">
            <a:spAutoFit/>
          </a:bodyPr>
          <a:lstStyle/>
          <a:p>
            <a:r>
              <a:rPr lang="el-GR" sz="2400" b="1" u="sng" dirty="0">
                <a:latin typeface="Calibri" pitchFamily="34" charset="0"/>
                <a:ea typeface="Calibri" pitchFamily="34" charset="0"/>
                <a:cs typeface="Calibri" pitchFamily="34" charset="0"/>
              </a:rPr>
              <a:t>Λανθασμένη αντιμετώπιση της παράδοσης: </a:t>
            </a:r>
            <a:r>
              <a:rPr lang="el-GR" sz="2400" b="1" u="sng" dirty="0" smtClean="0">
                <a:latin typeface="Calibri" pitchFamily="34" charset="0"/>
                <a:ea typeface="Calibri" pitchFamily="34" charset="0"/>
                <a:cs typeface="Calibri" pitchFamily="34" charset="0"/>
              </a:rPr>
              <a:t>  Πλήρης </a:t>
            </a:r>
            <a:r>
              <a:rPr lang="el-GR" sz="2400" b="1" u="sng" dirty="0">
                <a:latin typeface="Calibri" pitchFamily="34" charset="0"/>
                <a:ea typeface="Calibri" pitchFamily="34" charset="0"/>
                <a:cs typeface="Calibri" pitchFamily="34" charset="0"/>
              </a:rPr>
              <a:t>άρνηση του παρελθόντος</a:t>
            </a:r>
            <a:endParaRPr lang="el-GR" sz="2400" dirty="0">
              <a:latin typeface="Calibri" pitchFamily="34" charset="0"/>
              <a:ea typeface="Calibri" pitchFamily="34" charset="0"/>
              <a:cs typeface="Calibri" pitchFamily="34" charset="0"/>
            </a:endParaRPr>
          </a:p>
        </p:txBody>
      </p:sp>
      <p:sp>
        <p:nvSpPr>
          <p:cNvPr id="4" name="3 - Ορθογώνιο"/>
          <p:cNvSpPr/>
          <p:nvPr/>
        </p:nvSpPr>
        <p:spPr>
          <a:xfrm>
            <a:off x="179512" y="5013176"/>
            <a:ext cx="8136904" cy="461665"/>
          </a:xfrm>
          <a:prstGeom prst="rect">
            <a:avLst/>
          </a:prstGeom>
        </p:spPr>
        <p:txBody>
          <a:bodyPr wrap="square">
            <a:spAutoFit/>
          </a:bodyPr>
          <a:lstStyle/>
          <a:p>
            <a:r>
              <a:rPr lang="el-GR" sz="2400" b="1" u="sng" dirty="0">
                <a:latin typeface="Calibri" pitchFamily="34" charset="0"/>
                <a:ea typeface="Calibri" pitchFamily="34" charset="0"/>
                <a:cs typeface="Calibri" pitchFamily="34" charset="0"/>
              </a:rPr>
              <a:t>Η ορθή στάση απέναντι στην παράδοση</a:t>
            </a:r>
            <a:endParaRPr lang="el-GR" sz="2400" dirty="0">
              <a:latin typeface="Calibri" pitchFamily="34" charset="0"/>
              <a:ea typeface="Calibri" pitchFamily="34" charset="0"/>
              <a:cs typeface="Calibr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2852936"/>
            <a:ext cx="8784976" cy="461665"/>
          </a:xfrm>
          <a:prstGeom prst="rect">
            <a:avLst/>
          </a:prstGeom>
        </p:spPr>
        <p:txBody>
          <a:bodyPr wrap="square">
            <a:spAutoFit/>
          </a:bodyPr>
          <a:lstStyle/>
          <a:p>
            <a:r>
              <a:rPr lang="el-GR" sz="2400" b="1" u="sng" dirty="0">
                <a:latin typeface="Calibri" pitchFamily="34" charset="0"/>
                <a:ea typeface="Calibri" pitchFamily="34" charset="0"/>
                <a:cs typeface="Calibri" pitchFamily="34" charset="0"/>
              </a:rPr>
              <a:t>Παράγοντες που απομακρύνουν τους πολίτες από την παράδοση</a:t>
            </a:r>
            <a:endParaRPr lang="el-GR" sz="2400" dirty="0">
              <a:latin typeface="Calibri" pitchFamily="34" charset="0"/>
              <a:ea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7544" y="404664"/>
            <a:ext cx="8280920" cy="2246769"/>
          </a:xfrm>
          <a:prstGeom prst="rect">
            <a:avLst/>
          </a:prstGeom>
        </p:spPr>
        <p:txBody>
          <a:bodyPr wrap="square">
            <a:spAutoFit/>
          </a:bodyPr>
          <a:lstStyle/>
          <a:p>
            <a:pPr algn="just"/>
            <a:r>
              <a:rPr lang="el-GR" sz="2800" dirty="0" smtClean="0">
                <a:latin typeface="Calibri" pitchFamily="34" charset="0"/>
                <a:ea typeface="Calibri" pitchFamily="34" charset="0"/>
                <a:cs typeface="Calibri" pitchFamily="34" charset="0"/>
              </a:rPr>
              <a:t>«Ένα μέρος του παρελθόντος πεθαίνει κάθε στιγμή και η θνησιμότητά του μας μολύνει αν προσκολληθούμε σ’ αυτό με υπερβολική αγάπη. Ένα μέρος του παρελθόντος μένει πάντα ζωντανό και κινδυνεύουμε, καταφρονώντας τη ζωντάνια του». </a:t>
            </a:r>
            <a:r>
              <a:rPr lang="el-GR" sz="2800" dirty="0" smtClean="0">
                <a:latin typeface="Calibri" pitchFamily="34" charset="0"/>
                <a:ea typeface="Calibri" pitchFamily="34" charset="0"/>
                <a:cs typeface="Calibri" pitchFamily="34" charset="0"/>
              </a:rPr>
              <a:t>    Γ</a:t>
            </a:r>
            <a:r>
              <a:rPr lang="el-GR" sz="2800" dirty="0" smtClean="0">
                <a:latin typeface="Calibri" pitchFamily="34" charset="0"/>
                <a:ea typeface="Calibri" pitchFamily="34" charset="0"/>
                <a:cs typeface="Calibri" pitchFamily="34" charset="0"/>
              </a:rPr>
              <a:t>. Σεφέρης</a:t>
            </a:r>
            <a:endParaRPr lang="el-GR" sz="2800" dirty="0">
              <a:latin typeface="Calibri" pitchFamily="34" charset="0"/>
              <a:ea typeface="Calibri" pitchFamily="34" charset="0"/>
              <a:cs typeface="Calibri" pitchFamily="34" charset="0"/>
            </a:endParaRPr>
          </a:p>
        </p:txBody>
      </p:sp>
      <p:pic>
        <p:nvPicPr>
          <p:cNvPr id="3" name="2 - Εικόνα" descr="Georgios_Seferis.jpg"/>
          <p:cNvPicPr>
            <a:picLocks noChangeAspect="1"/>
          </p:cNvPicPr>
          <p:nvPr/>
        </p:nvPicPr>
        <p:blipFill>
          <a:blip r:embed="rId2" cstate="print"/>
          <a:stretch>
            <a:fillRect/>
          </a:stretch>
        </p:blipFill>
        <p:spPr>
          <a:xfrm>
            <a:off x="2235522" y="3068960"/>
            <a:ext cx="4707139" cy="345638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 Εικόνα" descr="acropolis-parthenon-grk1204-dean-wittle.jpg"/>
          <p:cNvPicPr>
            <a:picLocks noChangeAspect="1"/>
          </p:cNvPicPr>
          <p:nvPr/>
        </p:nvPicPr>
        <p:blipFill>
          <a:blip r:embed="rId2" cstate="print"/>
          <a:stretch>
            <a:fillRect/>
          </a:stretch>
        </p:blipFill>
        <p:spPr>
          <a:xfrm>
            <a:off x="679676" y="1416455"/>
            <a:ext cx="7852764" cy="5084665"/>
          </a:xfrm>
          <a:prstGeom prst="rect">
            <a:avLst/>
          </a:prstGeom>
        </p:spPr>
      </p:pic>
      <p:sp>
        <p:nvSpPr>
          <p:cNvPr id="3" name="2 - TextBox"/>
          <p:cNvSpPr txBox="1"/>
          <p:nvPr/>
        </p:nvSpPr>
        <p:spPr>
          <a:xfrm>
            <a:off x="2051720" y="476672"/>
            <a:ext cx="4680520" cy="646331"/>
          </a:xfrm>
          <a:prstGeom prst="rect">
            <a:avLst/>
          </a:prstGeom>
          <a:noFill/>
        </p:spPr>
        <p:txBody>
          <a:bodyPr wrap="square" rtlCol="0">
            <a:spAutoFit/>
          </a:bodyPr>
          <a:lstStyle/>
          <a:p>
            <a:pPr algn="ctr"/>
            <a:r>
              <a:rPr lang="el-GR" sz="3600" b="1" dirty="0" smtClean="0">
                <a:latin typeface="Calibri" pitchFamily="34" charset="0"/>
                <a:ea typeface="Calibri" pitchFamily="34" charset="0"/>
                <a:cs typeface="Calibri" pitchFamily="34" charset="0"/>
              </a:rPr>
              <a:t>ΟΡΙΣΜΟΣ </a:t>
            </a:r>
            <a:endParaRPr lang="el-GR" sz="3600" b="1" dirty="0">
              <a:latin typeface="Calibri" pitchFamily="34" charset="0"/>
              <a:ea typeface="Calibri" pitchFamily="34" charset="0"/>
              <a:cs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23528" y="980728"/>
            <a:ext cx="8460432"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dirty="0" smtClean="0">
                <a:ln>
                  <a:noFill/>
                </a:ln>
                <a:effectLst/>
                <a:latin typeface="Georgia" pitchFamily="18" charset="0"/>
                <a:cs typeface="Arial" pitchFamily="34" charset="0"/>
              </a:rPr>
              <a:t>Παράδοση</a:t>
            </a:r>
            <a:r>
              <a:rPr kumimoji="0" lang="el-GR" sz="2400" b="0" i="0" u="none" strike="noStrike" cap="none" normalizeH="0" baseline="0" dirty="0" smtClean="0">
                <a:ln>
                  <a:noFill/>
                </a:ln>
                <a:effectLst/>
                <a:latin typeface="Georgia" pitchFamily="18" charset="0"/>
                <a:cs typeface="Arial" pitchFamily="34" charset="0"/>
              </a:rPr>
              <a:t> ονομάζουμε το σύνολο αλλά και το καθένα χωριστά από τα στοιχεία του παρελθόντος ενός πολιτισμού, που διασώζονται προφορικά και μεταδίδονται από στόμα σε στόμα και από γενιά σε γενιά.</a:t>
            </a:r>
            <a:endParaRPr kumimoji="0" lang="el-GR" sz="2400" b="0" i="0" u="none"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b="1" i="0" u="none" strike="noStrike" cap="none" normalizeH="0" baseline="0" dirty="0" smtClean="0">
              <a:ln>
                <a:noFill/>
              </a:ln>
              <a:effectLst/>
              <a:latin typeface="Georg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dirty="0" smtClean="0">
                <a:ln>
                  <a:noFill/>
                </a:ln>
                <a:effectLst/>
                <a:latin typeface="Georgia" pitchFamily="18" charset="0"/>
                <a:cs typeface="Arial" pitchFamily="34" charset="0"/>
              </a:rPr>
              <a:t>Λαϊκή παράδοση</a:t>
            </a:r>
            <a:r>
              <a:rPr kumimoji="0" lang="el-GR" sz="2400" b="0" i="0" u="none" strike="noStrike" cap="none" normalizeH="0" baseline="0" dirty="0" smtClean="0">
                <a:ln>
                  <a:noFill/>
                </a:ln>
                <a:effectLst/>
                <a:latin typeface="Georgia" pitchFamily="18" charset="0"/>
                <a:cs typeface="Arial" pitchFamily="34" charset="0"/>
              </a:rPr>
              <a:t> είναι η παράδοση που περιλαμβάνει το σύνολο των έργων ή των δραστηριοτήτων που εκφράζουν τον λαό και χαρακτηρίζεται από ανωνυμία, τυποποίηση, συλλογικότητα κ.ά.</a:t>
            </a:r>
            <a:endParaRPr kumimoji="0" lang="el-GR" sz="2400" b="0" i="0" u="none"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400" b="1" i="0" u="none" strike="noStrike" cap="none" normalizeH="0" baseline="0" dirty="0" smtClean="0">
              <a:ln>
                <a:noFill/>
              </a:ln>
              <a:effectLst/>
              <a:latin typeface="Georg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dirty="0" smtClean="0">
                <a:ln>
                  <a:noFill/>
                </a:ln>
                <a:effectLst/>
                <a:latin typeface="Georgia" pitchFamily="18" charset="0"/>
                <a:cs typeface="Arial" pitchFamily="34" charset="0"/>
              </a:rPr>
              <a:t>Παραδόσεις</a:t>
            </a:r>
            <a:r>
              <a:rPr kumimoji="0" lang="el-GR" sz="2400" b="0" i="0" u="none" strike="noStrike" cap="none" normalizeH="0" baseline="0" dirty="0" smtClean="0">
                <a:ln>
                  <a:noFill/>
                </a:ln>
                <a:effectLst/>
                <a:latin typeface="Georgia" pitchFamily="18" charset="0"/>
                <a:cs typeface="Arial" pitchFamily="34" charset="0"/>
              </a:rPr>
              <a:t>: τα ήθη και τα έθιμα, οι καθιερωμένες αρχές και συνήθειες, ηθικές αντιλήψεις κ.λπ., που μεταβιβάζονται από γενιά σε γενιά.   </a:t>
            </a:r>
            <a:endParaRPr kumimoji="0" lang="el-GR" sz="24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83568" y="1412776"/>
            <a:ext cx="7992888" cy="3539430"/>
          </a:xfrm>
          <a:prstGeom prst="rect">
            <a:avLst/>
          </a:prstGeom>
        </p:spPr>
        <p:txBody>
          <a:bodyPr wrap="square">
            <a:spAutoFit/>
          </a:bodyPr>
          <a:lstStyle/>
          <a:p>
            <a:pPr algn="just"/>
            <a:r>
              <a:rPr lang="el-GR" sz="2800" dirty="0">
                <a:latin typeface="Calibri" pitchFamily="34" charset="0"/>
                <a:ea typeface="Calibri" pitchFamily="34" charset="0"/>
                <a:cs typeface="Calibri" pitchFamily="34" charset="0"/>
              </a:rPr>
              <a:t>Ιδίως στην περίπτωση της Ελλάδας η παράδοση είναι ευρύτατη, όσο και η μακραίωνη ιστορία του ελληνικού λαού, και εμπεριέχει στοιχεία από διάφορες περιόδους, </a:t>
            </a:r>
            <a:r>
              <a:rPr lang="el-GR" sz="2800" u="sng" dirty="0">
                <a:latin typeface="Calibri" pitchFamily="34" charset="0"/>
                <a:ea typeface="Calibri" pitchFamily="34" charset="0"/>
                <a:cs typeface="Calibri" pitchFamily="34" charset="0"/>
              </a:rPr>
              <a:t>όπως είναι οι αρχές του πρόσφατα σχηματισμένου ελληνικού κράτους, η τουρκοκρατία, τα χρόνια του Βυζαντίου, η ρωμαϊκή και η ελληνιστική περίοδος και φυσικά η αρχαία Ελλάδα.</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11560" y="1997839"/>
            <a:ext cx="8064896" cy="3416320"/>
          </a:xfrm>
          <a:prstGeom prst="rect">
            <a:avLst/>
          </a:prstGeom>
        </p:spPr>
        <p:txBody>
          <a:bodyPr wrap="square">
            <a:spAutoFit/>
          </a:bodyPr>
          <a:lstStyle/>
          <a:p>
            <a:pPr>
              <a:buFont typeface="Wingdings" pitchFamily="2" charset="2"/>
              <a:buChar char="§"/>
            </a:pPr>
            <a:r>
              <a:rPr lang="el-GR" sz="2400" dirty="0">
                <a:latin typeface="Calibri" pitchFamily="34" charset="0"/>
                <a:ea typeface="Calibri" pitchFamily="34" charset="0"/>
                <a:cs typeface="Calibri" pitchFamily="34" charset="0"/>
              </a:rPr>
              <a:t>Η</a:t>
            </a:r>
            <a:r>
              <a:rPr lang="el-GR" sz="2400" dirty="0" smtClean="0">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άκαμπτη αγωνιστικότητα, </a:t>
            </a:r>
            <a:endParaRPr lang="el-GR" sz="2400" dirty="0" smtClean="0">
              <a:latin typeface="Calibri" pitchFamily="34" charset="0"/>
              <a:ea typeface="Calibri" pitchFamily="34" charset="0"/>
              <a:cs typeface="Calibri" pitchFamily="34" charset="0"/>
            </a:endParaRPr>
          </a:p>
          <a:p>
            <a:pPr>
              <a:buFont typeface="Wingdings" pitchFamily="2" charset="2"/>
              <a:buChar char="§"/>
            </a:pPr>
            <a:r>
              <a:rPr lang="el-GR" sz="2400" dirty="0">
                <a:latin typeface="Calibri" pitchFamily="34" charset="0"/>
                <a:ea typeface="Calibri" pitchFamily="34" charset="0"/>
                <a:cs typeface="Calibri" pitchFamily="34" charset="0"/>
              </a:rPr>
              <a:t>Η</a:t>
            </a:r>
            <a:r>
              <a:rPr lang="el-GR" sz="2400" dirty="0" smtClean="0">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ακατάβλητη δύναμη επιβίωσης και γόνιμης αφομοίωσης ετερόκλητων επιδράσεων, </a:t>
            </a:r>
            <a:endParaRPr lang="el-GR" sz="2400" dirty="0" smtClean="0">
              <a:latin typeface="Calibri" pitchFamily="34" charset="0"/>
              <a:ea typeface="Calibri" pitchFamily="34" charset="0"/>
              <a:cs typeface="Calibri" pitchFamily="34" charset="0"/>
            </a:endParaRPr>
          </a:p>
          <a:p>
            <a:pPr>
              <a:buFont typeface="Wingdings" pitchFamily="2" charset="2"/>
              <a:buChar char="§"/>
            </a:pPr>
            <a:r>
              <a:rPr lang="el-GR" sz="2400" dirty="0">
                <a:latin typeface="Calibri" pitchFamily="34" charset="0"/>
                <a:ea typeface="Calibri" pitchFamily="34" charset="0"/>
                <a:cs typeface="Calibri" pitchFamily="34" charset="0"/>
              </a:rPr>
              <a:t>Η</a:t>
            </a:r>
            <a:r>
              <a:rPr lang="el-GR" sz="2400" dirty="0" smtClean="0">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απαράμιλλη καλαισθησία, </a:t>
            </a:r>
            <a:endParaRPr lang="el-GR" sz="2400" dirty="0" smtClean="0">
              <a:latin typeface="Calibri" pitchFamily="34" charset="0"/>
              <a:ea typeface="Calibri" pitchFamily="34" charset="0"/>
              <a:cs typeface="Calibri" pitchFamily="34" charset="0"/>
            </a:endParaRPr>
          </a:p>
          <a:p>
            <a:pPr>
              <a:buFont typeface="Wingdings" pitchFamily="2" charset="2"/>
              <a:buChar char="§"/>
            </a:pPr>
            <a:r>
              <a:rPr lang="el-GR" sz="2400" dirty="0">
                <a:latin typeface="Calibri" pitchFamily="34" charset="0"/>
                <a:ea typeface="Calibri" pitchFamily="34" charset="0"/>
                <a:cs typeface="Calibri" pitchFamily="34" charset="0"/>
              </a:rPr>
              <a:t>Τ</a:t>
            </a:r>
            <a:r>
              <a:rPr lang="el-GR" sz="2400" dirty="0" smtClean="0">
                <a:latin typeface="Calibri" pitchFamily="34" charset="0"/>
                <a:ea typeface="Calibri" pitchFamily="34" charset="0"/>
                <a:cs typeface="Calibri" pitchFamily="34" charset="0"/>
              </a:rPr>
              <a:t>ο </a:t>
            </a:r>
            <a:r>
              <a:rPr lang="el-GR" sz="2400" dirty="0">
                <a:latin typeface="Calibri" pitchFamily="34" charset="0"/>
                <a:ea typeface="Calibri" pitchFamily="34" charset="0"/>
                <a:cs typeface="Calibri" pitchFamily="34" charset="0"/>
              </a:rPr>
              <a:t>δημοκρατικό πνεύμα, </a:t>
            </a:r>
            <a:endParaRPr lang="el-GR" sz="2400" dirty="0" smtClean="0">
              <a:latin typeface="Calibri" pitchFamily="34" charset="0"/>
              <a:ea typeface="Calibri" pitchFamily="34" charset="0"/>
              <a:cs typeface="Calibri" pitchFamily="34" charset="0"/>
            </a:endParaRPr>
          </a:p>
          <a:p>
            <a:pPr>
              <a:buFont typeface="Wingdings" pitchFamily="2" charset="2"/>
              <a:buChar char="§"/>
            </a:pPr>
            <a:r>
              <a:rPr lang="el-GR" sz="2400" dirty="0">
                <a:latin typeface="Calibri" pitchFamily="34" charset="0"/>
                <a:ea typeface="Calibri" pitchFamily="34" charset="0"/>
                <a:cs typeface="Calibri" pitchFamily="34" charset="0"/>
              </a:rPr>
              <a:t>Η</a:t>
            </a:r>
            <a:r>
              <a:rPr lang="el-GR" sz="2400" dirty="0" smtClean="0">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φιλοσοφική αναζήτηση, </a:t>
            </a:r>
            <a:endParaRPr lang="el-GR" sz="2400" dirty="0" smtClean="0">
              <a:latin typeface="Calibri" pitchFamily="34" charset="0"/>
              <a:ea typeface="Calibri" pitchFamily="34" charset="0"/>
              <a:cs typeface="Calibri" pitchFamily="34" charset="0"/>
            </a:endParaRPr>
          </a:p>
          <a:p>
            <a:pPr>
              <a:buFont typeface="Wingdings" pitchFamily="2" charset="2"/>
              <a:buChar char="§"/>
            </a:pPr>
            <a:r>
              <a:rPr lang="el-GR" sz="2400" dirty="0">
                <a:latin typeface="Calibri" pitchFamily="34" charset="0"/>
                <a:ea typeface="Calibri" pitchFamily="34" charset="0"/>
                <a:cs typeface="Calibri" pitchFamily="34" charset="0"/>
              </a:rPr>
              <a:t>Η</a:t>
            </a:r>
            <a:r>
              <a:rPr lang="el-GR" sz="2400" dirty="0" smtClean="0">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τοποθέτηση του ανθρώπου στο κέντρο του ενδιαφέροντος, </a:t>
            </a:r>
          </a:p>
          <a:p>
            <a:pPr>
              <a:buFont typeface="Wingdings" pitchFamily="2" charset="2"/>
              <a:buChar char="§"/>
            </a:pPr>
            <a:r>
              <a:rPr lang="el-GR" sz="2400" dirty="0">
                <a:latin typeface="Calibri" pitchFamily="34" charset="0"/>
                <a:ea typeface="Calibri" pitchFamily="34" charset="0"/>
                <a:cs typeface="Calibri" pitchFamily="34" charset="0"/>
              </a:rPr>
              <a:t>Η</a:t>
            </a:r>
            <a:r>
              <a:rPr lang="el-GR" sz="2400" dirty="0" smtClean="0">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χριστιανική αλληλεγγύη και φιλανθρωπία, που δέθηκε από ένα σημείο και μετά αξεδιάλυτα με την ελληνική συνείδηση.</a:t>
            </a:r>
          </a:p>
        </p:txBody>
      </p:sp>
      <p:sp>
        <p:nvSpPr>
          <p:cNvPr id="3" name="2 - TextBox"/>
          <p:cNvSpPr txBox="1"/>
          <p:nvPr/>
        </p:nvSpPr>
        <p:spPr>
          <a:xfrm>
            <a:off x="467544" y="620688"/>
            <a:ext cx="8208912" cy="830997"/>
          </a:xfrm>
          <a:prstGeom prst="rect">
            <a:avLst/>
          </a:prstGeom>
          <a:noFill/>
        </p:spPr>
        <p:txBody>
          <a:bodyPr wrap="square" rtlCol="0">
            <a:spAutoFit/>
          </a:bodyPr>
          <a:lstStyle/>
          <a:p>
            <a:r>
              <a:rPr lang="el-GR" sz="2400" dirty="0" smtClean="0">
                <a:latin typeface="Calibri" pitchFamily="34" charset="0"/>
                <a:ea typeface="Calibri" pitchFamily="34" charset="0"/>
                <a:cs typeface="Calibri" pitchFamily="34" charset="0"/>
              </a:rPr>
              <a:t>ΕΦΟΔΙΑ ΠΟΥ ΑΠΟΚΤΗΣΑΜΕ ΜΕΣΑ ΑΠΟ ΤΗΝ ΜΑΚΡΑΙΩΝΗ  </a:t>
            </a:r>
          </a:p>
          <a:p>
            <a:r>
              <a:rPr lang="el-GR" sz="2400" dirty="0" smtClean="0">
                <a:latin typeface="Calibri" pitchFamily="34" charset="0"/>
                <a:ea typeface="Calibri" pitchFamily="34" charset="0"/>
                <a:cs typeface="Calibri" pitchFamily="34" charset="0"/>
              </a:rPr>
              <a:t>ΕΛΛΗΝΙΚΗ ΠΑΡΑΔΟΣΗ</a:t>
            </a:r>
            <a:endParaRPr lang="el-GR" sz="2400" dirty="0">
              <a:latin typeface="Calibri" pitchFamily="34" charset="0"/>
              <a:ea typeface="Calibri" pitchFamily="34" charset="0"/>
              <a:cs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1" y="142618"/>
            <a:ext cx="9144000" cy="31547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400" b="1" i="0" u="sng" strike="noStrike" cap="none" normalizeH="0" baseline="0" dirty="0" smtClean="0">
                <a:ln>
                  <a:noFill/>
                </a:ln>
                <a:effectLst/>
                <a:latin typeface="Georgia" pitchFamily="18" charset="0"/>
                <a:cs typeface="Arial" pitchFamily="34" charset="0"/>
              </a:rPr>
              <a:t>Η προσφορά της παράδοσης</a:t>
            </a:r>
            <a:endParaRPr kumimoji="0" lang="el-GR" sz="2400" b="0" i="0" u="none"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rgbClr val="000000"/>
                </a:solidFill>
                <a:effectLst/>
                <a:latin typeface="Georgia" pitchFamily="18" charset="0"/>
                <a:cs typeface="Arial" pitchFamily="34" charset="0"/>
              </a:rPr>
              <a:t/>
            </a:r>
            <a:br>
              <a:rPr kumimoji="0" lang="el-GR" sz="1100" b="0" i="0" u="none" strike="noStrike" cap="none" normalizeH="0" baseline="0" dirty="0" smtClean="0">
                <a:ln>
                  <a:noFill/>
                </a:ln>
                <a:solidFill>
                  <a:srgbClr val="000000"/>
                </a:solidFill>
                <a:effectLst/>
                <a:latin typeface="Georgia" pitchFamily="18" charset="0"/>
                <a:cs typeface="Arial" pitchFamily="34" charset="0"/>
              </a:rPr>
            </a:br>
            <a:endParaRPr kumimoji="0" lang="el-GR" sz="2000" b="0" i="0" u="none" strike="noStrike" cap="none" normalizeH="0" baseline="0" dirty="0" smtClean="0">
              <a:ln>
                <a:noFill/>
              </a:ln>
              <a:effectLst/>
              <a:latin typeface="Arial" pitchFamily="34" charset="0"/>
              <a:cs typeface="Arial" pitchFamily="34" charset="0"/>
            </a:endParaRPr>
          </a:p>
          <a:p>
            <a:pPr lvl="0" algn="just" eaLnBrk="0" fontAlgn="base" hangingPunct="0">
              <a:spcBef>
                <a:spcPct val="0"/>
              </a:spcBef>
              <a:spcAft>
                <a:spcPct val="0"/>
              </a:spcAft>
            </a:pPr>
            <a:r>
              <a:rPr kumimoji="0" lang="el-GR" sz="2400" b="1" i="0" u="none" strike="noStrike" cap="none" normalizeH="0" baseline="0" dirty="0" smtClean="0">
                <a:ln>
                  <a:noFill/>
                </a:ln>
                <a:effectLst/>
                <a:latin typeface="Calibri" pitchFamily="34" charset="0"/>
                <a:ea typeface="Calibri" pitchFamily="34" charset="0"/>
                <a:cs typeface="Calibri" pitchFamily="34" charset="0"/>
              </a:rPr>
              <a:t>- </a:t>
            </a:r>
            <a:r>
              <a:rPr kumimoji="0" lang="el-GR" sz="2400" b="1" i="0" u="sng" strike="noStrike" cap="none" normalizeH="0" baseline="0" dirty="0" smtClean="0">
                <a:ln>
                  <a:noFill/>
                </a:ln>
                <a:effectLst/>
                <a:latin typeface="Calibri" pitchFamily="34" charset="0"/>
                <a:ea typeface="Calibri" pitchFamily="34" charset="0"/>
                <a:cs typeface="Calibri" pitchFamily="34" charset="0"/>
              </a:rPr>
              <a:t>Η παράδοση αποτελεί στοιχείο καθορισμού και διασφάλισης της ιδιαίτερης ταυτότητας ενός έθνους</a:t>
            </a:r>
            <a:r>
              <a:rPr kumimoji="0" lang="el-GR" sz="2400" b="0" i="0" u="sng" strike="noStrike" cap="none" normalizeH="0" baseline="0" dirty="0" smtClean="0">
                <a:ln>
                  <a:noFill/>
                </a:ln>
                <a:effectLst/>
                <a:latin typeface="Calibri" pitchFamily="34" charset="0"/>
                <a:ea typeface="Calibri" pitchFamily="34" charset="0"/>
                <a:cs typeface="Calibri" pitchFamily="34" charset="0"/>
              </a:rPr>
              <a:t>.  </a:t>
            </a:r>
            <a:r>
              <a:rPr kumimoji="0" lang="el-GR" sz="2400" b="0" i="0" u="none" strike="noStrike" cap="none" normalizeH="0" baseline="0" dirty="0" smtClean="0">
                <a:ln>
                  <a:noFill/>
                </a:ln>
                <a:effectLst/>
                <a:latin typeface="Calibri" pitchFamily="34" charset="0"/>
                <a:ea typeface="Calibri" pitchFamily="34" charset="0"/>
                <a:cs typeface="Calibri" pitchFamily="34" charset="0"/>
              </a:rPr>
              <a:t>(</a:t>
            </a:r>
            <a:r>
              <a:rPr lang="el-GR" sz="2400" i="1" dirty="0">
                <a:latin typeface="Calibri" pitchFamily="34" charset="0"/>
                <a:ea typeface="Calibri" pitchFamily="34" charset="0"/>
                <a:cs typeface="Calibri" pitchFamily="34" charset="0"/>
              </a:rPr>
              <a:t>Μέσα από τη διαδικασία μεταβίβασης διαχρονικών στοιχείων συμπεριφοράς, αντίληψης, ηθικότητας και αξιών, επιτυγχάνεται η διαμόρφωση και εδραίωση του ξεχωριστού εκείνου χαρακτήρα του λαού, που τον διαχωρίζει από τους άλλους και καθορίζει τα όρια της μοναδικότητάς </a:t>
            </a:r>
            <a:r>
              <a:rPr lang="el-GR" sz="2400" i="1" dirty="0" smtClean="0">
                <a:latin typeface="Calibri" pitchFamily="34" charset="0"/>
                <a:ea typeface="Calibri" pitchFamily="34" charset="0"/>
                <a:cs typeface="Calibri" pitchFamily="34" charset="0"/>
              </a:rPr>
              <a:t>του)</a:t>
            </a:r>
            <a:r>
              <a:rPr lang="el-GR" sz="2400" dirty="0" smtClean="0"/>
              <a:t>. </a:t>
            </a:r>
            <a:endParaRPr kumimoji="0" lang="el-GR" sz="2400" b="0" i="0" u="none" strike="noStrike" cap="none" normalizeH="0" baseline="0" dirty="0" smtClean="0">
              <a:ln>
                <a:noFill/>
              </a:ln>
              <a:effectLst/>
              <a:latin typeface="Calibri" pitchFamily="34" charset="0"/>
              <a:ea typeface="Calibri" pitchFamily="34" charset="0"/>
              <a:cs typeface="Calibri" pitchFamily="34" charset="0"/>
            </a:endParaRPr>
          </a:p>
        </p:txBody>
      </p:sp>
      <p:sp>
        <p:nvSpPr>
          <p:cNvPr id="3" name="2 - Ορθογώνιο"/>
          <p:cNvSpPr/>
          <p:nvPr/>
        </p:nvSpPr>
        <p:spPr>
          <a:xfrm>
            <a:off x="179512" y="3501008"/>
            <a:ext cx="8784976" cy="2308324"/>
          </a:xfrm>
          <a:prstGeom prst="rect">
            <a:avLst/>
          </a:prstGeom>
        </p:spPr>
        <p:txBody>
          <a:bodyPr wrap="square">
            <a:spAutoFit/>
          </a:bodyPr>
          <a:lstStyle/>
          <a:p>
            <a:r>
              <a:rPr lang="el-GR" sz="2400" u="sng" dirty="0">
                <a:latin typeface="Calibri" pitchFamily="34" charset="0"/>
                <a:ea typeface="Calibri" pitchFamily="34" charset="0"/>
                <a:cs typeface="Calibri" pitchFamily="34" charset="0"/>
              </a:rPr>
              <a:t>- </a:t>
            </a:r>
            <a:r>
              <a:rPr lang="el-GR" sz="2400" b="1" u="sng" dirty="0">
                <a:latin typeface="Calibri" pitchFamily="34" charset="0"/>
                <a:ea typeface="Calibri" pitchFamily="34" charset="0"/>
                <a:cs typeface="Calibri" pitchFamily="34" charset="0"/>
              </a:rPr>
              <a:t>Η παράδοση προσφέρει έναν διαχρονικά αξιοποιήσιμο πλούτο ιδεών και κινήτρων για την περαιτέρω ανάπτυξη της πολιτείας</a:t>
            </a:r>
            <a:r>
              <a:rPr lang="el-GR" sz="2400" u="sng" dirty="0">
                <a:latin typeface="Calibri" pitchFamily="34" charset="0"/>
                <a:ea typeface="Calibri" pitchFamily="34" charset="0"/>
                <a:cs typeface="Calibri" pitchFamily="34" charset="0"/>
              </a:rPr>
              <a:t>. </a:t>
            </a:r>
            <a:r>
              <a:rPr lang="el-GR" sz="2400" i="1" u="sng" dirty="0" smtClean="0">
                <a:latin typeface="Calibri" pitchFamily="34" charset="0"/>
                <a:ea typeface="Calibri" pitchFamily="34" charset="0"/>
                <a:cs typeface="Calibri" pitchFamily="34" charset="0"/>
              </a:rPr>
              <a:t>(</a:t>
            </a:r>
            <a:r>
              <a:rPr lang="el-GR" sz="2400" i="1" dirty="0" smtClean="0">
                <a:latin typeface="Calibri" pitchFamily="34" charset="0"/>
                <a:ea typeface="Calibri" pitchFamily="34" charset="0"/>
                <a:cs typeface="Calibri" pitchFamily="34" charset="0"/>
              </a:rPr>
              <a:t>Είναι </a:t>
            </a:r>
            <a:r>
              <a:rPr lang="el-GR" sz="2400" i="1" dirty="0">
                <a:latin typeface="Calibri" pitchFamily="34" charset="0"/>
                <a:ea typeface="Calibri" pitchFamily="34" charset="0"/>
                <a:cs typeface="Calibri" pitchFamily="34" charset="0"/>
              </a:rPr>
              <a:t>εύλογο, άλλωστε, πως κάθε νέος πολιτισμός και κάθε νέα κοινωνία μπορεί να επιτύχει ένα καινούριο ανέβασμα αντλώντας στοιχεία από τις επιτεύξεις των παλαιότερων, χωρίς να χρειάζεται να δημιουργεί εκ του μηδενός τις δικές της </a:t>
            </a:r>
            <a:r>
              <a:rPr lang="el-GR" sz="2400" i="1" dirty="0" smtClean="0">
                <a:latin typeface="Calibri" pitchFamily="34" charset="0"/>
                <a:ea typeface="Calibri" pitchFamily="34" charset="0"/>
                <a:cs typeface="Calibri" pitchFamily="34" charset="0"/>
              </a:rPr>
              <a:t>βάσεις).</a:t>
            </a:r>
            <a:endParaRPr lang="el-GR" sz="2400" i="1" dirty="0">
              <a:latin typeface="Calibri" pitchFamily="34" charset="0"/>
              <a:ea typeface="Calibri" pitchFamily="34" charset="0"/>
              <a:cs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764704"/>
            <a:ext cx="8352928" cy="5262979"/>
          </a:xfrm>
          <a:prstGeom prst="rect">
            <a:avLst/>
          </a:prstGeom>
        </p:spPr>
        <p:txBody>
          <a:bodyPr wrap="square">
            <a:spAutoFit/>
          </a:bodyPr>
          <a:lstStyle/>
          <a:p>
            <a:r>
              <a:rPr lang="el-GR" sz="2400" u="sng" dirty="0">
                <a:latin typeface="Calibri" pitchFamily="34" charset="0"/>
                <a:ea typeface="Calibri" pitchFamily="34" charset="0"/>
                <a:cs typeface="Calibri" pitchFamily="34" charset="0"/>
              </a:rPr>
              <a:t>- </a:t>
            </a:r>
            <a:r>
              <a:rPr lang="el-GR" sz="2400" b="1" u="sng" dirty="0">
                <a:latin typeface="Calibri" pitchFamily="34" charset="0"/>
                <a:ea typeface="Calibri" pitchFamily="34" charset="0"/>
                <a:cs typeface="Calibri" pitchFamily="34" charset="0"/>
              </a:rPr>
              <a:t>Η παράδοση προσφέρει πλούσια εμπειρία που μπορεί να λειτουργήσει καθοδηγητικά για τους νεότερους</a:t>
            </a:r>
            <a:r>
              <a:rPr lang="el-GR" sz="2400" u="sng" dirty="0">
                <a:latin typeface="Calibri" pitchFamily="34" charset="0"/>
                <a:ea typeface="Calibri" pitchFamily="34" charset="0"/>
                <a:cs typeface="Calibri" pitchFamily="34" charset="0"/>
              </a:rPr>
              <a:t>.</a:t>
            </a:r>
            <a:r>
              <a:rPr lang="el-GR" sz="2400" dirty="0">
                <a:latin typeface="Calibri" pitchFamily="34" charset="0"/>
                <a:ea typeface="Calibri" pitchFamily="34" charset="0"/>
                <a:cs typeface="Calibri" pitchFamily="34" charset="0"/>
              </a:rPr>
              <a:t> </a:t>
            </a:r>
            <a:r>
              <a:rPr lang="el-GR" sz="2400" dirty="0" smtClean="0">
                <a:latin typeface="Calibri" pitchFamily="34" charset="0"/>
                <a:ea typeface="Calibri" pitchFamily="34" charset="0"/>
                <a:cs typeface="Calibri" pitchFamily="34" charset="0"/>
              </a:rPr>
              <a:t>(Σημαντικό </a:t>
            </a:r>
            <a:r>
              <a:rPr lang="el-GR" sz="2400" dirty="0">
                <a:latin typeface="Calibri" pitchFamily="34" charset="0"/>
                <a:ea typeface="Calibri" pitchFamily="34" charset="0"/>
                <a:cs typeface="Calibri" pitchFamily="34" charset="0"/>
              </a:rPr>
              <a:t>μέρος, άλλωστε, της προφορικής και γραπτής παράδοσης αποτελεί γέννημα της συλλογικής εκείνης σοφίας που προκύπτει μέσα από τις προσπάθειες, τις επιτυχίες και τις αποτυχίες των προηγούμενων </a:t>
            </a:r>
            <a:r>
              <a:rPr lang="el-GR" sz="2400" dirty="0" smtClean="0">
                <a:latin typeface="Calibri" pitchFamily="34" charset="0"/>
                <a:ea typeface="Calibri" pitchFamily="34" charset="0"/>
                <a:cs typeface="Calibri" pitchFamily="34" charset="0"/>
              </a:rPr>
              <a:t>γενεών). </a:t>
            </a:r>
          </a:p>
          <a:p>
            <a:endParaRPr lang="el-GR" sz="2400" dirty="0">
              <a:latin typeface="Calibri" pitchFamily="34" charset="0"/>
              <a:ea typeface="Calibri" pitchFamily="34" charset="0"/>
              <a:cs typeface="Calibri" pitchFamily="34" charset="0"/>
            </a:endParaRPr>
          </a:p>
          <a:p>
            <a:r>
              <a:rPr lang="el-GR" sz="2400" dirty="0" smtClean="0">
                <a:latin typeface="Calibri" pitchFamily="34" charset="0"/>
                <a:ea typeface="Calibri" pitchFamily="34" charset="0"/>
                <a:cs typeface="Calibri" pitchFamily="34" charset="0"/>
              </a:rPr>
              <a:t>ΒΛΕΠΕ ΜΑΘΗΜΑ ΙΣΤΟΡΙΑΣ πχ διδασκαλία στρατιωτικών, διπλωματικών, πολιτικών, κοινωνικών και οικονομικών εμπειριών στο πέρασμα των αιώνων.</a:t>
            </a:r>
          </a:p>
          <a:p>
            <a:endParaRPr lang="el-GR" sz="2400" dirty="0">
              <a:latin typeface="Calibri" pitchFamily="34" charset="0"/>
              <a:ea typeface="Calibri" pitchFamily="34" charset="0"/>
              <a:cs typeface="Calibri" pitchFamily="34" charset="0"/>
            </a:endParaRPr>
          </a:p>
          <a:p>
            <a:r>
              <a:rPr lang="el-GR" sz="2400" dirty="0" smtClean="0">
                <a:latin typeface="Calibri" pitchFamily="34" charset="0"/>
                <a:ea typeface="Calibri" pitchFamily="34" charset="0"/>
                <a:cs typeface="Calibri" pitchFamily="34" charset="0"/>
              </a:rPr>
              <a:t>ΒΛΕΠΕ ΜΑΘΗΜΑ ΑΡΧΑΙΩΝ Α΄ (ΘΟΥΚΥΔΙΔΗΣ) πχ κτήμα ες αεί προς διδασκαλία των επόμενων γενεών του τί σημαίνει πόλεμος και κυρίως εμφύλιος. </a:t>
            </a:r>
            <a:endParaRPr lang="el-GR" sz="2400" dirty="0">
              <a:latin typeface="Calibri" pitchFamily="34" charset="0"/>
              <a:ea typeface="Calibri" pitchFamily="34" charset="0"/>
              <a:cs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980728"/>
            <a:ext cx="8640960" cy="1200329"/>
          </a:xfrm>
          <a:prstGeom prst="rect">
            <a:avLst/>
          </a:prstGeom>
        </p:spPr>
        <p:txBody>
          <a:bodyPr wrap="square">
            <a:spAutoFit/>
          </a:bodyPr>
          <a:lstStyle/>
          <a:p>
            <a:r>
              <a:rPr lang="el-GR" sz="2400" dirty="0" smtClean="0">
                <a:latin typeface="Calibri" pitchFamily="34" charset="0"/>
                <a:ea typeface="Calibri" pitchFamily="34" charset="0"/>
                <a:cs typeface="Calibri" pitchFamily="34" charset="0"/>
              </a:rPr>
              <a:t>ΤΕΛΟΣ, </a:t>
            </a:r>
          </a:p>
          <a:p>
            <a:r>
              <a:rPr lang="el-GR" sz="2400" dirty="0" smtClean="0">
                <a:latin typeface="Calibri" pitchFamily="34" charset="0"/>
                <a:ea typeface="Calibri" pitchFamily="34" charset="0"/>
                <a:cs typeface="Calibri" pitchFamily="34" charset="0"/>
              </a:rPr>
              <a:t>-</a:t>
            </a:r>
            <a:r>
              <a:rPr lang="el-GR" sz="2400" dirty="0">
                <a:latin typeface="Calibri" pitchFamily="34" charset="0"/>
                <a:ea typeface="Calibri" pitchFamily="34" charset="0"/>
                <a:cs typeface="Calibri" pitchFamily="34" charset="0"/>
              </a:rPr>
              <a:t> </a:t>
            </a:r>
            <a:r>
              <a:rPr lang="el-GR" sz="2400" b="1" dirty="0">
                <a:latin typeface="Calibri" pitchFamily="34" charset="0"/>
                <a:ea typeface="Calibri" pitchFamily="34" charset="0"/>
                <a:cs typeface="Calibri" pitchFamily="34" charset="0"/>
              </a:rPr>
              <a:t>Η παράδοση προσφέρει πλούσια διδάγματα και σε προσωπικό επίπεδο</a:t>
            </a:r>
            <a:r>
              <a:rPr lang="el-GR" sz="2400" dirty="0">
                <a:latin typeface="Calibri" pitchFamily="34" charset="0"/>
                <a:ea typeface="Calibri" pitchFamily="34" charset="0"/>
                <a:cs typeface="Calibri" pitchFamily="34" charset="0"/>
              </a:rPr>
              <a: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Μετρό">
  <a:themeElements>
    <a:clrScheme name="Μετρό">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Μετρό">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Μετρό">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50</TotalTime>
  <Words>206</Words>
  <Application>Microsoft Office PowerPoint</Application>
  <PresentationFormat>Προβολή στην οθόνη (4:3)</PresentationFormat>
  <Paragraphs>37</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Μετρό</vt:lpstr>
      <vt:lpstr>ΠΑΡΑΔΟΣΗ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ΠΑΡΑΔΟΣΗ </dc:title>
  <dc:creator>Lenovo</dc:creator>
  <cp:lastModifiedBy>Lenovo</cp:lastModifiedBy>
  <cp:revision>7</cp:revision>
  <dcterms:created xsi:type="dcterms:W3CDTF">2025-02-01T15:45:54Z</dcterms:created>
  <dcterms:modified xsi:type="dcterms:W3CDTF">2025-02-01T16:39:15Z</dcterms:modified>
</cp:coreProperties>
</file>