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30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9DDB-706E-4585-820B-E98D3EC17E75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17B2-AE00-4A41-86F1-CE7CBBA0202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9DDB-706E-4585-820B-E98D3EC17E75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17B2-AE00-4A41-86F1-CE7CBBA020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9DDB-706E-4585-820B-E98D3EC17E75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17B2-AE00-4A41-86F1-CE7CBBA020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9DDB-706E-4585-820B-E98D3EC17E75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17B2-AE00-4A41-86F1-CE7CBBA020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9DDB-706E-4585-820B-E98D3EC17E75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17B2-AE00-4A41-86F1-CE7CBBA020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9DDB-706E-4585-820B-E98D3EC17E75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17B2-AE00-4A41-86F1-CE7CBBA020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9DDB-706E-4585-820B-E98D3EC17E75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17B2-AE00-4A41-86F1-CE7CBBA020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9DDB-706E-4585-820B-E98D3EC17E75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17B2-AE00-4A41-86F1-CE7CBBA020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9DDB-706E-4585-820B-E98D3EC17E75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17B2-AE00-4A41-86F1-CE7CBBA020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9DDB-706E-4585-820B-E98D3EC17E75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F17B2-AE00-4A41-86F1-CE7CBBA0202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94C9DDB-706E-4585-820B-E98D3EC17E75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74F17B2-AE00-4A41-86F1-CE7CBBA0202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94C9DDB-706E-4585-820B-E98D3EC17E75}" type="datetimeFigureOut">
              <a:rPr lang="el-GR" smtClean="0"/>
              <a:pPr/>
              <a:t>24/11/2024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74F17B2-AE00-4A41-86F1-CE7CBBA0202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ΔΙΑΦΗΜΙΣΗ - ΚΑΤΑΝΑΛΩΤΙΣΜΟΣ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2"/>
                </a:solidFill>
              </a:rPr>
              <a:t>ΙΔΕΕΣ ΓΙΑ ΤΗΝ ΠΑΡΑΓΩΓΗ ΛΟΓΟΥ</a:t>
            </a:r>
            <a:endParaRPr lang="el-GR" b="1" dirty="0">
              <a:solidFill>
                <a:schemeClr val="accent2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259632" y="5661248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ΕΠΙΜΕΛΕΙΑ: Άννα </a:t>
            </a:r>
            <a:r>
              <a:rPr lang="el-GR" sz="2000" dirty="0" err="1" smtClean="0"/>
              <a:t>Ρεντζεπέρη</a:t>
            </a:r>
            <a:r>
              <a:rPr lang="el-GR" sz="2000" dirty="0" smtClean="0"/>
              <a:t>, Φιλόλογος </a:t>
            </a:r>
          </a:p>
          <a:p>
            <a:r>
              <a:rPr lang="el-GR" sz="2000" dirty="0" smtClean="0"/>
              <a:t> 1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 ΓΕΛ ΗΓΟΥΜΕΝΙΤΣΑΣ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Ν. ΔΗΜΟΥ </a:t>
            </a:r>
            <a:r>
              <a:rPr lang="el-GR" dirty="0" err="1" smtClean="0"/>
              <a:t>περ</a:t>
            </a:r>
            <a:r>
              <a:rPr lang="el-GR" dirty="0" smtClean="0"/>
              <a:t>. Ευθύνη τ.78, σελ. 342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ΠΡΟΣΔΙΟΡΙΣΜΟΣ ΕΝΝΟΙΩΝ</a:t>
            </a:r>
            <a:endParaRPr lang="el-G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39552" y="2708920"/>
            <a:ext cx="8077200" cy="194421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1. </a:t>
            </a:r>
            <a:r>
              <a:rPr lang="el-GR" sz="4400" dirty="0" smtClean="0"/>
              <a:t>ΑΘΕΜΙΤΗ ΔΙΑΦΗΜΙΣΗ</a:t>
            </a:r>
            <a:br>
              <a:rPr lang="el-GR" sz="4400" dirty="0" smtClean="0"/>
            </a:br>
            <a:r>
              <a:rPr lang="el-GR" sz="4400" dirty="0" smtClean="0"/>
              <a:t>2. ΠΑΡΑΠΛΑΝΗΤΙΚΗ ΔΙΑΦΗΜΙΣΗ</a:t>
            </a:r>
            <a:br>
              <a:rPr lang="el-GR" sz="4400" dirty="0" smtClean="0"/>
            </a:br>
            <a:r>
              <a:rPr lang="el-GR" sz="4400" dirty="0" smtClean="0"/>
              <a:t>3. ΠΡΟΠΑΓΑΝΔΑ ΚΑΙ ΔΙΑΦΗΜΙΣΗ </a:t>
            </a:r>
            <a:r>
              <a:rPr lang="el-GR" sz="4400" i="1" dirty="0" smtClean="0"/>
              <a:t>(Φωτοτυπία σελ.1)</a:t>
            </a:r>
            <a:endParaRPr lang="el-GR" sz="4400" i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8077200" cy="1499616"/>
          </a:xfrm>
        </p:spPr>
        <p:txBody>
          <a:bodyPr>
            <a:noAutofit/>
          </a:bodyPr>
          <a:lstStyle/>
          <a:p>
            <a:r>
              <a:rPr lang="el-GR" sz="2400" dirty="0" smtClean="0"/>
              <a:t>Διαφήμιση είναι η δημιουργία πρωτότυπου μηνύματος το οποίο αναφέρεται σε κάποιο υλικό ή πνευματικό παράγωγο προϊόν και η προβολή του από τα μέσα επικοινωνίας, με τελικό σκοπό την παρακίνηση του αποδέκτη να αγοράσει το διαφημιζόμενο προϊόν. (σχολικό βιβλίο)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915816" y="155448"/>
            <a:ext cx="6228184" cy="978408"/>
          </a:xfrm>
        </p:spPr>
        <p:txBody>
          <a:bodyPr>
            <a:noAutofit/>
          </a:bodyPr>
          <a:lstStyle/>
          <a:p>
            <a:r>
              <a:rPr lang="el-GR" sz="2400" dirty="0" smtClean="0"/>
              <a:t>Τεχνικές που χρησιμοποιεί η διαφήμιση για να πείσει</a:t>
            </a:r>
            <a:endParaRPr lang="el-GR" sz="2400" dirty="0"/>
          </a:p>
        </p:txBody>
      </p:sp>
      <p:pic>
        <p:nvPicPr>
          <p:cNvPr id="5" name="4 - Θέση εικόνας" descr="stock-vector-this-black-friday-banner-advertises-up-to-off-in-a-hour-sale-it-features-black-balloons-253385637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7055" r="17055"/>
          <a:stretch>
            <a:fillRect/>
          </a:stretch>
        </p:blipFill>
        <p:spPr/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0" y="1556792"/>
            <a:ext cx="3059832" cy="5301208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buAutoNum type="arabicPeriod"/>
            </a:pPr>
            <a:r>
              <a:rPr lang="el-GR" sz="3800" dirty="0" smtClean="0"/>
              <a:t>Συχνή επανάληψη μηνύματος</a:t>
            </a:r>
            <a:r>
              <a:rPr lang="en-US" sz="3800" dirty="0" smtClean="0"/>
              <a:t> </a:t>
            </a:r>
            <a:r>
              <a:rPr lang="el-GR" sz="3800" dirty="0" smtClean="0"/>
              <a:t>που προκαλεί εθισμό</a:t>
            </a:r>
          </a:p>
          <a:p>
            <a:pPr marL="342900" indent="-342900">
              <a:buAutoNum type="arabicPeriod"/>
            </a:pPr>
            <a:endParaRPr lang="el-GR" sz="3800" dirty="0" smtClean="0"/>
          </a:p>
          <a:p>
            <a:pPr marL="342900" indent="-342900">
              <a:buAutoNum type="arabicPeriod"/>
            </a:pPr>
            <a:r>
              <a:rPr lang="el-GR" sz="3800" dirty="0" smtClean="0"/>
              <a:t>Χρήση εύηχων φράσεων που απομνημονεύονται εύκολα (</a:t>
            </a:r>
            <a:r>
              <a:rPr lang="en-US" sz="3800" dirty="0" smtClean="0"/>
              <a:t>slogan)</a:t>
            </a:r>
            <a:endParaRPr lang="el-GR" sz="3800" dirty="0" smtClean="0"/>
          </a:p>
          <a:p>
            <a:pPr marL="342900" indent="-342900">
              <a:buAutoNum type="arabicPeriod"/>
            </a:pPr>
            <a:endParaRPr lang="en-US" sz="3800" dirty="0" smtClean="0"/>
          </a:p>
          <a:p>
            <a:pPr marL="342900" indent="-342900">
              <a:buAutoNum type="arabicPeriod"/>
            </a:pPr>
            <a:r>
              <a:rPr lang="el-GR" sz="3800" dirty="0" smtClean="0"/>
              <a:t>Αξιοποίηση ειδικής γλώσσας (αναγραμματισμούς, παρηχήσεις, σημασιολογικές καταχρήσεις</a:t>
            </a:r>
          </a:p>
          <a:p>
            <a:pPr marL="342900" indent="-342900">
              <a:buAutoNum type="arabicPeriod"/>
            </a:pPr>
            <a:endParaRPr lang="el-GR" sz="3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(συνέχεια)</a:t>
            </a:r>
            <a:endParaRPr lang="el-GR" dirty="0"/>
          </a:p>
        </p:txBody>
      </p:sp>
      <p:pic>
        <p:nvPicPr>
          <p:cNvPr id="5" name="4 - Θέση εικόνας" descr="stock-photo-analyzing-online-advertising-campaigns-a-person-using-a-laptop-with-multiple-digital-ad-windows-on-252311598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7171" r="7171"/>
          <a:stretch>
            <a:fillRect/>
          </a:stretch>
        </p:blipFill>
        <p:spPr/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0" y="1728216"/>
            <a:ext cx="2843808" cy="4941144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l-GR" sz="2000" dirty="0" smtClean="0"/>
              <a:t>Ευχάριστο φόντο, εικόνες χαράς, </a:t>
            </a:r>
            <a:r>
              <a:rPr lang="el-GR" sz="2000" dirty="0" err="1" smtClean="0"/>
              <a:t>ξεγνοισιάς</a:t>
            </a:r>
            <a:endParaRPr lang="el-GR" sz="2000" dirty="0" smtClean="0"/>
          </a:p>
          <a:p>
            <a:pPr marL="342900" indent="-342900">
              <a:buAutoNum type="arabicPeriod"/>
            </a:pPr>
            <a:endParaRPr lang="el-GR" sz="2000" dirty="0" smtClean="0"/>
          </a:p>
          <a:p>
            <a:pPr marL="342900" indent="-342900">
              <a:buAutoNum type="arabicPeriod"/>
            </a:pPr>
            <a:r>
              <a:rPr lang="el-GR" sz="2000" dirty="0" smtClean="0"/>
              <a:t>Επίκληση στο συναίσθημα (φόβο, ενοχή, ευθύνη) – εξασθένιση της κριτικής ικανότητας με προβολή μοντέλων και διάσημων που έχουν μια έγκυρη εικόνα </a:t>
            </a:r>
            <a:endParaRPr lang="en-US" sz="2000" dirty="0" smtClean="0"/>
          </a:p>
          <a:p>
            <a:pPr marL="342900" indent="-342900">
              <a:buAutoNum type="arabicPeriod"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εικόνας" descr="λέξη-μάρκετινγκ-σύννεφων-δι-19099279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126" r="3126"/>
          <a:stretch>
            <a:fillRect/>
          </a:stretch>
        </p:blipFill>
        <p:spPr/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l-GR" sz="1800" dirty="0" smtClean="0"/>
              <a:t>Αξιοποίηση συνειρμών, λέξεων και χρωμάτων που επιδρούν στο υποσυνείδητο</a:t>
            </a:r>
          </a:p>
          <a:p>
            <a:endParaRPr lang="el-GR" sz="1800" dirty="0" smtClean="0"/>
          </a:p>
          <a:p>
            <a:endParaRPr lang="el-GR" sz="1800" dirty="0" smtClean="0"/>
          </a:p>
          <a:p>
            <a:r>
              <a:rPr lang="el-GR" sz="1800" dirty="0" smtClean="0"/>
              <a:t>Υποκατάσταση της φιλοσοφίας αλλά και της ηθικής και κοινωνικής αντίληψης από προτροπές και συστάσεις – υποδείξεις. </a:t>
            </a:r>
          </a:p>
          <a:p>
            <a:endParaRPr lang="el-GR" sz="1800" dirty="0" smtClean="0"/>
          </a:p>
          <a:p>
            <a:r>
              <a:rPr lang="el-GR" sz="1800" dirty="0" smtClean="0"/>
              <a:t>Εξατομικευμένα μηνύματα (έφηβο-γυναίκα-</a:t>
            </a:r>
            <a:r>
              <a:rPr lang="el-GR" sz="1800" dirty="0" err="1" smtClean="0"/>
              <a:t>εργαζόμεν</a:t>
            </a:r>
            <a:r>
              <a:rPr lang="el-GR" sz="1800" dirty="0" smtClean="0"/>
              <a:t>ο κλπ)</a:t>
            </a:r>
            <a:endParaRPr lang="el-G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683568" y="11663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ΘΕΤΙΚΕΣ ΠΛΕΥΡΕΣ ΤΗΣ ΔΙΑΦΗΜΙΣΗΣ</a:t>
            </a:r>
            <a:endParaRPr lang="el-GR" sz="2400" b="1" dirty="0"/>
          </a:p>
        </p:txBody>
      </p:sp>
      <p:sp>
        <p:nvSpPr>
          <p:cNvPr id="3" name="2 - TextBox"/>
          <p:cNvSpPr txBox="1"/>
          <p:nvPr/>
        </p:nvSpPr>
        <p:spPr>
          <a:xfrm>
            <a:off x="179512" y="610136"/>
            <a:ext cx="878497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</a:t>
            </a:r>
            <a:r>
              <a:rPr lang="el-GR" sz="2000" b="1" dirty="0" smtClean="0"/>
              <a:t>. Ενημερώνει και διευκολύνει τον αγοραστή (εξοικονομείται χρόνος – διευκόλυνση στην σύγκριση δύο προϊόντων) </a:t>
            </a:r>
          </a:p>
          <a:p>
            <a:endParaRPr lang="el-GR" sz="2000" b="1" dirty="0"/>
          </a:p>
          <a:p>
            <a:r>
              <a:rPr lang="el-GR" sz="2000" b="1" dirty="0" smtClean="0"/>
              <a:t>2. Βοηθά στην ανάπτυξη του εμπορίου (σε εθνικό και διεθνές επίπεδο) και </a:t>
            </a:r>
            <a:r>
              <a:rPr lang="el-GR" sz="2000" b="1" dirty="0" err="1" smtClean="0"/>
              <a:t>κατ΄επέκταση</a:t>
            </a:r>
            <a:r>
              <a:rPr lang="el-GR" sz="2000" b="1" dirty="0" smtClean="0"/>
              <a:t> στην ποιοτική βελτίωση των προϊόντων</a:t>
            </a:r>
          </a:p>
          <a:p>
            <a:endParaRPr lang="el-GR" sz="2000" b="1" dirty="0"/>
          </a:p>
          <a:p>
            <a:r>
              <a:rPr lang="el-GR" sz="2000" b="1" dirty="0" smtClean="0"/>
              <a:t>3. Υποστηρίζει οικονομικά τα κρατικά και ιδιωτικά μέσα ενημέρωσης με αποτέλεσμα να είναι αυτόνομα και ανεξάρτητα από πολιτικά κέντρα εξουσίας</a:t>
            </a:r>
          </a:p>
          <a:p>
            <a:endParaRPr lang="el-GR" sz="2000" b="1" dirty="0"/>
          </a:p>
          <a:p>
            <a:r>
              <a:rPr lang="el-GR" sz="2000" b="1" dirty="0" smtClean="0"/>
              <a:t>4. Αποτελεί εύρωστο κλάδο εργασίας και απασχολεί χιλιάδες εργαζόμενους – καταπολέμηση της ανεργίας</a:t>
            </a:r>
          </a:p>
          <a:p>
            <a:endParaRPr lang="el-GR" sz="2000" b="1" dirty="0"/>
          </a:p>
          <a:p>
            <a:r>
              <a:rPr lang="el-GR" sz="2000" b="1" dirty="0" smtClean="0"/>
              <a:t>5. Η κοινωνική διαφήμιση ενημερώνει, ευαισθητοποιεί και αφυπνίζει τον πολίτη σχετικά με σοβαρά και ουσιώδη κοινωνικά ζητήματα (αλκοολισμός, χρήση ναρκωτικών, νευρική ανορεξία κλπ)</a:t>
            </a:r>
          </a:p>
          <a:p>
            <a:endParaRPr lang="el-GR" sz="2000" b="1" dirty="0"/>
          </a:p>
          <a:p>
            <a:r>
              <a:rPr lang="el-GR" sz="2000" b="1" dirty="0" smtClean="0"/>
              <a:t>6.Στην </a:t>
            </a:r>
            <a:r>
              <a:rPr lang="el-GR" sz="2000" b="1" dirty="0" err="1" smtClean="0"/>
              <a:t>ποιοτικλη</a:t>
            </a:r>
            <a:r>
              <a:rPr lang="el-GR" sz="2000" b="1" dirty="0" smtClean="0"/>
              <a:t> της έκφανση – εκδοχή -&gt;  Καλλιεργεί την αισθητική  αντίληψη (μουσική-εικόνα-</a:t>
            </a:r>
            <a:r>
              <a:rPr lang="el-GR" sz="2000" b="1" dirty="0" err="1" smtClean="0"/>
              <a:t>σενάρι</a:t>
            </a:r>
            <a:r>
              <a:rPr lang="el-GR" sz="2000" b="1" dirty="0" smtClean="0"/>
              <a:t>ο)</a:t>
            </a:r>
          </a:p>
          <a:p>
            <a:endParaRPr lang="el-G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683568" y="188640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ΑΡΝΗΤΙΚΕΣ ΠΛΕΥΡΕΣ ΔΙΑΦΗΜΙΣΗΣ</a:t>
            </a:r>
            <a:endParaRPr lang="el-GR" sz="2400" b="1" dirty="0"/>
          </a:p>
        </p:txBody>
      </p:sp>
      <p:sp>
        <p:nvSpPr>
          <p:cNvPr id="3" name="2 - TextBox"/>
          <p:cNvSpPr txBox="1"/>
          <p:nvPr/>
        </p:nvSpPr>
        <p:spPr>
          <a:xfrm>
            <a:off x="539552" y="692696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l-GR" sz="2000" dirty="0" smtClean="0"/>
              <a:t>Δημιουργεί πλασματικές ανάγκες στο αγοραστικό κοινό. </a:t>
            </a:r>
          </a:p>
          <a:p>
            <a:pPr marL="457200" indent="-457200"/>
            <a:r>
              <a:rPr lang="el-GR" sz="2000" dirty="0" smtClean="0"/>
              <a:t>Συνέπειες= </a:t>
            </a:r>
            <a:r>
              <a:rPr lang="el-GR" sz="2000" dirty="0" err="1" smtClean="0"/>
              <a:t>υπερκαταναλωτισμός</a:t>
            </a:r>
            <a:r>
              <a:rPr lang="el-GR" sz="2000" dirty="0" smtClean="0"/>
              <a:t>, εντατικοποίηση εργασίας, απώλεια ελεύθερου χρόνου</a:t>
            </a:r>
          </a:p>
          <a:p>
            <a:pPr marL="457200" indent="-457200"/>
            <a:r>
              <a:rPr lang="el-GR" sz="2000" dirty="0" smtClean="0"/>
              <a:t>2. Δημιουργεί υλιστικά πρότυπα (ταυτίζει το «</a:t>
            </a:r>
            <a:r>
              <a:rPr lang="el-GR" sz="2000" dirty="0" err="1" smtClean="0"/>
              <a:t>έχειν</a:t>
            </a:r>
            <a:r>
              <a:rPr lang="el-GR" sz="2000" dirty="0" smtClean="0"/>
              <a:t>» με το «είναι» )</a:t>
            </a:r>
          </a:p>
          <a:p>
            <a:pPr marL="457200" indent="-457200"/>
            <a:r>
              <a:rPr lang="el-GR" sz="2000" dirty="0" smtClean="0"/>
              <a:t>3. Μετατρέπει το άνθρωπο σε καταναλωτικό ον που δεν ενδιαφέρεται για τα συλλογικά αγαθά (συνεργασία-</a:t>
            </a:r>
            <a:r>
              <a:rPr lang="el-GR" sz="2000" dirty="0" err="1" smtClean="0"/>
              <a:t>αλληλεγγύ</a:t>
            </a:r>
            <a:r>
              <a:rPr lang="el-GR" sz="2000" dirty="0" smtClean="0"/>
              <a:t>η- σεβασμός κλπ)</a:t>
            </a:r>
          </a:p>
          <a:p>
            <a:pPr marL="457200" indent="-457200"/>
            <a:r>
              <a:rPr lang="el-GR" sz="2000" dirty="0" smtClean="0"/>
              <a:t>4. Βάζει σε κίνδυνο την ελεύθερη βούληση, την δημοκρατία και τον φιλελευθερισμό</a:t>
            </a:r>
          </a:p>
          <a:p>
            <a:pPr marL="457200" indent="-457200"/>
            <a:r>
              <a:rPr lang="el-GR" sz="2000" dirty="0" smtClean="0"/>
              <a:t>5. Υποβαθμίζει τη γυναίκα παρουσιάζοντάς την σαν </a:t>
            </a:r>
            <a:r>
              <a:rPr lang="el-GR" sz="2000" dirty="0" err="1" smtClean="0"/>
              <a:t>ηδονοθηρικό</a:t>
            </a:r>
            <a:r>
              <a:rPr lang="el-GR" sz="2000" dirty="0" smtClean="0"/>
              <a:t> αντικείμενο, πάντα όμορφη, </a:t>
            </a:r>
            <a:r>
              <a:rPr lang="el-GR" sz="2000" dirty="0" err="1" smtClean="0"/>
              <a:t>κατλωτερη</a:t>
            </a:r>
            <a:r>
              <a:rPr lang="el-GR" sz="2000" dirty="0" smtClean="0"/>
              <a:t> από τον άνδρα, χωρίς πνευματικότητα, ακραία φιλάρεσκη</a:t>
            </a:r>
          </a:p>
          <a:p>
            <a:pPr marL="457200" indent="-457200"/>
            <a:r>
              <a:rPr lang="el-GR" sz="2000" dirty="0" smtClean="0"/>
              <a:t>6. Υποβαθμίζει το παιδί: διακοσμητικό στοιχείο, άθυρμα των ενηλίκων</a:t>
            </a:r>
          </a:p>
          <a:p>
            <a:pPr marL="457200" indent="-457200"/>
            <a:r>
              <a:rPr lang="el-GR" sz="2000" dirty="0" smtClean="0"/>
              <a:t>7. Θίγονται επαγγελματικές ιδιότητες ( δάσκαλος= παρωχημένων αντιλήψεων, δικηγόρος = φλύαρος, γραμματέας- ανόητη)</a:t>
            </a:r>
          </a:p>
          <a:p>
            <a:pPr marL="457200" indent="-457200"/>
            <a:r>
              <a:rPr lang="el-GR" sz="2000" dirty="0" smtClean="0"/>
              <a:t>8. Ασκεί «πλύση εγκεφάλου» στον άνθρωπο επηρεάζοντας τόσο το </a:t>
            </a:r>
            <a:r>
              <a:rPr lang="el-GR" sz="2000" dirty="0" err="1" smtClean="0"/>
              <a:t>αξιακό</a:t>
            </a:r>
            <a:r>
              <a:rPr lang="el-GR" sz="2000" dirty="0" smtClean="0"/>
              <a:t> του σύστημα, όσο και την αισθητική του αντίληψη</a:t>
            </a:r>
          </a:p>
          <a:p>
            <a:pPr marL="457200" indent="-457200"/>
            <a:r>
              <a:rPr lang="el-GR" sz="2000" dirty="0" smtClean="0"/>
              <a:t>9. Ρυπαίνει το περιβάλλον και καταστρέφει την αισθητική του τοπίου  (αφίσες)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43808" y="260648"/>
            <a:ext cx="6300192" cy="978408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ΤΡΟΠΟΙ  ΑΝΤΙΜΕΤΩΠΙΣΗΣ  ΤΩΝ ΑΡΝΗΤΙΚΩΝ  ΣΤΟΙΧΕΙΩΝ</a:t>
            </a:r>
            <a:endParaRPr lang="el-GR" sz="2800" b="1" dirty="0"/>
          </a:p>
        </p:txBody>
      </p:sp>
      <p:pic>
        <p:nvPicPr>
          <p:cNvPr id="5" name="4 - Θέση εικόνας" descr="istockphoto-525568423-1024x1024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1335" r="11335"/>
          <a:stretch>
            <a:fillRect/>
          </a:stretch>
        </p:blipFill>
        <p:spPr/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2843808" cy="6858000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el-GR" sz="1800" b="1" dirty="0" smtClean="0">
                <a:solidFill>
                  <a:srgbClr val="FF0000"/>
                </a:solidFill>
              </a:rPr>
              <a:t>Στον χώρο των διαφημίσεων: ενεργοποίηση του κώδικα δεοντολογίας</a:t>
            </a:r>
          </a:p>
          <a:p>
            <a:pPr marL="342900" indent="-342900">
              <a:buAutoNum type="arabicPeriod"/>
            </a:pPr>
            <a:endParaRPr lang="el-GR" sz="1800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l-GR" sz="1800" b="1" dirty="0" smtClean="0">
                <a:solidFill>
                  <a:srgbClr val="FF0000"/>
                </a:solidFill>
              </a:rPr>
              <a:t>Διατήρηση ηθικών και αισθητικών ορίων</a:t>
            </a:r>
          </a:p>
          <a:p>
            <a:pPr marL="342900" indent="-342900">
              <a:buAutoNum type="arabicPeriod"/>
            </a:pPr>
            <a:endParaRPr lang="el-GR" sz="1800" b="1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l-GR" sz="1800" b="1" dirty="0" smtClean="0">
                <a:solidFill>
                  <a:srgbClr val="FF0000"/>
                </a:solidFill>
              </a:rPr>
              <a:t>Ενώσεις καταναλωτών (ενημερώνουν και προστατεύουν τον καταναλωτή)</a:t>
            </a:r>
          </a:p>
          <a:p>
            <a:pPr marL="342900" indent="-342900">
              <a:buAutoNum type="arabicPeriod"/>
            </a:pPr>
            <a:r>
              <a:rPr lang="el-GR" sz="1800" b="1" dirty="0" smtClean="0">
                <a:solidFill>
                  <a:srgbClr val="FF0000"/>
                </a:solidFill>
              </a:rPr>
              <a:t>Οικογένεια και Σχολείο -&gt; ορθή διαπαιδαγώγηση, καλλιέργεια εγκράτειας, οριοθέτηση αναγκών</a:t>
            </a:r>
          </a:p>
          <a:p>
            <a:pPr marL="342900" indent="-342900">
              <a:buAutoNum type="arabicPeriod"/>
            </a:pPr>
            <a:r>
              <a:rPr lang="el-GR" sz="1800" b="1" dirty="0" smtClean="0">
                <a:solidFill>
                  <a:srgbClr val="FF0000"/>
                </a:solidFill>
              </a:rPr>
              <a:t>Ιεράρχηση αναγκών, αποδοχή της πραγματικότητας, αποσύνδεση της ευτυχίας από τα υλικά αγαθά </a:t>
            </a:r>
            <a:endParaRPr lang="el-GR" sz="1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Λειτουργική μονάδα">
  <a:themeElements>
    <a:clrScheme name="Λειτουργική μονάδα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83</TotalTime>
  <Words>515</Words>
  <Application>Microsoft Office PowerPoint</Application>
  <PresentationFormat>Προβολή στην οθόνη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Λειτουργική μονάδα</vt:lpstr>
      <vt:lpstr>ΔΙΑΦΗΜΙΣΗ - ΚΑΤΑΝΑΛΩΤΙΣΜΟΣ</vt:lpstr>
      <vt:lpstr>Ν. ΔΗΜΟΥ περ. Ευθύνη τ.78, σελ. 342</vt:lpstr>
      <vt:lpstr>1. ΑΘΕΜΙΤΗ ΔΙΑΦΗΜΙΣΗ 2. ΠΑΡΑΠΛΑΝΗΤΙΚΗ ΔΙΑΦΗΜΙΣΗ 3. ΠΡΟΠΑΓΑΝΔΑ ΚΑΙ ΔΙΑΦΗΜΙΣΗ (Φωτοτυπία σελ.1)</vt:lpstr>
      <vt:lpstr>Τεχνικές που χρησιμοποιεί η διαφήμιση για να πείσει</vt:lpstr>
      <vt:lpstr>(συνέχεια)</vt:lpstr>
      <vt:lpstr>Διαφάνεια 6</vt:lpstr>
      <vt:lpstr>Διαφάνεια 7</vt:lpstr>
      <vt:lpstr>Διαφάνεια 8</vt:lpstr>
      <vt:lpstr>ΤΡΟΠΟΙ  ΑΝΤΙΜΕΤΩΠΙΣΗΣ  ΤΩΝ ΑΡΝΗΤΙΚΩΝ  ΣΤΟΙΧΕΙΩΝ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ΔΙΑΦΗΜΙΣΗ - ΚΑΤΑΝΑΛΩΤΙΣΜΟΣ</dc:title>
  <dc:creator>Lenovo</dc:creator>
  <cp:lastModifiedBy>Lenovo</cp:lastModifiedBy>
  <cp:revision>11</cp:revision>
  <dcterms:created xsi:type="dcterms:W3CDTF">2024-11-24T06:55:02Z</dcterms:created>
  <dcterms:modified xsi:type="dcterms:W3CDTF">2024-11-24T08:20:18Z</dcterms:modified>
</cp:coreProperties>
</file>