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823CC6-8CA1-CEB9-6865-BA827EE3E114}" v="67" dt="2024-05-23T14:37:03.1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30" autoAdjust="0"/>
  </p:normalViewPr>
  <p:slideViewPr>
    <p:cSldViewPr snapToGrid="0">
      <p:cViewPr varScale="1">
        <p:scale>
          <a:sx n="57" d="100"/>
          <a:sy n="57" d="100"/>
        </p:scale>
        <p:origin x="1651" y="53"/>
      </p:cViewPr>
      <p:guideLst>
        <p:guide orient="horz" pos="3952"/>
        <p:guide pos="1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07-01-25</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a:solidFill>
                  <a:srgbClr val="1F497D"/>
                </a:solidFill>
                <a:effectLst/>
                <a:latin typeface="Calibri" panose="020F0502020204030204" pitchFamily="34" charset="0"/>
                <a:ea typeface="Calibri" panose="020F0502020204030204" pitchFamily="34" charset="0"/>
              </a:rPr>
              <a:t>Σηκώστε χέρι! Ήρθες σήμερα αντιμέτωπος/-η με παραπληροφόρηση; Την περασμένη εβδομάδα; Τον περασμένο μήνα; Τον περασμένο χρόνο;</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Όσοι διαδίδουν παραπληροφόρηση χρησιμοποιούν τα μέσα κοινωνικής δικτύωσης για να κατακλύσουν τον χώρο πληροφοριών.</a:t>
            </a:r>
          </a:p>
          <a:p>
            <a:pPr marL="742950" marR="0" lvl="1"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tab pos="914400" algn="l"/>
              </a:tabLst>
              <a:defRPr/>
            </a:pPr>
            <a:r>
              <a:rPr lang="el-GR" sz="1100" dirty="0">
                <a:effectLst/>
                <a:latin typeface="Calibri" panose="020F0502020204030204" pitchFamily="34" charset="0"/>
                <a:ea typeface="Calibri" panose="020F0502020204030204" pitchFamily="34" charset="0"/>
                <a:cs typeface="Times New Roman" panose="02020603050405020304" pitchFamily="18" charset="0"/>
              </a:rPr>
              <a:t>Στόχος τους δεν είναι απαραιτήτως να σε πείσουν για κάτι</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r>
              <a:rPr lang="el-GR" sz="1100" dirty="0">
                <a:effectLst/>
                <a:latin typeface="Calibri" panose="020F0502020204030204" pitchFamily="34" charset="0"/>
                <a:ea typeface="Calibri" panose="020F0502020204030204" pitchFamily="34" charset="0"/>
                <a:cs typeface="Times New Roman" panose="02020603050405020304" pitchFamily="18" charset="0"/>
              </a:rPr>
              <a:t> αν κατορθώσουν να σε μπερδέψουν ή να σε κατακλύσουν τόσο πολύ που να μην ξέρεις ποιον να εμπιστευτείς, μπορούν να υπονομεύσουν την εμπιστοσύνη σου στα συνήθη μέσα ενημέρωσης και στη δημοκρατία.</a:t>
            </a:r>
          </a:p>
          <a:p>
            <a:pPr marL="342900" lvl="0" indent="-342900">
              <a:lnSpc>
                <a:spcPct val="107000"/>
              </a:lnSpc>
              <a:spcAft>
                <a:spcPts val="800"/>
              </a:spcAft>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Όσοι διαδίδουν παραπληροφόρηση χρησιμοποιούν διάφορες τεχνικές, τις οποίες μπορείς συχνά να δεις στα σχόλια στα μέσα κοινωνικής δικτύωσης. </a:t>
            </a:r>
          </a:p>
          <a:p>
            <a:pPr marL="742950" lvl="1" indent="-285750">
              <a:lnSpc>
                <a:spcPct val="107000"/>
              </a:lnSpc>
              <a:spcAft>
                <a:spcPts val="800"/>
              </a:spcAft>
              <a:buFont typeface="Courier New" panose="02070309020205020404" pitchFamily="49" charset="0"/>
              <a:buChar char="o"/>
              <a:tabLst>
                <a:tab pos="914400" algn="l"/>
              </a:tabLs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Ναι, αλλά τι...</a:t>
            </a:r>
            <a:r>
              <a:rPr lang="el-GR" sz="1100" dirty="0">
                <a:effectLst/>
                <a:latin typeface="Calibri" panose="020F0502020204030204" pitchFamily="34" charset="0"/>
                <a:ea typeface="Calibri" panose="020F0502020204030204" pitchFamily="34" charset="0"/>
                <a:cs typeface="Times New Roman" panose="02020603050405020304" pitchFamily="18" charset="0"/>
              </a:rPr>
              <a:t> — αντί να συζητήσει το υπό εξέταση θέμα, ο σχολιαστής τραβάει την προσοχή σε ένα άσχετο ή σχεδόν άσχετο θέμα. Παράδειγμα: Σε συζήτηση σχετικά με τη ρωσική εισβολή στην Ουκρανία, ένας σχολιαστής ρωτά ξαφνικά «Τι έχετε να πείτε για τη Σομαλία;». Στόχος του δεν είναι να διεξαχθεί εποικοδομητική συζήτηση για τη Σομαλία, αλλά να αποσπάσει την προσοχή από το θέμα της συζήτησης.</a:t>
            </a:r>
          </a:p>
          <a:p>
            <a:pPr marL="742950" lvl="1" indent="-285750">
              <a:lnSpc>
                <a:spcPct val="107000"/>
              </a:lnSpc>
              <a:spcAft>
                <a:spcPts val="800"/>
              </a:spcAft>
              <a:buFont typeface="Courier New" panose="02070309020205020404" pitchFamily="49" charset="0"/>
              <a:buChar char="o"/>
              <a:tabLst>
                <a:tab pos="914400" algn="l"/>
              </a:tabLs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Πλάνη του αχυράνθρωπου</a:t>
            </a:r>
            <a:r>
              <a:rPr lang="el-GR" sz="1100" dirty="0">
                <a:effectLst/>
                <a:latin typeface="Calibri" panose="020F0502020204030204" pitchFamily="34" charset="0"/>
                <a:ea typeface="Calibri" panose="020F0502020204030204" pitchFamily="34" charset="0"/>
                <a:cs typeface="Times New Roman" panose="02020603050405020304" pitchFamily="18" charset="0"/>
              </a:rPr>
              <a:t> — ο σχολιαστής παραποιεί τη θέση του άλλου προσώπου και επιτίθεται σ’ αυτήν τη θέση. Παράδειγμα: 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Malik</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κάνει μια ανάρτηση για τη μεγάλη σημασία που έχει η κλιματική ουδετερότητα της Ευρώπης. Η Sarah σχολιάζει «Δεν μπορώ να το πιστέψω ότι θες να κατασκευαστούν αιολικά πάρκα σε όλα τα εθνικά μας πάρκα». 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Malik</a:t>
            </a:r>
            <a:r>
              <a:rPr lang="el-GR" sz="1100" dirty="0">
                <a:effectLst/>
                <a:latin typeface="Calibri" panose="020F0502020204030204" pitchFamily="34" charset="0"/>
                <a:ea typeface="Calibri" panose="020F0502020204030204" pitchFamily="34" charset="0"/>
                <a:cs typeface="Times New Roman" panose="02020603050405020304" pitchFamily="18" charset="0"/>
              </a:rPr>
              <a:t> δεν είπε κάτι τέτοιο, αλλά είναι πολύ εύκολο τώρα να καταλήξει να επιχειρηματολογεί συγκεκριμένα για τα αιολικά πάρκα αντί για το βασικό θέμα.</a:t>
            </a:r>
          </a:p>
          <a:p>
            <a:pPr marL="742950" lvl="1" indent="-285750">
              <a:lnSpc>
                <a:spcPct val="107000"/>
              </a:lnSpc>
              <a:spcAft>
                <a:spcPts val="800"/>
              </a:spcAft>
              <a:buFont typeface="Courier New" panose="02070309020205020404" pitchFamily="49" charset="0"/>
              <a:buChar char="o"/>
              <a:tabLst>
                <a:tab pos="914400" algn="l"/>
              </a:tabLs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Επίθεση</a:t>
            </a:r>
            <a:r>
              <a:rPr lang="el-GR" sz="1100" dirty="0">
                <a:effectLst/>
                <a:latin typeface="Calibri" panose="020F0502020204030204" pitchFamily="34" charset="0"/>
                <a:ea typeface="Calibri" panose="020F0502020204030204" pitchFamily="34" charset="0"/>
                <a:cs typeface="Times New Roman" panose="02020603050405020304" pitchFamily="18" charset="0"/>
              </a:rPr>
              <a:t> — ο σχολιαστής χρησιμοποιεί επιθετική ή μειωτική γλώσσα για να αποθαρρύνει τον αντίπαλο από περαιτέρω συζήτηση. Παράδειγμα: «Μόνο ένας ηλίθιος θα το πίστευε αυτό».</a:t>
            </a:r>
          </a:p>
          <a:p>
            <a:pPr marL="742950" lvl="1" indent="-285750">
              <a:lnSpc>
                <a:spcPct val="107000"/>
              </a:lnSpc>
              <a:spcAft>
                <a:spcPts val="800"/>
              </a:spcAft>
              <a:buFont typeface="Courier New" panose="02070309020205020404" pitchFamily="49" charset="0"/>
              <a:buChar char="o"/>
              <a:tabLst>
                <a:tab pos="914400" algn="l"/>
              </a:tabLs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Κοροϊδία</a:t>
            </a:r>
            <a:r>
              <a:rPr lang="el-GR" sz="1100" dirty="0">
                <a:effectLst/>
                <a:latin typeface="Calibri" panose="020F0502020204030204" pitchFamily="34" charset="0"/>
                <a:ea typeface="Calibri" panose="020F0502020204030204" pitchFamily="34" charset="0"/>
                <a:cs typeface="Times New Roman" panose="02020603050405020304" pitchFamily="18" charset="0"/>
              </a:rPr>
              <a:t> — ο σχολιαστής χρησιμοποιεί σαρκασμό για να απαξιώσει τους αντιπάλους. Παράδειγμα: Η Sarah απαντά στην ανάρτηση του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Malik</a:t>
            </a:r>
            <a:r>
              <a:rPr lang="el-GR" sz="1100" dirty="0">
                <a:effectLst/>
                <a:latin typeface="Calibri" panose="020F0502020204030204" pitchFamily="34" charset="0"/>
                <a:ea typeface="Calibri" panose="020F0502020204030204" pitchFamily="34" charset="0"/>
                <a:cs typeface="Times New Roman" panose="02020603050405020304" pitchFamily="18" charset="0"/>
              </a:rPr>
              <a:t> με τη φράση «ευτυχώς που έχουμε ανθρώπους σαν εσένα που δεν θέλουν να υπάρχει χαρά σε τίποτα».</a:t>
            </a:r>
          </a:p>
          <a:p>
            <a:pPr marL="742950" lvl="1" indent="-285750">
              <a:lnSpc>
                <a:spcPct val="107000"/>
              </a:lnSpc>
              <a:spcAft>
                <a:spcPts val="800"/>
              </a:spcAft>
              <a:buFont typeface="Courier New" panose="02070309020205020404" pitchFamily="49" charset="0"/>
              <a:buChar char="o"/>
              <a:tabLst>
                <a:tab pos="914400" algn="l"/>
              </a:tabLs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Κατακλυσμός με λεπτομέρειες</a:t>
            </a:r>
            <a:r>
              <a:rPr lang="el-GR" sz="1100" dirty="0">
                <a:effectLst/>
                <a:latin typeface="Calibri" panose="020F0502020204030204" pitchFamily="34" charset="0"/>
                <a:ea typeface="Calibri" panose="020F0502020204030204" pitchFamily="34" charset="0"/>
                <a:cs typeface="Times New Roman" panose="02020603050405020304" pitchFamily="18" charset="0"/>
              </a:rPr>
              <a:t> — ο σχολιαστής κατακλύζει τον αντίπαλο με λεπτομέρειες (συχνά τεχνικές λεπτομέρειες) για να αποσπάσει την προσοχή από σημαντικές πληροφορίες. Παράδειγμα: Σε συζήτηση σχετικά με τη ρωσική εισβολή στην Ουκρανία, ένας σχολιαστής γράφει μια μακρά απάντηση σχετικά με τη δημογραφία ενός μικρού χωριού στο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Ντονμπάς</a:t>
            </a:r>
            <a:r>
              <a:rPr lang="el-GR" sz="1100" dirty="0">
                <a:effectLst/>
                <a:latin typeface="Calibri" panose="020F0502020204030204" pitchFamily="34" charset="0"/>
                <a:ea typeface="Calibri" panose="020F0502020204030204" pitchFamily="34" charset="0"/>
                <a:cs typeface="Times New Roman" panose="02020603050405020304" pitchFamily="18" charset="0"/>
              </a:rPr>
              <a:t>, υποστηρίζοντας ότι οποιοσδήποτε δεν το γνωρίζει ήδη δεν έχει δικαίωμα να μιλήσει για την κατάσταση στην Ουκρανία. </a:t>
            </a:r>
          </a:p>
          <a:p>
            <a:pPr marL="1143000" lvl="2" indent="-228600">
              <a:lnSpc>
                <a:spcPct val="107000"/>
              </a:lnSpc>
              <a:spcAft>
                <a:spcPts val="800"/>
              </a:spcAft>
              <a:buFont typeface="Symbol" panose="05050102010706020507" pitchFamily="18" charset="2"/>
              <a:buChar char=""/>
              <a:tabLst>
                <a:tab pos="13716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Αυτή μπορεί να είναι μια στρατηγική που δύσκολα αντιμετωπίζεται. Είναι πιθανό το άτομο που τη χρησιμοποιεί να πιστεύει πραγματικά αυτό που λέει, αλλά η τακτική αυτή χρησιμοποιείται συχνά από άτομα που επιθυμούν να εκτροχιάσουν μια συζήτηση. Μην ξεχνάς ότι είναι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ok</a:t>
            </a:r>
            <a:r>
              <a:rPr lang="el-GR" sz="1100" dirty="0">
                <a:effectLst/>
                <a:latin typeface="Calibri" panose="020F0502020204030204" pitchFamily="34" charset="0"/>
                <a:ea typeface="Calibri" panose="020F0502020204030204" pitchFamily="34" charset="0"/>
                <a:cs typeface="Times New Roman" panose="02020603050405020304" pitchFamily="18" charset="0"/>
              </a:rPr>
              <a:t> να μη γνωρίζεις κάθε μικρή κάθε λεπτομέρεια σχετικά με ένα συγκεκριμένο θέμα —αυτό δεν σημαίνει ότι το άλλο πρόσωπο έχει «κερδίσει» στη συζήτηση. </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Τα μέσα κοινωνικής δικτύωσης διαδραματίζουν τεράστιο ρόλο στην ενίσχυση ή την ανάσχεση της διάδοσης της παραπληροφόρησης.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l-GR" sz="1100" dirty="0">
                <a:effectLst/>
                <a:latin typeface="Calibri" panose="020F0502020204030204" pitchFamily="34" charset="0"/>
                <a:ea typeface="Calibri" panose="020F0502020204030204" pitchFamily="34" charset="0"/>
                <a:cs typeface="Times New Roman" panose="02020603050405020304" pitchFamily="18" charset="0"/>
              </a:rPr>
              <a:t>Οι πλατφόρμες μέσων κοινωνικής δικτύωσης χρησιμοποιούν αλγόριθμους για να συνεχίσεις να τις παρακολουθείς</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r>
              <a:rPr lang="el-GR" sz="1100" dirty="0">
                <a:effectLst/>
                <a:latin typeface="Calibri" panose="020F0502020204030204" pitchFamily="34" charset="0"/>
                <a:ea typeface="Calibri" panose="020F0502020204030204" pitchFamily="34" charset="0"/>
                <a:cs typeface="Times New Roman" panose="02020603050405020304" pitchFamily="18" charset="0"/>
              </a:rPr>
              <a:t> προσπαθούν να σου δείξουν το περιεχόμενο που θα βρεις ενδιαφέρον. </a:t>
            </a: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Μερικές φορές αυτό είναι καλό</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r>
              <a:rPr lang="el-GR" sz="1100" dirty="0">
                <a:effectLst/>
                <a:latin typeface="Calibri" panose="020F0502020204030204" pitchFamily="34" charset="0"/>
                <a:ea typeface="Calibri" panose="020F0502020204030204" pitchFamily="34" charset="0"/>
                <a:cs typeface="Times New Roman" panose="02020603050405020304" pitchFamily="18" charset="0"/>
              </a:rPr>
              <a:t>μπορείς να μάθεις περισσότερα για θέματα που σε ενδιαφέρουν πραγματικά. Αν όμως περάσεις περισσότερο χρόνο κοιτάζοντας μια ανάρτηση επειδή σε θυμώνει ή σε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στεναχωρεί</a:t>
            </a:r>
            <a:r>
              <a:rPr lang="el-GR" sz="1100" dirty="0">
                <a:effectLst/>
                <a:latin typeface="Calibri" panose="020F0502020204030204" pitchFamily="34" charset="0"/>
                <a:ea typeface="Calibri" panose="020F0502020204030204" pitchFamily="34" charset="0"/>
                <a:cs typeface="Times New Roman" panose="02020603050405020304" pitchFamily="18" charset="0"/>
              </a:rPr>
              <a:t>, ο αλγόριθμος θα σου δείξει παρόμοιο περιεχόμενο. </a:t>
            </a:r>
          </a:p>
          <a:p>
            <a:pPr marL="342900" lvl="0" indent="-342900">
              <a:lnSpc>
                <a:spcPct val="107000"/>
              </a:lnSpc>
              <a:spcAft>
                <a:spcPts val="800"/>
              </a:spcAft>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Μπορεί εύκολα να κατακλυστείς από συγκεχυμένο ή ενοχλητικό περιεχόμενο, οπότε προσπάθησε να κάνεις ένα διάλειμμα αν παρατηρήσεις ότι συμβαίνει κάτι τέτοιο. </a:t>
            </a:r>
          </a:p>
          <a:p>
            <a:pPr marL="342900" lvl="0" indent="-342900">
              <a:lnSpc>
                <a:spcPct val="107000"/>
              </a:lnSpc>
              <a:spcAft>
                <a:spcPts val="800"/>
              </a:spcAft>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Πηγές:</a:t>
            </a:r>
          </a:p>
          <a:p>
            <a:pPr marL="742950" lvl="1" indent="-285750">
              <a:lnSpc>
                <a:spcPct val="107000"/>
              </a:lnSpc>
              <a:spcAft>
                <a:spcPts val="800"/>
              </a:spcAft>
              <a:buFont typeface="Courier New" panose="02070309020205020404" pitchFamily="49" charset="0"/>
              <a:buChar char="o"/>
              <a:tabLst>
                <a:tab pos="914400" algn="l"/>
              </a:tabLst>
            </a:pPr>
            <a:r>
              <a:rPr lang="el-GR"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l-GR"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l-GR"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Η αναζήτηση πληροφοριών για το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μπορεί να οδηγήσει σε πολύ διαφορετικά αποτελέσματα, όπως φαίνεται σ’ αυτή τη διαφάνεια, από την ανάδειξή του ως τουριστικού προορισμού έως την άσκηση κριτικής για τη μεταχείριση των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Ουιγούρων</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και άλλων μειονοτήτων από την κινεζική κυβέρνηση. Ποια είναι η αλήθεια, ποιο είναι το ψέμα;</a:t>
            </a: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Μολονότι είναι αλήθεια ότι το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είναι πολύ όμορφο και πολύ καλός τουριστικός προορισμός, αυτό δεν σημαίνει ότι δεν είναι ένας τόπος όπου οι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Ουιγούροι</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και άλλες μειονότητες υφίστανται παραβιάσεις των ανθρωπίνων δικαιωμάτων. </a:t>
            </a: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Η προώθηση του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ως τουριστικού προορισμού αποσπά την προσοχή από τις παραβιάσεις ανθρωπίνων δικαιωμάτων.</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l-GR" sz="1100" dirty="0">
                <a:effectLst/>
                <a:latin typeface="Calibri" panose="020F0502020204030204" pitchFamily="34" charset="0"/>
                <a:ea typeface="Calibri" panose="020F0502020204030204" pitchFamily="34" charset="0"/>
                <a:cs typeface="Times New Roman" panose="02020603050405020304" pitchFamily="18" charset="0"/>
              </a:rPr>
              <a:t>Κείμενο εικόνων (από τα αριστερά προς τα δεξιά):</a:t>
            </a:r>
          </a:p>
          <a:p>
            <a:pPr marL="628650" lvl="1" indent="-171450">
              <a:lnSpc>
                <a:spcPct val="107000"/>
              </a:lnSpc>
              <a:spcAft>
                <a:spcPts val="800"/>
              </a:spcAft>
              <a:buFont typeface="Arial" panose="020B0604020202020204" pitchFamily="34" charset="0"/>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Βρετανός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vlogger</a:t>
            </a:r>
            <a:r>
              <a:rPr lang="el-GR" sz="1100" dirty="0">
                <a:effectLst/>
                <a:latin typeface="Calibri" panose="020F0502020204030204" pitchFamily="34" charset="0"/>
                <a:ea typeface="Calibri" panose="020F0502020204030204" pitchFamily="34" charset="0"/>
                <a:cs typeface="Times New Roman" panose="02020603050405020304" pitchFamily="18" charset="0"/>
              </a:rPr>
              <a:t>: Η ζωή των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Ουιγούρων</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και άλλων μειονοτήτων στην Κίνα. «Βγάζουν πραγματικά τους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Ουιγούρους</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και τους ανθρώπους στο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εκτός εργασίας»</a:t>
            </a:r>
          </a:p>
          <a:p>
            <a:pPr marL="628650" lvl="1" indent="-171450">
              <a:lnSpc>
                <a:spcPct val="107000"/>
              </a:lnSpc>
              <a:spcAft>
                <a:spcPts val="800"/>
              </a:spcAft>
              <a:buFont typeface="Arial" panose="020B0604020202020204" pitchFamily="34" charset="0"/>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Το αληθινό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με τα μάτια ενός Γερμανού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vlogger</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«Πρώτη φορά στο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l-GR" sz="1100" dirty="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l-GR" sz="1100" strike="noStrike" baseline="0" dirty="0">
                <a:effectLst/>
                <a:latin typeface="Calibri" panose="020F0502020204030204" pitchFamily="34" charset="0"/>
                <a:ea typeface="Calibri" panose="020F0502020204030204" pitchFamily="34" charset="0"/>
                <a:cs typeface="Times New Roman" panose="02020603050405020304" pitchFamily="18" charset="0"/>
              </a:rPr>
              <a:t>Η παραπληροφόρηση δεν αποτελεί νέο φαινόμενο. Υπάρχει εδώ και πολύ καιρό και διαδίδεται επίσης μέσω παραδοσιακών μέσων ενημέρωσης, όπως οι εφημερίδες, η τηλεόραση ή το ραδιόφωνο.</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l-GR" sz="1100" strike="noStrike" baseline="0" dirty="0">
                <a:effectLst/>
                <a:latin typeface="Calibri" panose="020F0502020204030204" pitchFamily="34" charset="0"/>
                <a:ea typeface="Calibri" panose="020F0502020204030204" pitchFamily="34" charset="0"/>
                <a:cs typeface="Times New Roman" panose="02020603050405020304" pitchFamily="18" charset="0"/>
              </a:rPr>
              <a:t>Επομένως, μην πιστεύεις κάτι απλά και μόνο επειδή το είδες στην εφημερίδα ή στην τηλεόραση και όχι στο διαδίκτυο</a:t>
            </a:r>
            <a:r>
              <a:rPr lang="en-US" sz="1100" kern="100" dirty="0">
                <a:effectLst/>
                <a:latin typeface="Calibri" panose="020F0502020204030204" pitchFamily="34" charset="0"/>
                <a:ea typeface="Calibri" panose="020F0502020204030204" pitchFamily="34" charset="0"/>
                <a:cs typeface="Calibri" panose="020F0502020204030204" pitchFamily="34" charset="0"/>
              </a:rPr>
              <a:t>·</a:t>
            </a:r>
            <a:r>
              <a:rPr lang="el-GR" sz="1100" strike="noStrike" baseline="0" dirty="0">
                <a:effectLst/>
                <a:latin typeface="Calibri" panose="020F0502020204030204" pitchFamily="34" charset="0"/>
                <a:ea typeface="Calibri" panose="020F0502020204030204" pitchFamily="34" charset="0"/>
                <a:cs typeface="Times New Roman" panose="02020603050405020304" pitchFamily="18" charset="0"/>
              </a:rPr>
              <a:t> έλεγξε πάντα ότι η πηγή είναι αξιόπιστη, δες τι λένε άλλες πηγές και ακολούθησε τις συμβουλές στη διαφάνεια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l-GR" sz="1100" dirty="0">
                <a:effectLst/>
                <a:latin typeface="Calibri" panose="020F0502020204030204" pitchFamily="34" charset="0"/>
                <a:ea typeface="Calibri" panose="020F0502020204030204" pitchFamily="34" charset="0"/>
                <a:cs typeface="Times New Roman" panose="02020603050405020304" pitchFamily="18" charset="0"/>
              </a:rPr>
              <a:t>Πηγή: https://www.ft.com/content/1eeedb71-d9dc-4b13-9b45-fcb7898ae9e1 </a:t>
            </a:r>
          </a:p>
          <a:p>
            <a:pPr marL="0" lvl="0" indent="0">
              <a:lnSpc>
                <a:spcPct val="107000"/>
              </a:lnSpc>
              <a:spcAft>
                <a:spcPts val="800"/>
              </a:spcAft>
              <a:buFont typeface="Courier New" panose="02070309020205020404" pitchFamily="49" charset="0"/>
              <a:buNone/>
            </a:pPr>
            <a:r>
              <a:rPr lang="el-GR" sz="1800" dirty="0">
                <a:effectLst/>
                <a:latin typeface="Calibri" panose="020F0502020204030204" pitchFamily="34" charset="0"/>
                <a:ea typeface="Calibri" panose="020F0502020204030204" pitchFamily="34" charset="0"/>
              </a:rPr>
              <a:t>Πηγή 5G: </a:t>
            </a:r>
            <a:r>
              <a:rPr lang="el-GR" sz="1800" u="sng" dirty="0">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a:t>Το βίντεο αυτό, παραγωγής του EUvsDisinfo, εξηγεί τον τρόπο με τον οποίο δημιουργούνται τα «βίντεο προπαγάνδας» (ή βίντεο παραπληροφόρησης), για παράδειγμα με τη χρήση εικόνων εκτός πλαισίου για τη δημιουργία ψευδούς αφηγήματος. Στο βίντεο αποδομείται ρεπορτάζ του πρακτορείου Sputnik σχετικά με παιδιά που βρίσκονται στη «στρατιωτικοποιημένη» Λετονία και που τους κάνουν πλύση εγκεφάλου από το ΝΑΤΟ:</a:t>
            </a:r>
            <a:r>
              <a:rPr lang="el-GR" sz="1100" baseline="0"/>
              <a:t> </a:t>
            </a:r>
            <a:r>
              <a:rPr lang="el-GR" sz="1100">
                <a:hlinkClick r:id="rId3"/>
              </a:rPr>
              <a:t>https://www.youtube.com/watch?v=nOd2vMCDv9M&amp;feature=youtu.be</a:t>
            </a:r>
            <a:r>
              <a:rPr lang="el-GR" sz="1100"/>
              <a:t> [διάρκεια: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el-GR" sz="1100">
                <a:solidFill>
                  <a:schemeClr val="tx1"/>
                </a:solidFill>
                <a:effectLst/>
                <a:latin typeface="+mn-lt"/>
                <a:ea typeface="+mn-ea"/>
                <a:cs typeface="+mn-cs"/>
              </a:rPr>
              <a:t>Άφησε τους μαθητές να εκφράσουν τα </a:t>
            </a:r>
            <a:r>
              <a:rPr lang="el-GR" sz="1100" b="1">
                <a:solidFill>
                  <a:schemeClr val="tx1"/>
                </a:solidFill>
                <a:effectLst/>
                <a:latin typeface="+mn-lt"/>
                <a:ea typeface="+mn-ea"/>
                <a:cs typeface="+mn-cs"/>
              </a:rPr>
              <a:t>συναισθήματά</a:t>
            </a:r>
            <a:r>
              <a:rPr lang="el-GR" sz="1100">
                <a:solidFill>
                  <a:schemeClr val="tx1"/>
                </a:solidFill>
                <a:effectLst/>
                <a:latin typeface="+mn-lt"/>
                <a:ea typeface="+mn-ea"/>
                <a:cs typeface="+mn-cs"/>
              </a:rPr>
              <a:t> τους. Τι αισθάνονται όταν το βλέπουν αυτό; Πώς θα αντιδρούσαν αν έβλεπαν αυτήν την είδηση στη ροή ειδήσεών τους στο Instagram/Tiktok; Γιατί τους επηρεάζει αυτό συναισθηματικά; Είναι η είδηση αυτή καθαυτή, ο τρόπος που διατυπώνεται, η εικόνα...;</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t>Πηγή:</a:t>
            </a:r>
          </a:p>
          <a:p>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Τα </a:t>
            </a:r>
            <a:r>
              <a:rPr lang="el-GR" dirty="0" err="1"/>
              <a:t>deepfakes</a:t>
            </a:r>
            <a:r>
              <a:rPr lang="el-GR" dirty="0"/>
              <a:t> (προϊόντα </a:t>
            </a:r>
            <a:r>
              <a:rPr lang="el-GR" dirty="0" err="1"/>
              <a:t>βαθυπαραποίησης</a:t>
            </a:r>
            <a:r>
              <a:rPr lang="el-GR" dirty="0"/>
              <a:t>) χρησιμοποιούν τεχνητή νοημοσύνη για να δημιουργήσουν νέο υλικό (εικόνες, βίντεο, ηχογραφήσεις) που απεικονίζει γεγονότα, δηλώσεις ή ενέργειες που δεν συνέβησαν ποτέ.</a:t>
            </a:r>
            <a:r>
              <a:rPr lang="el-GR" sz="1200" b="0" i="0" dirty="0">
                <a:solidFill>
                  <a:schemeClr val="tx1"/>
                </a:solidFill>
                <a:effectLst/>
                <a:latin typeface="+mn-lt"/>
                <a:ea typeface="+mn-ea"/>
                <a:cs typeface="+mn-cs"/>
              </a:rPr>
              <a:t> Τα αποτελέσματα μπορεί να είναι αρκετά πειστικά.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i="0" dirty="0">
                <a:solidFill>
                  <a:schemeClr val="tx1"/>
                </a:solidFill>
                <a:effectLst/>
                <a:latin typeface="+mn-lt"/>
                <a:ea typeface="+mn-ea"/>
                <a:cs typeface="+mn-cs"/>
              </a:rPr>
              <a:t>Αυτό το βίντεο δεν απεικονίζει στην πραγματικότητα τον </a:t>
            </a:r>
            <a:r>
              <a:rPr lang="el-GR" sz="1200" b="0" i="0" dirty="0" err="1">
                <a:solidFill>
                  <a:schemeClr val="tx1"/>
                </a:solidFill>
                <a:effectLst/>
                <a:latin typeface="+mn-lt"/>
                <a:ea typeface="+mn-ea"/>
                <a:cs typeface="+mn-cs"/>
              </a:rPr>
              <a:t>Keanu</a:t>
            </a:r>
            <a:r>
              <a:rPr lang="el-GR" sz="1200" b="0" i="0" dirty="0">
                <a:solidFill>
                  <a:schemeClr val="tx1"/>
                </a:solidFill>
                <a:effectLst/>
                <a:latin typeface="+mn-lt"/>
                <a:ea typeface="+mn-ea"/>
                <a:cs typeface="+mn-cs"/>
              </a:rPr>
              <a:t> </a:t>
            </a:r>
            <a:r>
              <a:rPr lang="el-GR" sz="1200" b="0" i="0" dirty="0" err="1">
                <a:solidFill>
                  <a:schemeClr val="tx1"/>
                </a:solidFill>
                <a:effectLst/>
                <a:latin typeface="+mn-lt"/>
                <a:ea typeface="+mn-ea"/>
                <a:cs typeface="+mn-cs"/>
              </a:rPr>
              <a:t>Reeves</a:t>
            </a:r>
            <a:r>
              <a:rPr lang="el-GR" sz="1200" b="0" i="0" dirty="0">
                <a:solidFill>
                  <a:schemeClr val="tx1"/>
                </a:solidFill>
                <a:effectLst/>
                <a:latin typeface="+mn-lt"/>
                <a:ea typeface="+mn-ea"/>
                <a:cs typeface="+mn-cs"/>
              </a:rPr>
              <a:t> να επιδεικνύει τις καθαριστικές του ικανότητες.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i="0" dirty="0">
                <a:solidFill>
                  <a:schemeClr val="tx1"/>
                </a:solidFill>
                <a:effectLst/>
                <a:latin typeface="+mn-lt"/>
                <a:ea typeface="+mn-ea"/>
                <a:cs typeface="+mn-cs"/>
              </a:rPr>
              <a:t>Η ΕΕ και άλλοι οργανισμοί εργάζονται σκληρά για την καταπολέμηση της κακόβουλης ΤΝ και των </a:t>
            </a:r>
            <a:r>
              <a:rPr lang="el-GR" sz="1200" b="0" i="0" dirty="0" err="1">
                <a:solidFill>
                  <a:schemeClr val="tx1"/>
                </a:solidFill>
                <a:effectLst/>
                <a:latin typeface="+mn-lt"/>
                <a:ea typeface="+mn-ea"/>
                <a:cs typeface="+mn-cs"/>
              </a:rPr>
              <a:t>deepfakes</a:t>
            </a:r>
            <a:r>
              <a:rPr lang="el-GR" sz="1200" b="0" i="0" dirty="0">
                <a:solidFill>
                  <a:schemeClr val="tx1"/>
                </a:solidFill>
                <a:effectLst/>
                <a:latin typeface="+mn-lt"/>
                <a:ea typeface="+mn-ea"/>
                <a:cs typeface="+mn-cs"/>
              </a:rPr>
              <a:t>, αλλά δεν είναι πάντα δυνατό για κάποιον που δεν είναι ειδικός να ξέρει αν μια εικόνα ή ένα βίντεο είναι πραγματικό ή παραποιημένο. </a:t>
            </a:r>
            <a:r>
              <a:rPr lang="el-GR" dirty="0"/>
              <a:t>Κάνε στον εαυτό σου τις ερωτήσεις της </a:t>
            </a:r>
            <a:r>
              <a:rPr lang="el-GR" dirty="0">
                <a:solidFill>
                  <a:srgbClr val="FF0000"/>
                </a:solidFill>
              </a:rPr>
              <a:t>διαφάνειας 17</a:t>
            </a:r>
            <a:r>
              <a:rPr lang="el-GR" dirty="0"/>
              <a:t>. Να θυμάσαι ότι αν κάτι είναι πολύ καλό (ή </a:t>
            </a:r>
            <a:r>
              <a:rPr lang="el-GR" dirty="0" err="1"/>
              <a:t>σοκαριστικό</a:t>
            </a:r>
            <a:r>
              <a:rPr lang="el-GR" dirty="0"/>
              <a:t>) για να είναι αληθινό, τότε πιθανότατα δεν είναι</a:t>
            </a:r>
            <a:r>
              <a:rPr lang="en-US" sz="1200" kern="100" dirty="0">
                <a:effectLst/>
                <a:latin typeface="Calibri" panose="020F0502020204030204" pitchFamily="34" charset="0"/>
                <a:ea typeface="Calibri" panose="020F0502020204030204" pitchFamily="34" charset="0"/>
                <a:cs typeface="Calibri" panose="020F0502020204030204" pitchFamily="34" charset="0"/>
              </a:rPr>
              <a:t>·</a:t>
            </a:r>
            <a:r>
              <a:rPr lang="el-GR" dirty="0"/>
              <a:t> έλεγξε προσεκτικά!</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dirty="0">
                <a:solidFill>
                  <a:schemeClr val="tx1"/>
                </a:solidFill>
                <a:effectLst/>
                <a:latin typeface="+mn-lt"/>
                <a:ea typeface="+mn-ea"/>
                <a:cs typeface="+mn-cs"/>
              </a:rPr>
              <a:t>Περιγραφές:</a:t>
            </a:r>
          </a:p>
          <a:p>
            <a:pPr marL="628650" lvl="1" indent="-171450">
              <a:buFontTx/>
              <a:buChar char="-"/>
            </a:pPr>
            <a:r>
              <a:rPr lang="el-GR" sz="1200" dirty="0">
                <a:solidFill>
                  <a:schemeClr val="tx1"/>
                </a:solidFill>
                <a:effectLst/>
                <a:latin typeface="+mn-lt"/>
                <a:ea typeface="+mn-ea"/>
                <a:cs typeface="+mn-cs"/>
              </a:rPr>
              <a:t>Το πρώτο βήμα για να προστατεύσεις τον εαυτό σου είναι να ΣΤΑΜΑΤΗΣΕΙΣ</a:t>
            </a:r>
            <a:r>
              <a:rPr lang="en-US" sz="1200" kern="100" dirty="0">
                <a:effectLst/>
                <a:latin typeface="Calibri" panose="020F0502020204030204" pitchFamily="34" charset="0"/>
                <a:ea typeface="Calibri" panose="020F0502020204030204" pitchFamily="34" charset="0"/>
                <a:cs typeface="Calibri" panose="020F0502020204030204" pitchFamily="34" charset="0"/>
              </a:rPr>
              <a:t>·</a:t>
            </a:r>
            <a:r>
              <a:rPr lang="el-GR" sz="1200" dirty="0">
                <a:solidFill>
                  <a:schemeClr val="tx1"/>
                </a:solidFill>
                <a:effectLst/>
                <a:latin typeface="+mn-lt"/>
                <a:ea typeface="+mn-ea"/>
                <a:cs typeface="+mn-cs"/>
              </a:rPr>
              <a:t> μην μπεις στον πειρασμό να αντιδράσεις σε κάτι που μπορεί να είναι πολύ καλό ή πολύ κακό για να είναι αληθινό.</a:t>
            </a:r>
          </a:p>
          <a:p>
            <a:pPr marL="628650" lvl="1" indent="-171450">
              <a:buFontTx/>
              <a:buChar char="-"/>
            </a:pPr>
            <a:r>
              <a:rPr lang="el-GR" sz="1200" dirty="0">
                <a:solidFill>
                  <a:schemeClr val="tx1"/>
                </a:solidFill>
                <a:effectLst/>
                <a:latin typeface="+mn-lt"/>
                <a:ea typeface="+mn-ea"/>
                <a:cs typeface="+mn-cs"/>
              </a:rPr>
              <a:t>Μην διστάσεις να πάρεις κάποιο χρόνο για να σκεφτείς και ίσως να διερευνήσεις την ιστορία.</a:t>
            </a:r>
          </a:p>
          <a:p>
            <a:pPr marL="628650" lvl="1" indent="-171450">
              <a:buFontTx/>
              <a:buChar char="-"/>
            </a:pPr>
            <a:r>
              <a:rPr lang="el-GR" sz="1200" dirty="0">
                <a:effectLst/>
                <a:latin typeface="+mn-lt"/>
                <a:ea typeface="+mn-ea"/>
                <a:cs typeface="+mn-cs"/>
              </a:rPr>
              <a:t>Ο έλεγχος γεγονότων μπορεί να είναι διασκεδαστικός: είναι σαν να παίζουμε τους ντετέκτιβ. Πράγματι, μπορεί να χρειαστεί χρόνος και μπορεί να μην είσαι πάντα σε θέση να αποφασίσεις αν μια ιστορία είναι 100 % αληθής ή ψευδής, αλλά μπορείς να μάθεις πολλά στην πορεία. Για παράδειγμα, μπορείς να μάθεις καλές τεχνικές επιχειρηματολογίας ή το πώς επαληθεύεται η επιστημονική έρευνα.</a:t>
            </a:r>
          </a:p>
          <a:p>
            <a:pPr marL="171450" indent="-171450">
              <a:buFontTx/>
              <a:buChar char="-"/>
            </a:pPr>
            <a:endParaRPr lang="en-GB" sz="1200" kern="1200" dirty="0">
              <a:effectLst/>
              <a:latin typeface="+mn-lt"/>
              <a:ea typeface="+mn-ea"/>
              <a:cs typeface="+mn-cs"/>
            </a:endParaRPr>
          </a:p>
          <a:p>
            <a:pPr marL="171450" indent="-171450">
              <a:buFont typeface="Arial" panose="020B0604020202020204" pitchFamily="34" charset="0"/>
              <a:buChar char="•"/>
            </a:pPr>
            <a:r>
              <a:rPr lang="el-GR" dirty="0"/>
              <a:t>Μεγάλο μέρος της παραπληροφόρησης βασίζεται στην ανθρώπινη τάση για αποφυγή της αβεβαιότητας. </a:t>
            </a:r>
          </a:p>
          <a:p>
            <a:pPr marL="171450" indent="-171450">
              <a:buFont typeface="Arial" panose="020B0604020202020204" pitchFamily="34" charset="0"/>
              <a:buChar char="•"/>
            </a:pPr>
            <a:r>
              <a:rPr lang="el-GR" dirty="0"/>
              <a:t>Η αναζήτηση βεβαιότητας είναι κάτι το φυσιολογικό, αλλά μην πέσεις σ’ αυτήν την παγίδα</a:t>
            </a:r>
            <a:r>
              <a:rPr lang="en-US" sz="1200" kern="100" dirty="0">
                <a:effectLst/>
                <a:latin typeface="Calibri" panose="020F0502020204030204" pitchFamily="34" charset="0"/>
                <a:ea typeface="Calibri" panose="020F0502020204030204" pitchFamily="34" charset="0"/>
                <a:cs typeface="Calibri" panose="020F0502020204030204" pitchFamily="34" charset="0"/>
              </a:rPr>
              <a:t>·</a:t>
            </a:r>
            <a:r>
              <a:rPr lang="el-GR" dirty="0"/>
              <a:t> αφιέρωσε χρόνο και να θυμάσαι ότι η αβεβαιότητα δεν αποτελεί ένδειξη χαζομάρας!</a:t>
            </a:r>
          </a:p>
          <a:p>
            <a:pPr marL="171450" indent="-171450">
              <a:buFont typeface="Arial" panose="020B0604020202020204" pitchFamily="34" charset="0"/>
              <a:buChar char="•"/>
            </a:pPr>
            <a:r>
              <a:rPr lang="el-GR" dirty="0"/>
              <a:t>Όταν διαβάζεις μια ιστορία που σου προκαλεί ισχυρά συναισθήματα...</a:t>
            </a:r>
          </a:p>
          <a:p>
            <a:pPr marL="628650" lvl="1" indent="-171450">
              <a:buFont typeface="Arial" panose="020B0604020202020204" pitchFamily="34" charset="0"/>
              <a:buChar char="•"/>
            </a:pPr>
            <a:r>
              <a:rPr lang="el-GR" dirty="0"/>
              <a:t>Σταμάτα</a:t>
            </a:r>
          </a:p>
          <a:p>
            <a:pPr marL="628650" lvl="1" indent="-171450">
              <a:buFont typeface="Arial" panose="020B0604020202020204" pitchFamily="34" charset="0"/>
              <a:buChar char="•"/>
            </a:pPr>
            <a:r>
              <a:rPr lang="el-GR" dirty="0"/>
              <a:t>Σκέψου το και προσπάθησε να ελέγξεις τα γεγονότα</a:t>
            </a:r>
          </a:p>
          <a:p>
            <a:pPr marL="628650" lvl="1" indent="-171450">
              <a:buFont typeface="Arial" panose="020B0604020202020204" pitchFamily="34" charset="0"/>
              <a:buChar char="•"/>
            </a:pPr>
            <a:r>
              <a:rPr lang="el-GR" dirty="0"/>
              <a:t>Έπειτα αποφάσισε</a:t>
            </a:r>
            <a:r>
              <a:rPr lang="el-GR" sz="1200" kern="100" dirty="0">
                <a:effectLst/>
                <a:latin typeface="Calibri" panose="020F0502020204030204" pitchFamily="34" charset="0"/>
                <a:cs typeface="Calibri" panose="020F0502020204030204" pitchFamily="34" charset="0"/>
              </a:rPr>
              <a:t>:</a:t>
            </a:r>
            <a:r>
              <a:rPr lang="el-GR" dirty="0"/>
              <a:t> θέλεις να κοινοποιήσεις αυτήν την ανάρτηση ή να πεις στους φίλους σου γι’ αυτήν την ιστορία; Πιστεύεις ότι θα πρέπει να το αναφέρεις στην πλατφόρμα μέσων κοινωνικής δικτύωσης ως παραπληροφόρηση; Ή ίσως δεν ξέρεις ακόμα σίγουρα και δεν θα αντιδράσεις προς το παρόν;</a:t>
            </a:r>
          </a:p>
          <a:p>
            <a:pPr marL="171450" lvl="0" indent="-171450" algn="l" rtl="0">
              <a:spcBef>
                <a:spcPts val="0"/>
              </a:spcBef>
              <a:spcAft>
                <a:spcPts val="0"/>
              </a:spcAft>
              <a:buFontTx/>
              <a:buChar char="-"/>
            </a:pPr>
            <a:endParaRPr lang="en-US" dirty="0"/>
          </a:p>
          <a:p>
            <a:endParaRPr lang="fr-B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l-GR" sz="120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l-GR" sz="1200">
                <a:effectLst/>
                <a:ea typeface="Calibri" panose="020F0502020204030204" pitchFamily="34" charset="0"/>
                <a:cs typeface="Times New Roman" panose="02020603050405020304" pitchFamily="18" charset="0"/>
              </a:rPr>
              <a:t>Επίστρεψε σε ένα από τα προηγούμενα παραδείγματα σαν άσκηση (π.χ. στη διαφάνεια 13 με το βίντεο παιδιών που υποτίθεται ότι έλαβαν όπλα και προσχώρησαν στον στρατό στη Λετονία).</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l-GR" sz="1200">
                <a:effectLst/>
              </a:rPr>
              <a:t>Είναι σημαντικό να σκεφτείς μήπως έχεις προκαταλήψεις. Οι ειδήσεις αυτές επιβεβαιώνουν τις πεποιθήσεις σου; Θα υπήρχε διαφορά αν κάποιος φίλος σου ή κάποιος διάσημος που ακολουθείς είχε κοινοποιήσει αυτή την είδηση; Ποιες πηγές θεωρείς αξιόπιστες;</a:t>
            </a:r>
            <a:r>
              <a:rPr lang="el-GR" sz="1200">
                <a:solidFill>
                  <a:schemeClr val="tx1"/>
                </a:solidFill>
                <a:effectLst/>
              </a:rPr>
              <a:t> </a:t>
            </a: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el-GR" sz="1200">
                <a:effectLst/>
                <a:ea typeface="Calibri" panose="020F0502020204030204" pitchFamily="34" charset="0"/>
              </a:rPr>
              <a:t>Έλεγξε...</a:t>
            </a:r>
          </a:p>
          <a:p>
            <a:pPr algn="just">
              <a:spcAft>
                <a:spcPts val="0"/>
              </a:spcAft>
            </a:pPr>
            <a:r>
              <a:rPr lang="el-GR" sz="1200">
                <a:effectLst/>
                <a:ea typeface="Calibri" panose="020F0502020204030204" pitchFamily="34" charset="0"/>
              </a:rPr>
              <a:t> </a:t>
            </a:r>
          </a:p>
          <a:p>
            <a:pPr marL="628650" lvl="1" indent="-171450" algn="l">
              <a:spcAft>
                <a:spcPts val="0"/>
              </a:spcAft>
              <a:buFontTx/>
              <a:buChar char="-"/>
              <a:tabLst>
                <a:tab pos="457200" algn="l"/>
              </a:tabLst>
            </a:pPr>
            <a:r>
              <a:rPr lang="el-GR" sz="1200" b="1">
                <a:effectLst/>
                <a:ea typeface="Calibri" panose="020F0502020204030204" pitchFamily="34" charset="0"/>
                <a:cs typeface="Times New Roman" panose="02020603050405020304" pitchFamily="18" charset="0"/>
              </a:rPr>
              <a:t>το περιεχόμενο: </a:t>
            </a:r>
            <a:r>
              <a:rPr lang="el-GR" sz="1200">
                <a:effectLst/>
                <a:ea typeface="Calibri" panose="020F0502020204030204" pitchFamily="34" charset="0"/>
                <a:cs typeface="Times New Roman" panose="02020603050405020304" pitchFamily="18" charset="0"/>
              </a:rPr>
              <a:t>διάβασε ολόκληρο το άρθρο — το περιεχόμενο και ο τίτλος ταιριάζουν;</a:t>
            </a:r>
          </a:p>
          <a:p>
            <a:pPr marL="628650" lvl="1" indent="-171450" algn="l">
              <a:spcAft>
                <a:spcPts val="0"/>
              </a:spcAft>
              <a:buFontTx/>
              <a:buChar char="-"/>
              <a:tabLst>
                <a:tab pos="457200" algn="l"/>
              </a:tabLst>
            </a:pPr>
            <a:r>
              <a:rPr lang="el-GR" sz="1200" b="1">
                <a:effectLst/>
                <a:ea typeface="Calibri" panose="020F0502020204030204" pitchFamily="34" charset="0"/>
                <a:cs typeface="Times New Roman" panose="02020603050405020304" pitchFamily="18" charset="0"/>
              </a:rPr>
              <a:t>το κέντρο μετάδοσης: </a:t>
            </a:r>
            <a:r>
              <a:rPr lang="el-GR" sz="1200" b="0">
                <a:effectLst/>
                <a:ea typeface="Calibri" panose="020F0502020204030204" pitchFamily="34" charset="0"/>
                <a:cs typeface="Times New Roman" panose="02020603050405020304" pitchFamily="18" charset="0"/>
              </a:rPr>
              <a:t>τι είδους ιστορίες δημοσιεύει αυτό το μέσο; Φαίνονται αξιόπιστες; </a:t>
            </a:r>
          </a:p>
          <a:p>
            <a:pPr marL="628650" lvl="1" indent="-171450" algn="l">
              <a:spcAft>
                <a:spcPts val="0"/>
              </a:spcAft>
              <a:buFontTx/>
              <a:buChar char="-"/>
              <a:tabLst>
                <a:tab pos="457200" algn="l"/>
              </a:tabLst>
            </a:pPr>
            <a:r>
              <a:rPr lang="el-GR" sz="1200" b="1">
                <a:effectLst/>
                <a:latin typeface="Calibri" panose="020F0502020204030204" pitchFamily="34" charset="0"/>
                <a:ea typeface="Calibri" panose="020F0502020204030204" pitchFamily="34" charset="0"/>
                <a:cs typeface="Times New Roman" panose="02020603050405020304" pitchFamily="18" charset="0"/>
              </a:rPr>
              <a:t>το URL: </a:t>
            </a:r>
            <a:r>
              <a:rPr lang="el-GR" sz="1200">
                <a:effectLst/>
                <a:latin typeface="Calibri" panose="020F0502020204030204" pitchFamily="34" charset="0"/>
                <a:ea typeface="Calibri" panose="020F0502020204030204" pitchFamily="34" charset="0"/>
                <a:cs typeface="Times New Roman" panose="02020603050405020304" pitchFamily="18" charset="0"/>
              </a:rPr>
              <a:t>έλεγχε πάντα αν πρόκειται για τον αρχικό ιστότοπο ή αν η διεύθυνση URL έχει μια τροποποίηση στην ονομασία ή την επέκτασή της, την οποία μπορεί εύκολα να μην προσέξει κάποιος. Οι ιστότοποι παραπληροφόρησης αντιγράφουν τα ονόματα γνωστών πηγών ειδήσεων, αλλάζοντας μικρές λεπτομέρειες. Παράδειγμα: </a:t>
            </a:r>
            <a:r>
              <a:rPr lang="el-GR" sz="1200" baseline="0">
                <a:effectLst/>
                <a:latin typeface="Calibri" panose="020F0502020204030204" pitchFamily="34" charset="0"/>
                <a:ea typeface="Calibri" panose="020F0502020204030204" pitchFamily="34" charset="0"/>
                <a:cs typeface="Times New Roman" panose="02020603050405020304" pitchFamily="18" charset="0"/>
              </a:rPr>
              <a:t>nevvyorktimes.com. </a:t>
            </a:r>
            <a:r>
              <a:rPr lang="el-GR" sz="1200" b="0" baseline="0">
                <a:effectLst/>
                <a:latin typeface="Calibri" panose="020F0502020204030204" pitchFamily="34" charset="0"/>
                <a:ea typeface="Calibri" panose="020F0502020204030204" pitchFamily="34" charset="0"/>
                <a:cs typeface="Times New Roman" panose="02020603050405020304" pitchFamily="18" charset="0"/>
              </a:rPr>
              <a:t>(Έρευνα του EU Disinfo Lab investigation για την κλωνοποίηση αξιόπιστων ειδησεογραφικών ιστοτόπων: </a:t>
            </a:r>
            <a:r>
              <a:rPr lang="el-GR"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el-GR" sz="1200" b="0" baseline="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el-GR" sz="1200" b="1" baseline="0">
                <a:effectLst/>
                <a:ea typeface="Calibri" panose="020F0502020204030204" pitchFamily="34" charset="0"/>
                <a:cs typeface="Times New Roman" panose="02020603050405020304" pitchFamily="18" charset="0"/>
              </a:rPr>
              <a:t>τον/τη συντάκτη/-ρια: </a:t>
            </a:r>
            <a:r>
              <a:rPr lang="el-GR" sz="1200">
                <a:effectLst/>
                <a:ea typeface="Calibri" panose="020F0502020204030204" pitchFamily="34" charset="0"/>
                <a:cs typeface="Times New Roman" panose="02020603050405020304" pitchFamily="18" charset="0"/>
              </a:rPr>
              <a:t>συχνά οι άνθρωποι που εργάζονται στη βιομηχανία των πληροφοριών έχουν ιστότοπους ή δημόσια προφίλ που μπορούν να σας βοηθήσουν να βρείτε εκείνους και τη δουλειά τους.</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l-GR" sz="1200">
                <a:effectLst/>
                <a:ea typeface="Calibri" panose="020F0502020204030204" pitchFamily="34" charset="0"/>
                <a:cs typeface="Times New Roman" panose="02020603050405020304" pitchFamily="18" charset="0"/>
              </a:rPr>
              <a:t>Γενικό πλαίσιο</a:t>
            </a:r>
          </a:p>
          <a:p>
            <a:pPr marL="628650" lvl="1" indent="-171450" algn="l">
              <a:spcAft>
                <a:spcPts val="0"/>
              </a:spcAft>
              <a:buFontTx/>
              <a:buChar char="-"/>
              <a:tabLst>
                <a:tab pos="457200" algn="l"/>
              </a:tabLst>
            </a:pPr>
            <a:r>
              <a:rPr lang="el-GR" sz="1200" b="1">
                <a:effectLst/>
                <a:ea typeface="Calibri" panose="020F0502020204030204" pitchFamily="34" charset="0"/>
                <a:cs typeface="Times New Roman" panose="02020603050405020304" pitchFamily="18" charset="0"/>
              </a:rPr>
              <a:t>την ημερομηνία: </a:t>
            </a:r>
            <a:r>
              <a:rPr lang="el-GR" sz="1200" b="0">
                <a:effectLst/>
                <a:ea typeface="Calibri" panose="020F0502020204030204" pitchFamily="34" charset="0"/>
                <a:cs typeface="Times New Roman" panose="02020603050405020304" pitchFamily="18" charset="0"/>
              </a:rPr>
              <a:t>μερικές φορές παλιότερες ειδήσεις αναρτώνται εκ νέου στα μέσα κοινωνικής δικτύωσης, επειδή οι άνθρωποι ξεχνούν να ελέγξουν την ημερομηνία. </a:t>
            </a:r>
          </a:p>
          <a:p>
            <a:pPr marL="628650" lvl="1" indent="-171450" algn="l">
              <a:spcAft>
                <a:spcPts val="0"/>
              </a:spcAft>
              <a:buFontTx/>
              <a:buChar char="-"/>
              <a:tabLst>
                <a:tab pos="457200" algn="l"/>
              </a:tabLst>
            </a:pPr>
            <a:r>
              <a:rPr lang="el-GR" sz="1200" b="1">
                <a:effectLst/>
                <a:ea typeface="Calibri" panose="020F0502020204030204" pitchFamily="34" charset="0"/>
                <a:cs typeface="Times New Roman" panose="02020603050405020304" pitchFamily="18" charset="0"/>
              </a:rPr>
              <a:t>άλλες πηγές: </a:t>
            </a:r>
            <a:r>
              <a:rPr lang="el-GR" sz="1200" b="0">
                <a:effectLst/>
                <a:ea typeface="Calibri" panose="020F0502020204030204" pitchFamily="34" charset="0"/>
                <a:cs typeface="Times New Roman" panose="02020603050405020304" pitchFamily="18" charset="0"/>
              </a:rPr>
              <a:t>έχουν καλύψει άλλες πηγές το γεγονός; Υποστηρίζουν τους ισχυρισμούς του αρχικού άρθρου; Τι είδους πηγές είναι; Μπορεί να είναι ιδιαίτερα χρήσιμο να ελέγχεις αξιόπιστες διεθνείς πηγές (π.χ. BBC, Deutsche Welle, France 24). Μπορείς να χρησιμοποιήσεις μεταφραστικά εργαλεία για την πρόσβαση σε πηγές σε γλώσσες διαφορετικές απ’ αυτές που γνωρίζεις — αυτό μπορεί συχνά να προσφέρει μια ενδιαφέρουσα προοπτική γενικά, και όχι μόνο κατά τον έλεγχο της παραπληροφόρησης.</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l-GR" sz="1200" b="0">
                <a:effectLst/>
                <a:ea typeface="Calibri" panose="020F0502020204030204" pitchFamily="34" charset="0"/>
                <a:cs typeface="Times New Roman" panose="02020603050405020304" pitchFamily="18" charset="0"/>
              </a:rPr>
              <a:t>Σκέψου προτού κοινοποιήσεις</a:t>
            </a:r>
          </a:p>
          <a:p>
            <a:pPr marL="628650" lvl="1" indent="-171450" algn="l">
              <a:spcAft>
                <a:spcPts val="0"/>
              </a:spcAft>
              <a:buFontTx/>
              <a:buChar char="-"/>
              <a:tabLst>
                <a:tab pos="457200" algn="l"/>
              </a:tabLst>
            </a:pPr>
            <a:r>
              <a:rPr lang="el-GR" sz="1200" b="0">
                <a:effectLst/>
                <a:ea typeface="Calibri" panose="020F0502020204030204" pitchFamily="34" charset="0"/>
                <a:cs typeface="Times New Roman" panose="02020603050405020304" pitchFamily="18" charset="0"/>
              </a:rPr>
              <a:t>κοινοποίησε ένα άρθρο μόνο αν γνωρίζεις ότι αναφέρει αληθινά γεγονότα — διαφορετικά μπορεί να διαδίδεις καταλάθος παραπληροφόρηση!</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Το σημαντικότερο που μπορείς να κάνεις για να βοηθήσεις στην καταπολέμηση της παραπληροφόρησης είναι απλώς να αποφύγεις την κοινοποίηση πληροφοριών που μπορεί να μην είναι αληθείς. </a:t>
            </a: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Μοιράσου τις συμβουλές που έμαθες σ’ αυτό το μάθημα με τους φίλους και την οικογένειά σου και μίλα τους για το πώς μπορούν να αποφύγουν να παρασύρονται από ψευδείς ή παραπλανητικές πληροφορίες.</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Μπορεί να είναι δελεαστικό να συγκρουστείς ή και να ντροπιάσεις τον άλλον επειδή πιστεύει πληροφορίες που ξέρεις ότι δεν είναι αληθείς, αλλά συνήθως αυτό δεν βοηθάει.</a:t>
            </a:r>
          </a:p>
          <a:p>
            <a:pPr marL="742950" lvl="1" indent="-285750">
              <a:lnSpc>
                <a:spcPct val="107000"/>
              </a:lnSpc>
              <a:buFont typeface="Courier New" panose="02070309020205020404" pitchFamily="49" charset="0"/>
              <a:buChar char="o"/>
            </a:pPr>
            <a:r>
              <a:rPr lang="el-GR" sz="1100" dirty="0">
                <a:effectLst/>
                <a:latin typeface="Calibri" panose="020F0502020204030204" pitchFamily="34" charset="0"/>
                <a:ea typeface="Calibri" panose="020F0502020204030204" pitchFamily="34" charset="0"/>
                <a:cs typeface="Times New Roman" panose="02020603050405020304" pitchFamily="18" charset="0"/>
              </a:rPr>
              <a:t>Η επίθεση θα ενισχύσει απλά τις πεποιθήσεις του και μπορεί να βλάψει τη σχέση σας.</a:t>
            </a:r>
          </a:p>
          <a:p>
            <a:pPr marL="742950" lvl="1" indent="-285750">
              <a:lnSpc>
                <a:spcPct val="107000"/>
              </a:lnSpc>
              <a:buFont typeface="Courier New" panose="02070309020205020404" pitchFamily="49" charset="0"/>
              <a:buChar char="o"/>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Μην περιμένεις άμεση αλλαγή.</a:t>
            </a:r>
          </a:p>
          <a:p>
            <a:pPr marL="742950" lvl="1" indent="-285750">
              <a:lnSpc>
                <a:spcPct val="107000"/>
              </a:lnSpc>
              <a:buFont typeface="Courier New" panose="02070309020205020404" pitchFamily="49" charset="0"/>
              <a:buChar char="o"/>
            </a:pPr>
            <a:r>
              <a:rPr lang="el-GR" sz="1100" dirty="0">
                <a:effectLst/>
                <a:latin typeface="Calibri" panose="020F0502020204030204" pitchFamily="34" charset="0"/>
                <a:ea typeface="Calibri" panose="020F0502020204030204" pitchFamily="34" charset="0"/>
                <a:cs typeface="Times New Roman" panose="02020603050405020304" pitchFamily="18" charset="0"/>
              </a:rPr>
              <a:t>Ενδέχεται να χρειαστούν πολλές συζητήσεις, ακόμη και χρόνια για να πειστεί κάποιος. Πάρε τον χρόνο σου και μην αποθαρρύνεσαι</a:t>
            </a:r>
            <a:r>
              <a:rPr lang="en-US" sz="1100" kern="100" dirty="0">
                <a:effectLst/>
                <a:latin typeface="Calibri" panose="020F0502020204030204" pitchFamily="34" charset="0"/>
                <a:ea typeface="Calibri" panose="020F0502020204030204" pitchFamily="34" charset="0"/>
                <a:cs typeface="Calibri" panose="020F0502020204030204" pitchFamily="34" charset="0"/>
              </a:rPr>
              <a:t>·</a:t>
            </a:r>
            <a:r>
              <a:rPr lang="el-GR" sz="1100" dirty="0">
                <a:effectLst/>
                <a:latin typeface="Calibri" panose="020F0502020204030204" pitchFamily="34" charset="0"/>
                <a:ea typeface="Calibri" panose="020F0502020204030204" pitchFamily="34" charset="0"/>
                <a:cs typeface="Times New Roman" panose="02020603050405020304" pitchFamily="18" charset="0"/>
              </a:rPr>
              <a:t> αντί να του πεις ότι κάνει λάθος, μπορείς να επικεντρωθείς στην κοινοποίηση ακριβών και χρήσιμων πληροφοριών από αξιόπιστες πηγές.</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Σήμερα θα μιλήσουμε για το τι είναι η παραπληροφόρηση, για το πώς λειτουργεί, και θα σου δώσουμε ορισμένες συμβουλές σχετικά με το πώς να εντοπίζεις την παραπληροφόρηση, πώς να προστατευτείς απ’ αυτήν και πώς να βοηθήσεις και άλλους!</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endParaRPr lang="en-IE" sz="1100"/>
          </a:p>
          <a:p>
            <a:r>
              <a:rPr lang="el-GR" sz="1100"/>
              <a:t>Η ΕΕ αναλαμβάνει δράση κατά της παραπληροφόρησης με πολλούς τρόπους.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el-GR" sz="1100"/>
              <a:t>-   </a:t>
            </a:r>
            <a:r>
              <a:rPr lang="el-GR" sz="1100" b="1"/>
              <a:t>Συνεργάζεται</a:t>
            </a:r>
            <a:r>
              <a:rPr lang="el-GR" sz="1100"/>
              <a:t> με τα κράτη μέλη, με διεθνείς οργανισμούς και με χώρες εταίρους για την εξεύρεση της βέλτιστης προσέγγισης ώστε να σταματήσει η διάδοση της παραπληροφόρησης.</a:t>
            </a:r>
          </a:p>
          <a:p>
            <a:endParaRPr lang="en-IE" sz="1100"/>
          </a:p>
          <a:p>
            <a:pPr marL="171450" indent="-171450">
              <a:buFontTx/>
              <a:buChar char="-"/>
            </a:pPr>
            <a:r>
              <a:rPr lang="el-GR" sz="1100"/>
              <a:t>Καταβάλλει προσπάθειες για την ανοικτή </a:t>
            </a:r>
            <a:r>
              <a:rPr lang="el-GR" sz="1100" b="1"/>
              <a:t>επικοινωνία</a:t>
            </a:r>
            <a:r>
              <a:rPr lang="el-GR" sz="1100"/>
              <a:t> σχετικά με τα σχέδιά της και τις δράσεις που έχει αναλάβει. Αυτό είναι σημαντικό διότι, όταν οι πολίτες έχουν εύκολη πρόσβαση σε ακριβείς πληροφορίες, είναι λιγότερο πιθανό να στραφούν σε αναξιόπιστες πηγές.</a:t>
            </a:r>
          </a:p>
          <a:p>
            <a:pPr marL="171450" indent="-171450">
              <a:buFontTx/>
              <a:buChar char="-"/>
            </a:pPr>
            <a:endParaRPr lang="en-IE" sz="1100"/>
          </a:p>
          <a:p>
            <a:pPr marL="171450" indent="-171450">
              <a:buFontTx/>
              <a:buChar char="-"/>
            </a:pPr>
            <a:r>
              <a:rPr lang="el-GR" sz="1100" b="1"/>
              <a:t>Παρακολουθεί και αποκαλύπτει την παραπληροφόρηση</a:t>
            </a:r>
            <a:r>
              <a:rPr lang="el-GR" sz="1100"/>
              <a:t> και τη χειραγώγηση των πληροφοριών, ιδίως στα κανάλια του EUvsDisinfo σε μέσα κοινωνικής δικτύωσης και στον ιστότοπό του.</a:t>
            </a:r>
          </a:p>
          <a:p>
            <a:pPr marL="0" indent="0">
              <a:buFontTx/>
              <a:buNone/>
            </a:pPr>
            <a:endParaRPr lang="en-IE" sz="1100"/>
          </a:p>
          <a:p>
            <a:pPr marL="171450" indent="-171450">
              <a:buFontTx/>
              <a:buChar char="-"/>
            </a:pPr>
            <a:r>
              <a:rPr lang="el-GR" sz="1100"/>
              <a:t>Στηρίζει επίσης τον </a:t>
            </a:r>
            <a:r>
              <a:rPr lang="el-GR" sz="1100" b="1"/>
              <a:t>γραμματισμό στα μέσα επικοινωνίας</a:t>
            </a:r>
            <a:r>
              <a:rPr lang="el-GR" sz="1100"/>
              <a:t> (χρηματοδοτώντας πρωτοβουλίες και δημιουργώντας πρακτικούς πόρους όπως αυτή η παρουσίαση), καθώς και ανεξάρτητα μέσα ενημέρωσης και ελεγκτές γεγονότων.</a:t>
            </a:r>
          </a:p>
          <a:p>
            <a:pPr marL="171450" indent="-171450">
              <a:buFontTx/>
              <a:buChar char="-"/>
            </a:pPr>
            <a:endParaRPr lang="en-IE" sz="1100"/>
          </a:p>
          <a:p>
            <a:pPr marL="171450" indent="-171450">
              <a:buFontTx/>
              <a:buChar char="-"/>
            </a:pPr>
            <a:r>
              <a:rPr lang="el-GR" sz="1100"/>
              <a:t>Συνεργάζεται με εταιρείες </a:t>
            </a:r>
            <a:r>
              <a:rPr lang="el-GR" sz="1100" b="1"/>
              <a:t>μέσων κοινωνικής δικτύωσης</a:t>
            </a:r>
            <a:r>
              <a:rPr lang="el-GR" sz="1100"/>
              <a:t> για την πρόληψη της διάδοσης της παραπληροφόρησης και της χειραγώγησης των πληροφοριών στην ΕΕ και για την προστασία των χρηστών.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Ζούμε στην εποχή των πληροφοριών. Ποτέ στο παρελθόν οι πληροφορίες δεν ήταν τόσο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προσβάσιμες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όσο σήμερα.</a:t>
            </a:r>
          </a:p>
          <a:p>
            <a:pPr marL="342900" lvl="0" indent="-342900">
              <a:lnSpc>
                <a:spcPct val="107000"/>
              </a:lnSpc>
              <a:buFont typeface="Symbol" panose="05050102010706020507" pitchFamily="18" charset="2"/>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Ωστόσο, αυτό δεν κάνει πάντα τη ζωή μας ευκολότερη, καθώς μπορεί να είναι πολύ δύσκολο να καταλάβουμε τι είναι αλήθεια και τι ψέμα.</a:t>
            </a:r>
          </a:p>
          <a:p>
            <a:pPr marL="342900" lvl="0" indent="-342900">
              <a:lnSpc>
                <a:spcPct val="107000"/>
              </a:lnSpc>
              <a:buFont typeface="Symbol" panose="05050102010706020507" pitchFamily="18" charset="2"/>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Για παράδειγμα, αν και φαινόταν απίθανο εκείνη την εποχή,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Olivia</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Rodrigo</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Sabrina</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Carpenter</a:t>
            </a:r>
            <a:r>
              <a:rPr lang="el-GR" sz="1800" dirty="0">
                <a:effectLst/>
                <a:latin typeface="Calibri" panose="020F0502020204030204" pitchFamily="34" charset="0"/>
                <a:ea typeface="Calibri" panose="020F0502020204030204" pitchFamily="34" charset="0"/>
                <a:cs typeface="Times New Roman" panose="02020603050405020304" pitchFamily="18" charset="0"/>
              </a:rPr>
              <a:t> πράγματι συνομίλησαν στο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Met</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Gala</a:t>
            </a:r>
            <a:r>
              <a:rPr lang="el-GR" sz="1800" dirty="0">
                <a:effectLst/>
                <a:latin typeface="Calibri" panose="020F0502020204030204" pitchFamily="34" charset="0"/>
                <a:ea typeface="Calibri" panose="020F0502020204030204" pitchFamily="34" charset="0"/>
                <a:cs typeface="Times New Roman" panose="02020603050405020304" pitchFamily="18" charset="0"/>
              </a:rPr>
              <a:t>, ενώ το εξώφυλλο του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Forbes</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με τον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Αγιατολλάχ</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Σεγιέντ</a:t>
            </a:r>
            <a:r>
              <a:rPr lang="el-GR" sz="1800" dirty="0">
                <a:effectLst/>
                <a:latin typeface="Calibri" panose="020F0502020204030204" pitchFamily="34" charset="0"/>
                <a:ea typeface="Calibri" panose="020F0502020204030204" pitchFamily="34" charset="0"/>
                <a:cs typeface="Times New Roman" panose="02020603050405020304" pitchFamily="18" charset="0"/>
              </a:rPr>
              <a:t> Αλί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Χοσσαϊνί</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Χαμενεΐ</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παρόλο που φαίνεται αληθινό, στην πραγματικότητα είναι ψευδές. Η εικόνα στη μέση πράγματι δείχνει το Ισραήλ να ενεργοποιεί τον «Σιδηρούν Θόλο», αλλά σε λάθος ημερομηνία, και έτσι συμμετείχαν διαφορετικοί παράγοντες.</a:t>
            </a:r>
          </a:p>
          <a:p>
            <a:pPr marL="342900" lvl="0" indent="-342900">
              <a:lnSpc>
                <a:spcPct val="107000"/>
              </a:lnSpc>
              <a:buFont typeface="Symbol" panose="05050102010706020507" pitchFamily="18" charset="2"/>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Στην παρουσίαση αυτή δεν θα εξετάσουμε μόνο την παραπληροφόρηση (όταν ένα πρόσωπο ή οργανισμός διαδίδει εσκεμμένα πληροφορίες που γνωρίζει ότι είναι ψευδείς ή παραπλανητικές), αλλά και άλλες μορφές ψευδών πληροφοριών που μπορεί να συναντήσεις, καθώς και το πώς μπορείς να προστατευτείς απ’ αυτήν.</a:t>
            </a:r>
          </a:p>
          <a:p>
            <a:pPr marL="342900" lvl="0" indent="-342900">
              <a:lnSpc>
                <a:spcPct val="107000"/>
              </a:lnSpc>
              <a:buFont typeface="Symbol" panose="05050102010706020507" pitchFamily="18" charset="2"/>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Πρόσεξε τι θα πιστέψεις! Πάντα σκέψου (και έλεγξε τα γεγονότα) πριν κοινοποιήσεις. </a:t>
            </a:r>
          </a:p>
          <a:p>
            <a:pPr marL="457200">
              <a:lnSpc>
                <a:spcPct val="107000"/>
              </a:lnSpc>
            </a:pP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Πηγές:</a:t>
            </a:r>
          </a:p>
          <a:p>
            <a:pPr marL="342900" lvl="0" indent="-342900">
              <a:lnSpc>
                <a:spcPct val="107000"/>
              </a:lnSpc>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Ανάρτηση στα μέσα κοινωνικής δικτύωσης για τη συνάντηση μεταξύ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Olivia</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Rodrigo</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και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Sabrina</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Carpenter</a:t>
            </a:r>
            <a:r>
              <a:rPr lang="el-GR" sz="1100" dirty="0">
                <a:effectLst/>
                <a:latin typeface="Calibri" panose="020F0502020204030204" pitchFamily="34" charset="0"/>
                <a:ea typeface="Calibri" panose="020F0502020204030204" pitchFamily="34" charset="0"/>
                <a:cs typeface="Times New Roman" panose="02020603050405020304" pitchFamily="18" charset="0"/>
              </a:rPr>
              <a:t>: https://twitter.com/PopBase/status/1521984278057218050?lang=en   </a:t>
            </a:r>
          </a:p>
          <a:p>
            <a:pPr marL="342900" lvl="0" indent="-342900">
              <a:lnSpc>
                <a:spcPct val="107000"/>
              </a:lnSpc>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Βίντεο με την ενεργοποίηση του «Σιδηρού Θόλου»: </a:t>
            </a:r>
            <a:r>
              <a:rPr lang="el-GR" sz="1600" dirty="0">
                <a:hlinkClick r:id="rId3"/>
              </a:rPr>
              <a:t>(3) Iran Spectator στο X: «</a:t>
            </a:r>
            <a:r>
              <a:rPr lang="el-GR" sz="1600" dirty="0">
                <a:latin typeface="Segoe UI Emoji"/>
                <a:hlinkClick r:id="rId3"/>
              </a:rPr>
              <a:t>⚠️</a:t>
            </a:r>
            <a:r>
              <a:rPr lang="el-GR" sz="1600" dirty="0">
                <a:hlinkClick r:id="rId3"/>
              </a:rPr>
              <a:t> 𝐁𝐫𝐞𝐚𝐤𝐢𝐧𝐠 𝐍𝐞𝐰𝐬 </a:t>
            </a:r>
            <a:r>
              <a:rPr lang="el-GR" sz="1600" dirty="0">
                <a:latin typeface="Segoe UI Emoji"/>
                <a:hlinkClick r:id="rId3"/>
              </a:rPr>
              <a:t>⚠️</a:t>
            </a:r>
            <a:r>
              <a:rPr lang="el-GR" sz="1600" dirty="0">
                <a:hlinkClick r:id="rId3"/>
              </a:rPr>
              <a:t> </a:t>
            </a:r>
            <a:r>
              <a:rPr lang="el-GR" sz="1600" dirty="0">
                <a:latin typeface="Segoe UI Emoji"/>
                <a:hlinkClick r:id="rId3"/>
              </a:rPr>
              <a:t>🇮🇷</a:t>
            </a:r>
            <a:r>
              <a:rPr lang="el-GR" sz="1600" dirty="0">
                <a:hlinkClick r:id="rId3"/>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 («Έκτακτη είδηση: Οι δρόνοι τύπου Shahed έφτασαν στο Ισραήλ. Επιβεβαίωση με βίντεο»)</a:t>
            </a:r>
          </a:p>
          <a:p>
            <a:pPr marL="342900" lvl="0" indent="-342900">
              <a:lnSpc>
                <a:spcPct val="107000"/>
              </a:lnSpc>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Ψευδές εξώφυλλο περιοδικού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Forbes</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l-GR"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100" b="1" dirty="0">
                <a:effectLst/>
                <a:latin typeface="Calibri" panose="020F0502020204030204" pitchFamily="34" charset="0"/>
                <a:ea typeface="Calibri" panose="020F0502020204030204" pitchFamily="34" charset="0"/>
                <a:cs typeface="Times New Roman" panose="02020603050405020304" pitchFamily="18" charset="0"/>
              </a:rPr>
              <a:t>Σάτιρα/χιούμορ</a:t>
            </a:r>
            <a:r>
              <a:rPr lang="el-GR" sz="1100" dirty="0">
                <a:effectLst/>
                <a:latin typeface="Calibri" panose="020F0502020204030204" pitchFamily="34" charset="0"/>
                <a:ea typeface="Calibri" panose="020F0502020204030204" pitchFamily="34" charset="0"/>
                <a:cs typeface="Times New Roman" panose="02020603050405020304" pitchFamily="18" charset="0"/>
              </a:rPr>
              <a:t>: αστεία άρθρα σατιρικών ειδησεογραφικών ιστοσελίδων μερικές φορές εκλαμβάνονται ως αληθινά. </a:t>
            </a:r>
          </a:p>
          <a:p>
            <a:pPr marL="342900" lvl="0" indent="-342900">
              <a:lnSpc>
                <a:spcPct val="107000"/>
              </a:lnSpc>
              <a:buFont typeface="Symbol" panose="05050102010706020507" pitchFamily="18" charset="2"/>
              <a:buChar char=""/>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Εσφαλμένη πληροφόρηση</a:t>
            </a:r>
            <a:r>
              <a:rPr lang="el-GR" sz="1100" dirty="0">
                <a:effectLst/>
                <a:latin typeface="Calibri" panose="020F0502020204030204" pitchFamily="34" charset="0"/>
                <a:ea typeface="Calibri" panose="020F0502020204030204" pitchFamily="34" charset="0"/>
                <a:cs typeface="Times New Roman" panose="02020603050405020304" pitchFamily="18" charset="0"/>
              </a:rPr>
              <a:t>: ψευδείς ή παραπλανητικές πληροφορίες που κοινοποιούνται από άτομα που τις πιστεύουν και που δεν θέλουν να προκαλέσουν βλάβη. Συχνά θέλουν απλά να βοηθήσουν. Παράδειγμα: ένας θείος σου αναρτά άρθρο στο Facebook σχετικά με τη χρήση του σκόρδου για την πρόληψη του καρκίνου, διότι πιστεύει ότι πρόκειται για χρήσιμη πληροφορία και δεν αντιλαμβάνεται ότι είναι ψευδής.</a:t>
            </a:r>
          </a:p>
          <a:p>
            <a:pPr marL="342900" lvl="0" indent="-342900">
              <a:lnSpc>
                <a:spcPct val="107000"/>
              </a:lnSpc>
              <a:spcAft>
                <a:spcPts val="800"/>
              </a:spcAft>
              <a:buFont typeface="Symbol" panose="05050102010706020507" pitchFamily="18" charset="2"/>
              <a:buChar char=""/>
            </a:pPr>
            <a:r>
              <a:rPr lang="el-GR" sz="1100" b="1" dirty="0">
                <a:effectLst/>
                <a:latin typeface="Calibri" panose="020F0502020204030204" pitchFamily="34" charset="0"/>
                <a:ea typeface="Calibri" panose="020F0502020204030204" pitchFamily="34" charset="0"/>
                <a:cs typeface="Times New Roman" panose="02020603050405020304" pitchFamily="18" charset="0"/>
              </a:rPr>
              <a:t>Παραπληροφόρηση</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l-GR" dirty="0"/>
              <a:t>ψευδείς πληροφορίες που δημιουργούνται και κοινοποιούνται με σκοπό την εξαπάτηση ή την επίτευξη πολιτικού ή οικονομικού στόχου και οι οποίες ενδέχεται να προκαλέσουν δημόσια βλάβη.</a:t>
            </a:r>
            <a:r>
              <a:rPr lang="el-GR" sz="1100" dirty="0">
                <a:effectLst/>
                <a:latin typeface="Calibri" panose="020F0502020204030204" pitchFamily="34" charset="0"/>
                <a:ea typeface="Calibri" panose="020F0502020204030204" pitchFamily="34" charset="0"/>
                <a:cs typeface="Times New Roman" panose="02020603050405020304" pitchFamily="18" charset="0"/>
              </a:rPr>
              <a:t> Παράδειγμα: ανάρτηση στα μέσα κοινωνικής δικτύωσης με ψευδείς ιστορίες σχετικά με μετανάστες που διαπράττουν εγκλήματα στην Ευρώπη, η οποία δημιουργήθηκε για να διχάσει την κοινωνία.</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Το χιούμορ μπορεί εύκολα να εκληφθεί ως πραγματική είδηση, εάν δεν είσαι προσεκτικός/-ή.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schemeClr val="bg1"/>
                </a:solidFill>
              </a:rPr>
              <a:t>Η εικόνα του Πάπα με φουσκωτό μπουφάν αναρτήθηκε αρχικά σε ομάδα του Facebook με τίτλο AI </a:t>
            </a:r>
            <a:r>
              <a:rPr lang="el-GR" dirty="0" err="1">
                <a:solidFill>
                  <a:schemeClr val="bg1"/>
                </a:solidFill>
              </a:rPr>
              <a:t>Art</a:t>
            </a:r>
            <a:r>
              <a:rPr lang="el-GR" dirty="0">
                <a:solidFill>
                  <a:schemeClr val="bg1"/>
                </a:solidFill>
              </a:rPr>
              <a:t> </a:t>
            </a:r>
            <a:r>
              <a:rPr lang="el-GR" dirty="0" err="1">
                <a:solidFill>
                  <a:schemeClr val="bg1"/>
                </a:solidFill>
              </a:rPr>
              <a:t>Universe</a:t>
            </a:r>
            <a:r>
              <a:rPr lang="el-GR" dirty="0">
                <a:solidFill>
                  <a:schemeClr val="bg1"/>
                </a:solidFill>
              </a:rPr>
              <a:t> τον Μάρτιο του 2023 και διαδόθηκε ραγδαία.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Μπορείς να βρεις περισσότερες εικόνες του Πάπα Φραγκίσκου που έχουν δημιουργηθεί από την ΤΝ εδώ: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Δεύτερη φωτογραφία του Πάπα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i="0" dirty="0">
                <a:solidFill>
                  <a:srgbClr val="FF0000"/>
                </a:solidFill>
                <a:effectLst/>
                <a:latin typeface="+mn-lt"/>
                <a:ea typeface="+mn-ea"/>
                <a:cs typeface="+mn-cs"/>
              </a:rPr>
              <a:t>Συχνά μια ψευδής πληροφορία διαδίδεται επειδή οι άνθρωποι πραγματικά την πιστεύουν και θέλουν να μοιραστούν τι έμαθαν με φίλους ή με την οικογένειά τους. Στην περίπτωση αυτή, ονομάζεται «εσφαλμένη πληροφόρηση».</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pPr>
              <a:defRPr/>
            </a:pPr>
            <a:r>
              <a:rPr lang="el-GR" sz="1200" b="0" i="0" dirty="0">
                <a:effectLst/>
                <a:latin typeface="+mn-lt"/>
                <a:ea typeface="+mn-ea"/>
                <a:cs typeface="+mn-cs"/>
              </a:rPr>
              <a:t>Κατά τη διάρκεια της πανδημίας COVID-19 διαδόθηκε μεγάλος αριθμός συγκεχυμένων πληροφοριών στα μέσα κοινωνικής δικτύωσης. </a:t>
            </a:r>
            <a:r>
              <a:rPr lang="el-GR" dirty="0"/>
              <a:t>Για παράδειγμα, πολλοί ισχυρίστηκαν ότι υπήρχε σύνδεση μεταξύ των τεχνολογιών 5G και της μετάδοσης του κορονοϊού (μπορείτε να διαβάσετε περισσότερα εδώ: </a:t>
            </a:r>
            <a:r>
              <a:rPr lang="el-GR" dirty="0">
                <a:hlinkClick r:id="rId3"/>
              </a:rPr>
              <a:t>https://www.euronews.com/2020/05/15/what-is-the-truth-behind-the-5g-coronavirus-conspiracy-theory-culture-clash</a:t>
            </a:r>
            <a:r>
              <a:rPr lang="el-G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r>
              <a:rPr lang="el-GR" sz="1200" b="0" i="0" dirty="0">
                <a:effectLst/>
                <a:latin typeface="+mn-lt"/>
                <a:ea typeface="+mn-ea"/>
                <a:cs typeface="+mn-cs"/>
              </a:rPr>
              <a:t>Η θεωρία αυτή προκάλεσε πραγματική βλάβη:</a:t>
            </a:r>
          </a:p>
          <a:p>
            <a:pPr marL="171450" indent="-171450">
              <a:buFontTx/>
              <a:buChar char="-"/>
            </a:pPr>
            <a:r>
              <a:rPr lang="el-GR" baseline="0" dirty="0"/>
              <a:t>Εμπρηστές έβαλαν φωτιές σε πύργους κινητής τηλεφωνίας σε ολόκληρη την Ευρώπη.</a:t>
            </a:r>
          </a:p>
          <a:p>
            <a:pPr marL="171450" indent="-171450">
              <a:buFontTx/>
              <a:buChar char="-"/>
            </a:pPr>
            <a:r>
              <a:rPr lang="el-GR" baseline="0" dirty="0"/>
              <a:t>Τα τηλεπικοινωνιακά δίκτυα παρουσίασαν βλάβες, καθώς πολλοί από τους πύργους που καταστράφηκαν και </a:t>
            </a:r>
            <a:r>
              <a:rPr lang="el-GR" baseline="0" dirty="0" err="1"/>
              <a:t>βανδαλίστηκαν</a:t>
            </a:r>
            <a:r>
              <a:rPr lang="el-GR" baseline="0" dirty="0"/>
              <a:t> χρησιμοποιούνταν για υπηρεσίες 3G και 4G, από τις οποίες εξαρτώνται οι άνθρωποι (π.χ. για να καλέσουν ασθενοφόρο).</a:t>
            </a:r>
          </a:p>
          <a:p>
            <a:pPr marL="171450" indent="-171450">
              <a:buFontTx/>
              <a:buChar char="-"/>
            </a:pPr>
            <a:r>
              <a:rPr lang="el-GR" sz="1200" b="0" i="0" dirty="0">
                <a:solidFill>
                  <a:schemeClr val="tx1"/>
                </a:solidFill>
                <a:effectLst/>
                <a:latin typeface="+mn-lt"/>
                <a:ea typeface="+mn-ea"/>
                <a:cs typeface="+mn-cs"/>
              </a:rPr>
              <a:t>Σημειώθηκαν επιθέσεις και παρενόχληση των υπαλλήλων εταιρειών τηλεπικοινωνιών στον δρόμο, επειδή τοποθετούσαν καλώδια οπτικών ινών 5G ή άλλου είδους τηλεπικοινωνιακή υποδομή.</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schemeClr val="bg1"/>
                </a:solidFill>
              </a:rPr>
              <a:t>(Αυτή η θεωρία συνωμοσίας που συνδέει την εγκατάσταση πύργων 5G με την έξαρση της νόσου COVID-19 θεωρείται ότι εμφανίστηκε στη Γαλλία τον Ιανουάριο του 2020 και εξαπλώθηκε γρήγορα σε άλλες χώρες.)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 Αυτό είναι ένα παράδειγμα παραπληροφόρησης</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μια γυναίκα παριστάνει την ντόπια που βιώνει διακρίσεις κατά του ρωσικού πληθυσμού, για να εξαπατήσει το κοινό και να προωθήσει τους ρωσικούς πολιτικούς στόχους.</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Εμφανίστηκε με όλους αυτούς τους ρόλους μέσα σε έναν χρόνο</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Οι πραγματικοί άνθρωποι μπορεί να μη μεταδώσουν ακριβώς τα μηνύματα που θέλουν να περάσουν όσοι βρίσκονται πίσω απ’ αυτή την προπαγάνδα και, έτσι, χρησιμοποιούνται επαγγελματίες ηθοποιοί για να παίξουν διάφορους χαρακτήρες που προκαλούν συγκίνηση. Στόχος είναι να δημιουργηθεί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φιλορωσικό</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αντιουκρανικό</a:t>
            </a:r>
            <a:r>
              <a:rPr lang="el-GR" sz="1800" dirty="0">
                <a:effectLst/>
                <a:latin typeface="Calibri" panose="020F0502020204030204" pitchFamily="34" charset="0"/>
                <a:ea typeface="Calibri" panose="020F0502020204030204" pitchFamily="34" charset="0"/>
                <a:cs typeface="Times New Roman" panose="02020603050405020304" pitchFamily="18" charset="0"/>
              </a:rPr>
              <a:t> αίσθημα.</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Πηγή:</a:t>
            </a:r>
            <a:r>
              <a:rPr lang="el-GR" sz="12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hlinkClick r:id="rId3"/>
              </a:rPr>
              <a:t>Russian</a:t>
            </a:r>
            <a:r>
              <a:rPr lang="el-GR" sz="1800" dirty="0">
                <a:hlinkClick r:id="rId3"/>
              </a:rPr>
              <a:t> </a:t>
            </a:r>
            <a:r>
              <a:rPr lang="el-GR" sz="1800" dirty="0" err="1">
                <a:hlinkClick r:id="rId3"/>
              </a:rPr>
              <a:t>disinfo</a:t>
            </a:r>
            <a:r>
              <a:rPr lang="el-GR" sz="1800" dirty="0">
                <a:hlinkClick r:id="rId3"/>
              </a:rPr>
              <a:t> </a:t>
            </a:r>
            <a:r>
              <a:rPr lang="el-GR" sz="1800" dirty="0" err="1">
                <a:hlinkClick r:id="rId3"/>
              </a:rPr>
              <a:t>patterns</a:t>
            </a:r>
            <a:r>
              <a:rPr lang="el-GR" sz="1800" dirty="0">
                <a:hlinkClick r:id="rId3"/>
              </a:rPr>
              <a:t>: </a:t>
            </a:r>
            <a:r>
              <a:rPr lang="el-GR" sz="1800" dirty="0" err="1">
                <a:hlinkClick r:id="rId3"/>
              </a:rPr>
              <a:t>same</a:t>
            </a:r>
            <a:r>
              <a:rPr lang="el-GR" sz="1800" dirty="0">
                <a:hlinkClick r:id="rId3"/>
              </a:rPr>
              <a:t> </a:t>
            </a:r>
            <a:r>
              <a:rPr lang="el-GR" sz="1800" dirty="0" err="1">
                <a:hlinkClick r:id="rId3"/>
              </a:rPr>
              <a:t>actors</a:t>
            </a:r>
            <a:r>
              <a:rPr lang="el-GR" sz="1800" dirty="0">
                <a:hlinkClick r:id="rId3"/>
              </a:rPr>
              <a:t>, </a:t>
            </a:r>
            <a:r>
              <a:rPr lang="el-GR" sz="1800" dirty="0" err="1">
                <a:hlinkClick r:id="rId3"/>
              </a:rPr>
              <a:t>different</a:t>
            </a:r>
            <a:r>
              <a:rPr lang="el-GR" sz="1800" dirty="0">
                <a:hlinkClick r:id="rId3"/>
              </a:rPr>
              <a:t> </a:t>
            </a:r>
            <a:r>
              <a:rPr lang="el-GR" sz="1800" dirty="0" err="1">
                <a:hlinkClick r:id="rId3"/>
              </a:rPr>
              <a:t>sets</a:t>
            </a:r>
            <a:r>
              <a:rPr lang="el-GR" sz="1800" dirty="0">
                <a:hlinkClick r:id="rId3"/>
              </a:rPr>
              <a:t> | </a:t>
            </a:r>
            <a:r>
              <a:rPr lang="el-GR" sz="1800" dirty="0" err="1">
                <a:hlinkClick r:id="rId3"/>
              </a:rPr>
              <a:t>StopFake</a:t>
            </a:r>
            <a:r>
              <a:rPr lang="el-GR" sz="1800" dirty="0"/>
              <a:t>. («Τα ρωσικά μοτίβα παραπληροφόρησης: ίδιοι ηθοποιοί, διαφορετικό σκηνικό») Σύνδεσμος: </a:t>
            </a:r>
            <a:r>
              <a:rPr lang="el-GR" sz="1800" dirty="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Πρώτη εικόνα &gt; βίντεο: (</a:t>
            </a:r>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br>
              <a:rPr lang="el-GR" sz="1800" dirty="0">
                <a:effectLst/>
                <a:latin typeface="Calibri" panose="020F0502020204030204" pitchFamily="34" charset="0"/>
                <a:ea typeface="Calibri" panose="020F0502020204030204" pitchFamily="34" charset="0"/>
                <a:cs typeface="Times New Roman" panose="02020603050405020304" pitchFamily="18" charset="0"/>
              </a:rPr>
            </a:br>
            <a:r>
              <a:rPr lang="el-GR" sz="1800" dirty="0">
                <a:effectLst/>
                <a:latin typeface="Calibri" panose="020F0502020204030204" pitchFamily="34" charset="0"/>
                <a:ea typeface="Calibri" panose="020F0502020204030204" pitchFamily="34" charset="0"/>
                <a:cs typeface="Times New Roman" panose="02020603050405020304" pitchFamily="18" charset="0"/>
              </a:rPr>
              <a:t>Συνολικός χρόνος:  40” (από το 2ο λεπτό και 51ο δευτερόλεπτο έως το 3ο λεπτό και 31ο δευτερόλεπτο)</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Απομαγνητοφώνηση (μετάφραση):</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a:t>
            </a:r>
            <a:br>
              <a:rPr lang="el-GR" sz="1800" dirty="0">
                <a:effectLst/>
                <a:latin typeface="Calibri" panose="020F0502020204030204" pitchFamily="34" charset="0"/>
                <a:ea typeface="Calibri" panose="020F0502020204030204" pitchFamily="34" charset="0"/>
                <a:cs typeface="Times New Roman" panose="02020603050405020304" pitchFamily="18" charset="0"/>
              </a:rPr>
            </a:br>
            <a:r>
              <a:rPr lang="el-GR" sz="1800" dirty="0">
                <a:effectLst/>
                <a:latin typeface="Calibri" panose="020F0502020204030204" pitchFamily="34" charset="0"/>
                <a:ea typeface="Calibri" panose="020F0502020204030204" pitchFamily="34" charset="0"/>
                <a:cs typeface="Times New Roman" panose="02020603050405020304" pitchFamily="18" charset="0"/>
              </a:rPr>
              <a:t>(Ελήφθη από ρεπορτάζ τηλεοπτικού σταθμού της Κριμαίας σχετικά με δημόσια συγκέντρωση στη Σεβαστούπολη της Κριμαίας στις 3 Μαρτίου 2014. Η γυναίκα λέει ότι το όνομά της είναι Μαρία και ισχυρίζεται ότι είναι από την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Οδησσό</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br>
              <a:rPr lang="el-GR" sz="1800" dirty="0">
                <a:effectLst/>
                <a:latin typeface="Calibri" panose="020F0502020204030204" pitchFamily="34" charset="0"/>
                <a:ea typeface="Calibri" panose="020F0502020204030204" pitchFamily="34" charset="0"/>
                <a:cs typeface="Times New Roman" panose="02020603050405020304" pitchFamily="18" charset="0"/>
              </a:rPr>
            </a:br>
            <a:r>
              <a:rPr lang="el-GR" sz="1800" dirty="0">
                <a:effectLst/>
                <a:latin typeface="Calibri" panose="020F0502020204030204" pitchFamily="34" charset="0"/>
                <a:ea typeface="Calibri" panose="020F0502020204030204" pitchFamily="34" charset="0"/>
                <a:cs typeface="Times New Roman" panose="02020603050405020304" pitchFamily="18" charset="0"/>
              </a:rPr>
              <a:t>Οι δάσκαλοι του σχολείου κάνουν έκκληση και ζητούν προστασία. Τα παιδιά μου πηγαίνουν στο ρωσικό σχολείο και εγώ είμαι μέλος στον σύλλογο γονέων.</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Όταν πηγαίνω στο σχολείο τα παιδιά μου με ρωτούν «Θα πάμε και εμείς στη φυλακή επειδή μαθαίνουμε και μιλάμε ρωσικά;»</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Για να επικοινωνήσουμε μαζί σας έπρεπε να απενεργοποιήσουμε τα κινητά μας τηλέφωνα, βγάλαμε τις μπαταρίες.</a:t>
            </a:r>
          </a:p>
          <a:p>
            <a:pPr marL="0" marR="0" lvl="0" indent="0" algn="l" defTabSz="914400" rtl="0" eaLnBrk="1" fontAlgn="auto" latinLnBrk="0" hangingPunct="1">
              <a:lnSpc>
                <a:spcPct val="107000"/>
              </a:lnSpc>
              <a:spcBef>
                <a:spcPts val="0"/>
              </a:spcBef>
              <a:spcAft>
                <a:spcPts val="80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Έχουν ξεκινήσει μαζικές διώξεις</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είναι πραγματικά φρικτό.</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897823"/>
            <a:ext cx="7284644" cy="923330"/>
          </a:xfrm>
          <a:prstGeom prst="rect">
            <a:avLst/>
          </a:prstGeom>
        </p:spPr>
        <p:txBody>
          <a:bodyPr wrap="square">
            <a:spAutoFit/>
          </a:bodyPr>
          <a:lstStyle/>
          <a:p>
            <a:pPr lvl="0" defTabSz="457200">
              <a:defRPr/>
            </a:pPr>
            <a:r>
              <a:rPr lang="el-GR" sz="5400" b="1" dirty="0">
                <a:solidFill>
                  <a:srgbClr val="FFEC00"/>
                </a:solidFill>
                <a:latin typeface="Arial" panose="020B0604020202020204" pitchFamily="34" charset="0"/>
                <a:ea typeface="Verdana" panose="020B0604030504040204" pitchFamily="34" charset="0"/>
                <a:cs typeface="Arial" panose="020B0604020202020204" pitchFamily="34" charset="0"/>
              </a:rPr>
              <a:t>παρα</a:t>
            </a:r>
            <a:r>
              <a:rPr lang="el-GR" sz="5400" b="1" dirty="0">
                <a:solidFill>
                  <a:schemeClr val="bg1"/>
                </a:solidFill>
                <a:latin typeface="Arial" panose="020B0604020202020204" pitchFamily="34" charset="0"/>
                <a:ea typeface="Verdana" panose="020B0604030504040204" pitchFamily="34" charset="0"/>
                <a:cs typeface="Arial" panose="020B0604020202020204" pitchFamily="34" charset="0"/>
              </a:rPr>
              <a:t>πληροφόρηση</a:t>
            </a:r>
            <a:endParaRPr lang="en-LU" sz="54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3994368" y="2451651"/>
            <a:ext cx="8564801" cy="2308324"/>
          </a:xfrm>
          <a:prstGeom prst="rect">
            <a:avLst/>
          </a:prstGeom>
        </p:spPr>
        <p:txBody>
          <a:bodyPr wrap="square">
            <a:spAutoFit/>
          </a:bodyPr>
          <a:lstStyle/>
          <a:p>
            <a:pPr>
              <a:defRPr/>
            </a:pPr>
            <a:r>
              <a:rPr lang="el-GR" sz="4800" dirty="0">
                <a:solidFill>
                  <a:schemeClr val="bg1"/>
                </a:solidFill>
                <a:latin typeface="Arial" panose="020B0604020202020204" pitchFamily="34" charset="0"/>
                <a:ea typeface="Verdana" panose="020B0604030504040204" pitchFamily="34" charset="0"/>
                <a:cs typeface="Arial" panose="020B0604020202020204" pitchFamily="34" charset="0"/>
              </a:rPr>
              <a:t>Πώς να εντοπίσεις και να καταπολεμήσεις την</a:t>
            </a:r>
          </a:p>
          <a:p>
            <a:pPr>
              <a:defRPr/>
            </a:pP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07/01/2025</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07/01/2025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s://euvsdisinfo.e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search/list:recent;hl=en" TargetMode="External"/><Relationship Id="rId11" Type="http://schemas.openxmlformats.org/officeDocument/2006/relationships/image" Target="../media/image60.png"/><Relationship Id="rId5" Type="http://schemas.openxmlformats.org/officeDocument/2006/relationships/hyperlink" Target="https://efcsn.com/" TargetMode="External"/><Relationship Id="rId10" Type="http://schemas.openxmlformats.org/officeDocument/2006/relationships/hyperlink" Target="http://www.edmo.eu/" TargetMode="External"/><Relationship Id="rId4" Type="http://schemas.openxmlformats.org/officeDocument/2006/relationships/hyperlink" Target="https://ifcncodeofprinciples.poynter.org/" TargetMode="External"/><Relationship Id="rId9" Type="http://schemas.openxmlformats.org/officeDocument/2006/relationships/hyperlink" Target="https://toolbox.google.com/factcheck/explor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hyperlink" Target="https://catpark.game/" TargetMode="External"/><Relationship Id="rId4" Type="http://schemas.openxmlformats.org/officeDocument/2006/relationships/hyperlink" Target="https://www.getbadnewsjunior.com/#intro"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a:bodyPr>
          <a:lstStyle/>
          <a:p>
            <a:r>
              <a:rPr lang="el-GR">
                <a:latin typeface="Arial"/>
                <a:ea typeface="Verdana"/>
                <a:cs typeface="Arial"/>
              </a:rPr>
              <a:t>Μέρος 2: Πώς λειτουργεί η παραπληροφόρηση;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l-GR" sz="1400" i="1">
                <a:latin typeface="Arial" panose="020B0604020202020204" pitchFamily="34" charset="0"/>
                <a:ea typeface="Verdana" panose="020B0604030504040204" pitchFamily="34" charset="0"/>
                <a:cs typeface="Arial" panose="020B0604020202020204" pitchFamily="34" charset="0"/>
              </a:rPr>
              <a:t>Δεν ξέρω ποιον μπορώ πλέον να εμπιστευτώ!</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0919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el-GR"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Ναι, αλλά τι...</a:t>
            </a:r>
            <a:br>
              <a:rPr lang="el-GR"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l-GR" dirty="0">
                <a:solidFill>
                  <a:schemeClr val="bg1"/>
                </a:solidFill>
                <a:effectLst/>
                <a:latin typeface="Arial" panose="020B0604020202020204" pitchFamily="34" charset="0"/>
                <a:ea typeface="Verdana" panose="020B0604030504040204" pitchFamily="34" charset="0"/>
                <a:cs typeface="Arial" panose="020B0604020202020204" pitchFamily="34" charset="0"/>
              </a:rPr>
              <a:t>για εστίαση της προσοχής σε άσχετα ή σχεδόν άσχετα ζητήματα.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el-GR" sz="2400" b="1">
                <a:solidFill>
                  <a:schemeClr val="bg1"/>
                </a:solidFill>
                <a:latin typeface="Arial" panose="020B0604020202020204" pitchFamily="34" charset="0"/>
                <a:cs typeface="Arial" panose="020B0604020202020204" pitchFamily="34" charset="0"/>
              </a:rPr>
              <a:t>Στόχος της παραπληροφόρησης δεν είναι απαραιτήτως να πείσει, αλλά να προκαλέσει σύγχυση. </a:t>
            </a:r>
            <a:br>
              <a:rPr lang="el-GR" sz="2400" b="1">
                <a:solidFill>
                  <a:schemeClr val="bg1"/>
                </a:solidFill>
                <a:latin typeface="Arial" panose="020B0604020202020204" pitchFamily="34" charset="0"/>
                <a:cs typeface="Arial" panose="020B0604020202020204" pitchFamily="34" charset="0"/>
              </a:rPr>
            </a:br>
            <a:r>
              <a:rPr lang="el-GR" sz="2400" b="1">
                <a:solidFill>
                  <a:schemeClr val="bg1"/>
                </a:solidFill>
                <a:latin typeface="Arial" panose="020B0604020202020204" pitchFamily="34" charset="0"/>
                <a:cs typeface="Arial" panose="020B0604020202020204" pitchFamily="34" charset="0"/>
              </a:rPr>
              <a:t>Οι τακτικές περιλαμβάνουν:</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0919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el-GR"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Πλάνη του αχυράνθρωπου</a:t>
            </a:r>
            <a:r>
              <a:rPr lang="el-GR"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el-GR" dirty="0">
                <a:solidFill>
                  <a:schemeClr val="bg1"/>
                </a:solidFill>
                <a:effectLst/>
                <a:latin typeface="Arial" panose="020B0604020202020204" pitchFamily="34" charset="0"/>
                <a:ea typeface="Verdana" panose="020B0604030504040204" pitchFamily="34" charset="0"/>
                <a:cs typeface="Arial" panose="020B0604020202020204" pitchFamily="34" charset="0"/>
              </a:rPr>
              <a:t>για τη στρέβλωση της θέσης άλλων και την επίθεση σ’ αυτήν τη θέση.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09195"/>
            <a:ext cx="2677689" cy="1289264"/>
          </a:xfrm>
          <a:prstGeom prst="rect">
            <a:avLst/>
          </a:prstGeom>
          <a:noFill/>
        </p:spPr>
        <p:txBody>
          <a:bodyPr wrap="square">
            <a:spAutoFit/>
          </a:bodyPr>
          <a:lstStyle/>
          <a:p>
            <a:pPr marL="0" lvl="1">
              <a:lnSpc>
                <a:spcPct val="107000"/>
              </a:lnSpc>
              <a:spcAft>
                <a:spcPts val="1800"/>
              </a:spcAft>
              <a:tabLst>
                <a:tab pos="914400" algn="l"/>
              </a:tabLst>
            </a:pPr>
            <a:r>
              <a:rPr lang="el-GR" sz="2000" b="1" dirty="0">
                <a:solidFill>
                  <a:srgbClr val="FFEC00"/>
                </a:solidFill>
                <a:latin typeface="Arial" panose="020B0604020202020204" pitchFamily="34" charset="0"/>
                <a:ea typeface="Verdana" panose="020B0604030504040204" pitchFamily="34" charset="0"/>
                <a:cs typeface="Arial" panose="020B0604020202020204" pitchFamily="34" charset="0"/>
              </a:rPr>
              <a:t>Επίθεση</a:t>
            </a:r>
            <a:br>
              <a:rPr lang="el-GR" sz="20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για τον εκφοβισμό των αμφισβητιών με τη χρήση επιθετικής ή μειωτικής γλώσσας.</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84593" y="4312900"/>
            <a:ext cx="2931812" cy="1385700"/>
          </a:xfrm>
          <a:prstGeom prst="rect">
            <a:avLst/>
          </a:prstGeom>
          <a:noFill/>
        </p:spPr>
        <p:txBody>
          <a:bodyPr wrap="square">
            <a:spAutoFit/>
          </a:bodyPr>
          <a:lstStyle/>
          <a:p>
            <a:pPr marL="0" lvl="1">
              <a:lnSpc>
                <a:spcPct val="107000"/>
              </a:lnSpc>
              <a:spcAft>
                <a:spcPts val="1800"/>
              </a:spcAft>
              <a:tabLst>
                <a:tab pos="914400" algn="l"/>
              </a:tabLst>
            </a:pPr>
            <a:r>
              <a:rPr lang="el-GR" sz="2000" b="1" dirty="0">
                <a:solidFill>
                  <a:srgbClr val="FFEC00"/>
                </a:solidFill>
                <a:latin typeface="Arial" panose="020B0604020202020204" pitchFamily="34" charset="0"/>
                <a:ea typeface="Verdana" panose="020B0604030504040204" pitchFamily="34" charset="0"/>
                <a:cs typeface="Arial" panose="020B0604020202020204" pitchFamily="34" charset="0"/>
              </a:rPr>
              <a:t>Κοροϊδία</a:t>
            </a:r>
            <a:br>
              <a:rPr lang="el-GR"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el-GR" sz="2000" dirty="0">
                <a:solidFill>
                  <a:schemeClr val="bg1"/>
                </a:solidFill>
                <a:latin typeface="Arial" panose="020B0604020202020204" pitchFamily="34" charset="0"/>
                <a:ea typeface="Verdana" panose="020B0604030504040204" pitchFamily="34" charset="0"/>
                <a:cs typeface="Arial" panose="020B0604020202020204" pitchFamily="34" charset="0"/>
              </a:rPr>
              <a:t>για τον εμπαιγμό των αμφισβητιών με τη χρήση σαρκασμού.</a:t>
            </a:r>
            <a:r>
              <a:rPr lang="el-GR"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87691" y="4240138"/>
            <a:ext cx="2103853" cy="1261884"/>
          </a:xfrm>
          <a:prstGeom prst="rect">
            <a:avLst/>
          </a:prstGeom>
          <a:noFill/>
        </p:spPr>
        <p:txBody>
          <a:bodyPr wrap="square">
            <a:spAutoFit/>
          </a:bodyPr>
          <a:lstStyle/>
          <a:p>
            <a:r>
              <a:rPr lang="el-GR" sz="2000" b="1" dirty="0">
                <a:solidFill>
                  <a:srgbClr val="FFEC00"/>
                </a:solidFill>
                <a:latin typeface="Arial" panose="020B0604020202020204" pitchFamily="34" charset="0"/>
                <a:ea typeface="Verdana" panose="020B0604030504040204" pitchFamily="34" charset="0"/>
                <a:cs typeface="Arial" panose="020B0604020202020204" pitchFamily="34" charset="0"/>
              </a:rPr>
              <a:t>Κατακλυσμός λεπτομερειών </a:t>
            </a:r>
            <a:r>
              <a:rPr lang="el-GR"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el-GR"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l-GR"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για τον αποπροσανατολισμό από το κύριο θέμα.</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6960" y="2240402"/>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60922"/>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2422" y="4253552"/>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4854" y="4147744"/>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el-GR">
                <a:latin typeface="Arial"/>
                <a:ea typeface="Verdana"/>
                <a:cs typeface="Arial"/>
              </a:rPr>
              <a:t>Μέρος 2:</a:t>
            </a:r>
            <a:r>
              <a:rPr lang="el-GR" sz="1600">
                <a:latin typeface="Arial"/>
                <a:ea typeface="Verdana"/>
                <a:cs typeface="Arial"/>
              </a:rPr>
              <a:t> Πώς λειτουργεί η παραπληροφόρηση;</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a:bodyPr>
          <a:lstStyle/>
          <a:p>
            <a:r>
              <a:rPr lang="el-GR">
                <a:latin typeface="Arial"/>
                <a:ea typeface="Verdana"/>
                <a:cs typeface="Arial"/>
              </a:rPr>
              <a:t>Μέρος 2:</a:t>
            </a:r>
            <a:r>
              <a:rPr lang="el-GR" sz="1600">
                <a:latin typeface="Arial"/>
                <a:ea typeface="Verdana"/>
                <a:cs typeface="Arial"/>
              </a:rPr>
              <a:t> Πώς λειτουργεί η παραπληροφόρηση;</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el-GR"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908215"/>
            <a:chOff x="1731149" y="4993869"/>
            <a:chExt cx="6543056" cy="1908215"/>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908215"/>
            </a:xfrm>
            <a:prstGeom prst="rect">
              <a:avLst/>
            </a:prstGeom>
            <a:noFill/>
          </p:spPr>
          <p:txBody>
            <a:bodyPr wrap="square" rtlCol="0">
              <a:spAutoFit/>
            </a:bodyPr>
            <a:lstStyle/>
            <a:p>
              <a:r>
                <a:rPr lang="el-GR" sz="2500" b="1" dirty="0">
                  <a:solidFill>
                    <a:schemeClr val="bg1"/>
                  </a:solidFill>
                </a:rPr>
                <a:t>Η παραπληροφόρηση δεν βρίσκεται μόνο στα μέσα κοινωνικής δικτύωσης· </a:t>
              </a:r>
              <a:br>
                <a:rPr lang="el-GR" sz="2500" b="1" dirty="0">
                  <a:solidFill>
                    <a:schemeClr val="bg1"/>
                  </a:solidFill>
                </a:rPr>
              </a:br>
              <a:r>
                <a:rPr lang="el-GR" sz="2500" b="1" dirty="0">
                  <a:solidFill>
                    <a:schemeClr val="bg1"/>
                  </a:solidFill>
                </a:rPr>
                <a:t>εμφανίζεται επίσης στα παραδοσιακά μέσα ενημέρωσης</a:t>
              </a:r>
            </a:p>
            <a:p>
              <a:endParaRPr lang="en-IE" dirty="0">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6CD35BE7-960E-D6F3-8F6E-57D07D4D15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el-GR">
                <a:latin typeface="Arial"/>
                <a:ea typeface="Verdana"/>
                <a:cs typeface="Arial"/>
              </a:rPr>
              <a:t>Μέρος 2:</a:t>
            </a:r>
            <a:r>
              <a:rPr lang="el-GR" sz="1600">
                <a:latin typeface="Arial"/>
                <a:ea typeface="Verdana"/>
                <a:cs typeface="Arial"/>
              </a:rPr>
              <a:t> Πώς λειτουργεί η παραπληροφόρηση;</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40D01467-0BE2-826D-1F40-3633BD43F2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el-GR">
                <a:latin typeface="Arial"/>
                <a:cs typeface="Arial"/>
              </a:rPr>
              <a:t>Μέρος 2:</a:t>
            </a:r>
            <a:r>
              <a:rPr lang="el-GR" sz="1600">
                <a:latin typeface="Arial"/>
                <a:cs typeface="Arial"/>
              </a:rPr>
              <a:t> Πώς λειτουργεί η παραπληροφόρηση;</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el-G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ΜΕΡΟΣ 3 </a:t>
            </a:r>
          </a:p>
          <a:p>
            <a:r>
              <a:rPr lang="el-GR" sz="5400" b="1">
                <a:solidFill>
                  <a:schemeClr val="bg1"/>
                </a:solidFill>
                <a:latin typeface="Arial" panose="020B0604020202020204" pitchFamily="34" charset="0"/>
                <a:ea typeface="Verdana" panose="020B0604030504040204" pitchFamily="34" charset="0"/>
                <a:cs typeface="Arial" panose="020B0604020202020204" pitchFamily="34" charset="0"/>
              </a:rPr>
              <a:t>Πώς αντιμετωπίζεται η παραπληροφόρηση;</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l-GR">
                <a:latin typeface="Arial"/>
                <a:ea typeface="Verdana"/>
                <a:cs typeface="Arial"/>
              </a:rPr>
              <a:t>Μέρος 3:</a:t>
            </a:r>
            <a:r>
              <a:rPr lang="el-GR" sz="1600">
                <a:latin typeface="Arial"/>
                <a:ea typeface="Verdana"/>
                <a:cs typeface="Arial"/>
              </a:rPr>
              <a:t> </a:t>
            </a:r>
            <a:r>
              <a:rPr lang="el-GR">
                <a:latin typeface="Arial"/>
                <a:ea typeface="Verdana"/>
                <a:cs typeface="Arial"/>
              </a:rPr>
              <a:t>Πώς αντιμετωπίζεται η παραπληροφόρηση;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Μην μπεις στον πειρασμό να αντιδράσεις!</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321838" y="4205092"/>
            <a:ext cx="28409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Σταμάτα</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Σκέψου</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l-GR">
                <a:latin typeface="Arial"/>
                <a:ea typeface="Verdana"/>
                <a:cs typeface="Arial"/>
              </a:rPr>
              <a:t>Μέρος 3:</a:t>
            </a:r>
            <a:r>
              <a:rPr lang="el-GR" sz="1400">
                <a:latin typeface="Arial"/>
                <a:ea typeface="Verdana"/>
                <a:cs typeface="Arial"/>
              </a:rPr>
              <a:t> </a:t>
            </a:r>
            <a:r>
              <a:rPr lang="el-GR" sz="1600">
                <a:latin typeface="Arial"/>
                <a:ea typeface="Verdana"/>
                <a:cs typeface="Arial"/>
              </a:rPr>
              <a:t>Πώς αντιμετωπίζεται η παραπληροφόρηση;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l-GR" sz="4800" b="1" dirty="0">
                <a:solidFill>
                  <a:srgbClr val="AAFAC8"/>
                </a:solidFill>
                <a:latin typeface="Arial" panose="020B0604020202020204" pitchFamily="34" charset="0"/>
                <a:ea typeface="Verdana" panose="020B0604030504040204" pitchFamily="34" charset="0"/>
                <a:cs typeface="Arial" panose="020B0604020202020204" pitchFamily="34" charset="0"/>
              </a:rPr>
              <a:t>Όταν έχεις αμφιβολία  έλεγξε</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3842327" y="774442"/>
            <a:ext cx="3257721"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el-GR" sz="2000" b="1" dirty="0">
                <a:solidFill>
                  <a:srgbClr val="AAFAC8"/>
                </a:solidFill>
                <a:latin typeface="Arial" panose="020B0604020202020204" pitchFamily="34" charset="0"/>
                <a:ea typeface="Verdana" panose="020B0604030504040204" pitchFamily="34" charset="0"/>
                <a:cs typeface="Arial" panose="020B0604020202020204" pitchFamily="34" charset="0"/>
              </a:rPr>
              <a:t>Περιεχόμενο</a:t>
            </a:r>
            <a:br>
              <a:rPr lang="el-GR" dirty="0">
                <a:solidFill>
                  <a:schemeClr val="bg1"/>
                </a:solidFill>
                <a:latin typeface="Arial" panose="020B0604020202020204" pitchFamily="34" charset="0"/>
                <a:ea typeface="Verdana" panose="020B0604030504040204" pitchFamily="34" charset="0"/>
                <a:cs typeface="Arial" panose="020B0604020202020204" pitchFamily="34" charset="0"/>
              </a:rPr>
            </a:b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ταιριάζει ο τίτλος και το περιεχόμενο; Έχει νόημα το περιεχόμενο;</a:t>
            </a:r>
          </a:p>
          <a:p>
            <a:pPr marL="285750" indent="-285750">
              <a:buFont typeface="Courier New" panose="02070309020205020404" pitchFamily="49" charset="0"/>
              <a:buChar char="o"/>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7035262"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Σκέψου προτού κοινοποιήσεις</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el-GR" sz="2000" b="1">
                <a:solidFill>
                  <a:srgbClr val="AAFAC8"/>
                </a:solidFill>
                <a:latin typeface="Arial" panose="020B0604020202020204" pitchFamily="34" charset="0"/>
                <a:ea typeface="Verdana" panose="020B0604030504040204" pitchFamily="34" charset="0"/>
                <a:cs typeface="Arial" panose="020B0604020202020204" pitchFamily="34" charset="0"/>
              </a:rPr>
              <a:t>Άλλες πηγές</a:t>
            </a:r>
            <a:br>
              <a:rPr lang="el-GR">
                <a:solidFill>
                  <a:schemeClr val="bg1"/>
                </a:solidFill>
                <a:latin typeface="Arial" panose="020B0604020202020204" pitchFamily="34" charset="0"/>
                <a:ea typeface="Verdana" panose="020B0604030504040204" pitchFamily="34" charset="0"/>
                <a:cs typeface="Arial" panose="020B0604020202020204" pitchFamily="34" charset="0"/>
              </a:rPr>
            </a:br>
            <a:r>
              <a:rPr lang="el-GR">
                <a:solidFill>
                  <a:schemeClr val="bg1"/>
                </a:solidFill>
                <a:latin typeface="Arial" panose="020B0604020202020204" pitchFamily="34" charset="0"/>
                <a:ea typeface="Verdana" panose="020B0604030504040204" pitchFamily="34" charset="0"/>
                <a:cs typeface="Arial" panose="020B0604020202020204" pitchFamily="34" charset="0"/>
              </a:rPr>
              <a:t>υπάρχουν άλλες πηγές που αναφέρουν αυτή την ιστορία; Ποιες είναι αυτές;</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el-GR" sz="2000" b="1">
                <a:solidFill>
                  <a:srgbClr val="FFEC00"/>
                </a:solidFill>
                <a:latin typeface="Arial" panose="020B0604020202020204" pitchFamily="34" charset="0"/>
                <a:ea typeface="Verdana" panose="020B0604030504040204" pitchFamily="34" charset="0"/>
                <a:cs typeface="Arial" panose="020B0604020202020204" pitchFamily="34" charset="0"/>
              </a:rPr>
              <a:t>Αναλογίσου τις προκαταλήψεις σου!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el-GR" sz="2000" b="1" dirty="0">
                <a:solidFill>
                  <a:srgbClr val="AAFAC8"/>
                </a:solidFill>
                <a:latin typeface="Arial" panose="020B0604020202020204" pitchFamily="34" charset="0"/>
                <a:ea typeface="Verdana" panose="020B0604030504040204" pitchFamily="34" charset="0"/>
                <a:cs typeface="Arial" panose="020B0604020202020204" pitchFamily="34" charset="0"/>
              </a:rPr>
              <a:t>Κέντρο μετάδοσης / URL</a:t>
            </a:r>
            <a:br>
              <a:rPr lang="el-GR" dirty="0">
                <a:solidFill>
                  <a:schemeClr val="bg1"/>
                </a:solidFill>
                <a:latin typeface="Arial" panose="020B0604020202020204" pitchFamily="34" charset="0"/>
                <a:ea typeface="Verdana" panose="020B0604030504040204" pitchFamily="34" charset="0"/>
                <a:cs typeface="Arial" panose="020B0604020202020204" pitchFamily="34" charset="0"/>
              </a:rPr>
            </a:b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είναι αξιόπιστο; Είναι αυτό που νομίζεις;</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el-GR" sz="2000" b="1">
                <a:solidFill>
                  <a:srgbClr val="AAFAC8"/>
                </a:solidFill>
                <a:latin typeface="Arial" panose="020B0604020202020204" pitchFamily="34" charset="0"/>
                <a:ea typeface="Verdana" panose="020B0604030504040204" pitchFamily="34" charset="0"/>
                <a:cs typeface="Arial" panose="020B0604020202020204" pitchFamily="34" charset="0"/>
              </a:rPr>
              <a:t>Συντάκτης/-ρια</a:t>
            </a:r>
            <a:br>
              <a:rPr lang="el-GR">
                <a:solidFill>
                  <a:schemeClr val="bg1"/>
                </a:solidFill>
                <a:latin typeface="Arial" panose="020B0604020202020204" pitchFamily="34" charset="0"/>
                <a:ea typeface="Verdana" panose="020B0604030504040204" pitchFamily="34" charset="0"/>
                <a:cs typeface="Arial" panose="020B0604020202020204" pitchFamily="34" charset="0"/>
              </a:rPr>
            </a:br>
            <a:r>
              <a:rPr lang="el-GR">
                <a:solidFill>
                  <a:schemeClr val="bg1"/>
                </a:solidFill>
                <a:latin typeface="Arial" panose="020B0604020202020204" pitchFamily="34" charset="0"/>
                <a:ea typeface="Verdana" panose="020B0604030504040204" pitchFamily="34" charset="0"/>
                <a:cs typeface="Arial" panose="020B0604020202020204" pitchFamily="34" charset="0"/>
              </a:rPr>
              <a:t>είναι αξιόπιστος/-η ή καταρτισμένος/-η;</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el-GR" sz="2000" b="1">
                <a:solidFill>
                  <a:srgbClr val="AAFAC8"/>
                </a:solidFill>
                <a:latin typeface="Arial" panose="020B0604020202020204" pitchFamily="34" charset="0"/>
                <a:ea typeface="Verdana" panose="020B0604030504040204" pitchFamily="34" charset="0"/>
                <a:cs typeface="Arial" panose="020B0604020202020204" pitchFamily="34" charset="0"/>
              </a:rPr>
              <a:t>Ημερομηνία</a:t>
            </a:r>
            <a:br>
              <a:rPr lang="el-GR" b="1">
                <a:solidFill>
                  <a:schemeClr val="bg1"/>
                </a:solidFill>
                <a:latin typeface="Arial" panose="020B0604020202020204" pitchFamily="34" charset="0"/>
                <a:ea typeface="Verdana" panose="020B0604030504040204" pitchFamily="34" charset="0"/>
                <a:cs typeface="Arial" panose="020B0604020202020204" pitchFamily="34" charset="0"/>
              </a:rPr>
            </a:br>
            <a:r>
              <a:rPr lang="el-GR">
                <a:solidFill>
                  <a:schemeClr val="bg1"/>
                </a:solidFill>
                <a:latin typeface="Arial" panose="020B0604020202020204" pitchFamily="34" charset="0"/>
                <a:ea typeface="Verdana" panose="020B0604030504040204" pitchFamily="34" charset="0"/>
                <a:cs typeface="Arial" panose="020B0604020202020204" pitchFamily="34" charset="0"/>
              </a:rPr>
              <a:t>πότε δημοσιεύτηκε;</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el-GR" sz="2000" b="1">
                <a:solidFill>
                  <a:srgbClr val="AAFAC8"/>
                </a:solidFill>
                <a:latin typeface="Arial" panose="020B0604020202020204" pitchFamily="34" charset="0"/>
                <a:ea typeface="Verdana" panose="020B0604030504040204" pitchFamily="34" charset="0"/>
                <a:cs typeface="Arial" panose="020B0604020202020204" pitchFamily="34" charset="0"/>
              </a:rPr>
              <a:t>Εικόνα</a:t>
            </a:r>
            <a:br>
              <a:rPr lang="el-GR">
                <a:solidFill>
                  <a:schemeClr val="bg1"/>
                </a:solidFill>
                <a:latin typeface="Arial" panose="020B0604020202020204" pitchFamily="34" charset="0"/>
                <a:ea typeface="Verdana" panose="020B0604030504040204" pitchFamily="34" charset="0"/>
                <a:cs typeface="Arial" panose="020B0604020202020204" pitchFamily="34" charset="0"/>
              </a:rPr>
            </a:br>
            <a:r>
              <a:rPr lang="el-GR">
                <a:solidFill>
                  <a:schemeClr val="bg1"/>
                </a:solidFill>
                <a:latin typeface="Arial" panose="020B0604020202020204" pitchFamily="34" charset="0"/>
                <a:ea typeface="Verdana" panose="020B0604030504040204" pitchFamily="34" charset="0"/>
                <a:cs typeface="Arial" panose="020B0604020202020204" pitchFamily="34" charset="0"/>
              </a:rPr>
              <a:t>απεικονίζει στην πραγματικότητα αυτό που λέει;</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el-GR">
                <a:solidFill>
                  <a:schemeClr val="bg1"/>
                </a:solidFill>
                <a:latin typeface="Arial" panose="020B0604020202020204" pitchFamily="34" charset="0"/>
                <a:ea typeface="Verdana" panose="020B0604030504040204" pitchFamily="34" charset="0"/>
                <a:cs typeface="Arial" panose="020B0604020202020204" pitchFamily="34" charset="0"/>
              </a:rPr>
              <a:t>Μοιράσου όσα έμαθες με τους φίλους/-ες και την οικογένειά σου, ΑΛΛΑ...</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l-GR"/>
              <a:t>Πώς αντιμετωπίζεται η παραπληροφόρηση;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el-GR"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l-GR" sz="3200" b="1" dirty="0">
                <a:solidFill>
                  <a:srgbClr val="FBE110"/>
                </a:solidFill>
                <a:latin typeface="Arial" panose="020B0604020202020204" pitchFamily="34" charset="0"/>
                <a:ea typeface="Verdana" panose="020B0604030504040204" pitchFamily="34" charset="0"/>
                <a:cs typeface="Arial" panose="020B0604020202020204" pitchFamily="34" charset="0"/>
              </a:rPr>
              <a:t>Πώς μπορείς  ΕΣΥ  να συμβάλεις στην καταπολέμηση της παραπληροφόρησης;</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Μην ντροπιάζεις τους άλλους</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el-GR">
                <a:solidFill>
                  <a:schemeClr val="bg1"/>
                </a:solidFill>
                <a:latin typeface="Arial" panose="020B0604020202020204" pitchFamily="34" charset="0"/>
                <a:ea typeface="Verdana" panose="020B0604030504040204" pitchFamily="34" charset="0"/>
                <a:cs typeface="Arial" panose="020B0604020202020204" pitchFamily="34" charset="0"/>
              </a:rPr>
              <a:t>Δείξε ενσυναίσθηση και προσπάθησε να κατανοήσεις ανθρώπους που πιστεύουν την παραπληροφόρηση. Η αντιπαράθεση σπανίως πείθει τους άλλους!</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b="1">
                <a:solidFill>
                  <a:srgbClr val="FFFFFF"/>
                </a:solidFill>
                <a:latin typeface="Arial" panose="020B0604020202020204" pitchFamily="34" charset="0"/>
                <a:ea typeface="Verdana" panose="020B0604030504040204" pitchFamily="34" charset="0"/>
                <a:cs typeface="Arial" panose="020B0604020202020204" pitchFamily="34" charset="0"/>
              </a:rPr>
              <a:t>Ευαισθητοποίησε</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el-GR" sz="2000" b="1">
                <a:solidFill>
                  <a:srgbClr val="FFFFFF"/>
                </a:solidFill>
                <a:latin typeface="Arial" panose="020B0604020202020204" pitchFamily="34" charset="0"/>
                <a:ea typeface="Verdana" panose="020B0604030504040204" pitchFamily="34" charset="0"/>
                <a:cs typeface="Arial" panose="020B0604020202020204" pitchFamily="34" charset="0"/>
              </a:rPr>
              <a:t>Μην πιστεύεις όλα όσα ακούς</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el-GR">
                <a:solidFill>
                  <a:schemeClr val="bg1"/>
                </a:solidFill>
                <a:latin typeface="Arial" panose="020B0604020202020204" pitchFamily="34" charset="0"/>
                <a:ea typeface="Verdana" panose="020B0604030504040204" pitchFamily="34" charset="0"/>
                <a:cs typeface="Arial" panose="020B0604020202020204" pitchFamily="34" charset="0"/>
              </a:rPr>
              <a:t>Σκέψου με κριτικό πνεύμα, έλεγξε τις πηγές και μην ξεχάσεις να σταματήσεις και να σκεφτείς προτού αντιδράσεις.</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3251200" y="614129"/>
            <a:ext cx="1085576"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54626" y="1782872"/>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0765" y="1720941"/>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72108" y="1896313"/>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el-GR">
                <a:latin typeface="Arial"/>
                <a:ea typeface="Verdana"/>
                <a:cs typeface="Arial"/>
              </a:rPr>
              <a:t>Μέρος 3:</a:t>
            </a:r>
            <a:r>
              <a:rPr lang="el-GR" sz="1400">
                <a:latin typeface="Arial"/>
                <a:ea typeface="Verdana"/>
                <a:cs typeface="Arial"/>
              </a:rPr>
              <a:t> </a:t>
            </a:r>
            <a:r>
              <a:rPr lang="el-GR" sz="1600">
                <a:latin typeface="Arial"/>
                <a:ea typeface="Verdana"/>
                <a:cs typeface="Arial"/>
              </a:rPr>
              <a:t>Πώς αντιμετωπίζεται η παραπληροφόρηση;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4124206"/>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l-GR" dirty="0">
                <a:solidFill>
                  <a:schemeClr val="bg1"/>
                </a:solidFill>
                <a:latin typeface="Arial"/>
                <a:ea typeface="Verdana"/>
                <a:cs typeface="Arial"/>
              </a:rPr>
              <a:t>Το διεθνές δίκτυο ελέγχου γεγονότων (IFCN) παρέχει </a:t>
            </a:r>
            <a:br>
              <a:rPr lang="el-GR" dirty="0">
                <a:latin typeface="Arial" panose="020B0604020202020204" pitchFamily="34" charset="0"/>
                <a:ea typeface="Verdana" panose="020B0604030504040204" pitchFamily="34" charset="0"/>
                <a:cs typeface="Arial" panose="020B0604020202020204" pitchFamily="34" charset="0"/>
              </a:rPr>
            </a:br>
            <a:r>
              <a:rPr lang="el-GR"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κατάλογο των οργανισμών ελέγχου γεγονότων</a:t>
            </a:r>
            <a:r>
              <a:rPr lang="el-GR" dirty="0">
                <a:solidFill>
                  <a:schemeClr val="bg1"/>
                </a:solidFill>
                <a:latin typeface="Arial"/>
                <a:ea typeface="Verdana"/>
                <a:cs typeface="Arial"/>
              </a:rPr>
              <a:t> που έχουν υπογράψει τον </a:t>
            </a:r>
            <a:r>
              <a:rPr lang="el-GR"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κώδικα αρχών της IFCN.</a:t>
            </a:r>
            <a:endParaRPr lang="el-GR" u="sng" dirty="0">
              <a:solidFill>
                <a:schemeClr val="bg1"/>
              </a:solidFill>
              <a:latin typeface="Arial"/>
              <a:ea typeface="Verdana"/>
              <a:cs typeface="Arial"/>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l-GR"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Eυρωπαϊκό δίκτυο προτύπων ελέγχου γεγονότων</a:t>
            </a:r>
            <a:r>
              <a:rPr lang="el-GR" u="sng" dirty="0">
                <a:solidFill>
                  <a:schemeClr val="bg1"/>
                </a:solidFill>
                <a:latin typeface="Arial"/>
                <a:ea typeface="Verdana"/>
                <a:cs typeface="Arial"/>
              </a:rPr>
              <a:t> (EFSCN)</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l-GR">
                <a:solidFill>
                  <a:schemeClr val="bg1"/>
                </a:solidFill>
                <a:latin typeface="Arial"/>
                <a:ea typeface="Verdana"/>
                <a:cs typeface="Arial"/>
              </a:rPr>
              <a:t>Διαδικτυακοί έλεγχοι γεγονότων σχετικά με κάποιο θέμα ή πρόσωπο με το </a:t>
            </a:r>
            <a:r>
              <a:rPr lang="el-GR"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Fact Check Explorer της Google</a:t>
            </a:r>
            <a:endParaRPr lang="el-GR"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el-GR" dirty="0">
                <a:solidFill>
                  <a:schemeClr val="bg1"/>
                </a:solidFill>
                <a:latin typeface="Arial"/>
                <a:ea typeface="Verdana"/>
                <a:cs typeface="Arial"/>
              </a:rPr>
              <a:t>Καταρρίψεις της παραπληροφόρησης στο </a:t>
            </a:r>
            <a:r>
              <a:rPr lang="el-GR"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el-GR" u="sng" dirty="0">
                <a:solidFill>
                  <a:schemeClr val="bg1"/>
                </a:solidFill>
                <a:latin typeface="Arial"/>
                <a:ea typeface="Verdana"/>
                <a:cs typeface="Arial"/>
              </a:rPr>
              <a:t> </a:t>
            </a:r>
            <a:endParaRPr lang="el-GR"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Το </a:t>
            </a:r>
            <a:r>
              <a:rPr lang="el-GR"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EDMO</a:t>
            </a: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 (Ευρωπαϊκό Παρατηρητήριο Ψηφιακών Μέσων) παρακολουθεί και αντιδρά στην παραπληροφόρηση μέσω των κόμβων του σε ολόκληρη την ΕΕ.</a:t>
            </a:r>
          </a:p>
        </p:txBody>
      </p:sp>
      <p:sp>
        <p:nvSpPr>
          <p:cNvPr id="28" name="Rectangle 27">
            <a:hlinkClick r:id="rId9"/>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0"/>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l-GR" sz="4800" b="1">
                <a:solidFill>
                  <a:srgbClr val="AAFAC8"/>
                </a:solidFill>
                <a:latin typeface="Arial" panose="020B0604020202020204" pitchFamily="34" charset="0"/>
                <a:ea typeface="Verdana" panose="020B0604030504040204" pitchFamily="34" charset="0"/>
                <a:cs typeface="Arial" panose="020B0604020202020204" pitchFamily="34" charset="0"/>
              </a:rPr>
              <a:t>Ελεγκτές γεγονότων</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el-GR" b="1">
                <a:latin typeface="Arial" panose="020B0604020202020204" pitchFamily="34" charset="0"/>
              </a:rPr>
              <a:t>Τι θα μάθουμε;</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ΤΙ</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είναι η παραπληροφόρηση;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ΠΩΣ</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λειτουργεί;</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4800" b="1">
                <a:solidFill>
                  <a:schemeClr val="bg1"/>
                </a:solidFill>
                <a:latin typeface="Arial" panose="020B0604020202020204" pitchFamily="34" charset="0"/>
                <a:ea typeface="Verdana" panose="020B0604030504040204" pitchFamily="34" charset="0"/>
                <a:cs typeface="Arial" panose="020B0604020202020204" pitchFamily="34" charset="0"/>
              </a:rPr>
              <a:t>ΠΩΣ</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a:solidFill>
                  <a:srgbClr val="FFFFFF"/>
                </a:solidFill>
                <a:latin typeface="Arial" panose="020B0604020202020204" pitchFamily="34" charset="0"/>
                <a:ea typeface="Verdana" panose="020B0604030504040204" pitchFamily="34" charset="0"/>
                <a:cs typeface="Arial" panose="020B0604020202020204" pitchFamily="34" charset="0"/>
              </a:rPr>
              <a:t>την αντιμετωπίζω;</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l-GR">
                <a:latin typeface="Arial"/>
                <a:ea typeface="Verdana"/>
                <a:cs typeface="Arial"/>
              </a:rPr>
              <a:t>Μέρος 3:</a:t>
            </a:r>
            <a:r>
              <a:rPr lang="el-GR" sz="1400">
                <a:latin typeface="Arial"/>
                <a:ea typeface="Verdana"/>
                <a:cs typeface="Arial"/>
              </a:rPr>
              <a:t> </a:t>
            </a:r>
            <a:r>
              <a:rPr lang="el-GR" sz="1600">
                <a:latin typeface="Arial"/>
                <a:ea typeface="Verdana"/>
                <a:cs typeface="Arial"/>
              </a:rPr>
              <a:t>Πώς αντιμετωπίζεται η παραπληροφόρηση; </a:t>
            </a:r>
          </a:p>
        </p:txBody>
      </p:sp>
      <p:graphicFrame>
        <p:nvGraphicFramePr>
          <p:cNvPr id="3" name="Table 2"/>
          <p:cNvGraphicFramePr>
            <a:graphicFrameLocks noGrp="1"/>
          </p:cNvGraphicFramePr>
          <p:nvPr>
            <p:extLst>
              <p:ext uri="{D42A27DB-BD31-4B8C-83A1-F6EECF244321}">
                <p14:modId xmlns:p14="http://schemas.microsoft.com/office/powerpoint/2010/main" val="511711635"/>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el-GR" sz="1200" b="1" dirty="0">
                          <a:solidFill>
                            <a:schemeClr val="bg1"/>
                          </a:solidFill>
                          <a:latin typeface="Arial"/>
                          <a:ea typeface="Verdana"/>
                          <a:cs typeface="Arial"/>
                        </a:rPr>
                        <a:t>ΑΥΣΤΡΙΑ</a:t>
                      </a:r>
                      <a:r>
                        <a:rPr lang="el-GR" sz="1200" b="1" baseline="0" dirty="0">
                          <a:solidFill>
                            <a:schemeClr val="bg1"/>
                          </a:solidFill>
                          <a:latin typeface="Arial"/>
                          <a:ea typeface="Verdana"/>
                          <a:cs typeface="Arial"/>
                        </a:rPr>
                        <a:t> και ΓΕΡΜΑΝΙΑ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ΔΑΝΙΑ, ΦΙΝΛΑΝΔΙΑ και ΣΟΥΗΔΙΑ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el-GR" sz="1200" b="1" dirty="0">
                          <a:solidFill>
                            <a:schemeClr val="bg1"/>
                          </a:solidFill>
                          <a:latin typeface="Arial"/>
                          <a:ea typeface="Verdana"/>
                          <a:cs typeface="Arial"/>
                        </a:rPr>
                        <a:t>ΒΕΛΓΙΟ και ΚΑΤΩ ΧΩΡΕΣ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ΕΣΘΟΝΙΑ, ΛΕΤΟΝΙΑ και ΛΙΘΟΥΑΝΙΑ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el-GR" sz="1200" b="1" dirty="0">
                          <a:solidFill>
                            <a:schemeClr val="bg1"/>
                          </a:solidFill>
                          <a:latin typeface="Arial"/>
                          <a:ea typeface="Verdana"/>
                          <a:cs typeface="Arial"/>
                        </a:rPr>
                        <a:t>ΒΕΛΓΙΟ και ΛΟΥΞΕΜΒΟΥΡΓΟ</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ΓΑΛΛIΑ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el-GR" sz="1200" b="1" dirty="0">
                          <a:solidFill>
                            <a:schemeClr val="bg1"/>
                          </a:solidFill>
                          <a:latin typeface="Arial"/>
                          <a:ea typeface="Verdana"/>
                          <a:cs typeface="Arial"/>
                        </a:rPr>
                        <a:t>ΒΟΥΛΓΑΡΙΑ και ΡΟΥΜΑΝΙΑ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ΟΥΓΓΑΡΙΑ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el-GR" sz="1200" b="1" dirty="0">
                          <a:solidFill>
                            <a:schemeClr val="bg1"/>
                          </a:solidFill>
                          <a:latin typeface="Arial"/>
                          <a:ea typeface="Verdana"/>
                          <a:cs typeface="Arial"/>
                        </a:rPr>
                        <a:t>ΚΡΟΑΤΙΑ και ΣΛΟΒΕΝΙΑ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ΙΡΛΑΝΔΙΑ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el-GR" sz="1200" b="1" dirty="0">
                          <a:solidFill>
                            <a:schemeClr val="bg1"/>
                          </a:solidFill>
                          <a:latin typeface="Arial"/>
                          <a:ea typeface="Verdana"/>
                          <a:cs typeface="Arial"/>
                        </a:rPr>
                        <a:t>ΚΥΠΡΟΣ, ΕΛΛΑΔΑ και ΜΑΛΤΑ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ΙΤΑΛΙΑ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el-GR" sz="1200" b="1" dirty="0">
                          <a:solidFill>
                            <a:schemeClr val="bg1"/>
                          </a:solidFill>
                          <a:latin typeface="Arial" panose="020B0604020202020204" pitchFamily="34" charset="0"/>
                          <a:ea typeface="Verdana" panose="020B0604030504040204" pitchFamily="34" charset="0"/>
                          <a:cs typeface="Arial" panose="020B0604020202020204" pitchFamily="34" charset="0"/>
                        </a:rPr>
                        <a:t>ΤΣΕΧΙΑ, ΣΛΟΒΑΚΙΑ και ΠΟΛΩΝΙΑ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ΠΟΡΤΟΓΑΛΙΑ και ΙΣΠΑΝΙΑ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l-GR" sz="4800" b="1">
                <a:solidFill>
                  <a:srgbClr val="AAFAC8"/>
                </a:solidFill>
                <a:latin typeface="Arial" panose="020B0604020202020204" pitchFamily="34" charset="0"/>
                <a:ea typeface="Verdana" panose="020B0604030504040204" pitchFamily="34" charset="0"/>
                <a:cs typeface="Arial" panose="020B0604020202020204" pitchFamily="34" charset="0"/>
              </a:rPr>
              <a:t>Εθνικοί πόροι ελέγχου γεγονότων</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l-GR">
                <a:latin typeface="Arial"/>
                <a:ea typeface="Verdana"/>
                <a:cs typeface="Arial"/>
              </a:rPr>
              <a:t>Μέρος 3:</a:t>
            </a:r>
            <a:r>
              <a:rPr lang="el-GR" sz="1400">
                <a:latin typeface="Arial"/>
                <a:ea typeface="Verdana"/>
                <a:cs typeface="Arial"/>
              </a:rPr>
              <a:t> </a:t>
            </a:r>
            <a:r>
              <a:rPr lang="el-GR" sz="1600">
                <a:latin typeface="Arial"/>
                <a:ea typeface="Verdana"/>
                <a:cs typeface="Arial"/>
              </a:rPr>
              <a:t>Πώς αντιμετωπίζεται η παραπληροφόρηση;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2923421" y="1151191"/>
            <a:ext cx="3948434"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el-GR"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ΤΙ ΚΑΝΕΙ</a:t>
            </a:r>
            <a:r>
              <a:rPr kumimoji="0" lang="el-GR"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el-GR"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Η ΕΕ;</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el-GR" sz="2000" b="1" dirty="0">
                <a:solidFill>
                  <a:srgbClr val="FFFF00"/>
                </a:solidFill>
                <a:latin typeface="Arial" panose="020B0604020202020204" pitchFamily="34" charset="0"/>
                <a:ea typeface="Verdana"/>
                <a:cs typeface="Arial" panose="020B0604020202020204" pitchFamily="34" charset="0"/>
              </a:rPr>
              <a:t>Ευαισθητοποίηση και επικοινωνία</a:t>
            </a:r>
            <a:br>
              <a:rPr lang="el-GR" b="1" dirty="0">
                <a:solidFill>
                  <a:srgbClr val="FFFF00"/>
                </a:solidFill>
                <a:latin typeface="Arial" panose="020B0604020202020204" pitchFamily="34" charset="0"/>
                <a:ea typeface="Verdana"/>
                <a:cs typeface="Arial" panose="020B0604020202020204" pitchFamily="34" charset="0"/>
              </a:rPr>
            </a:br>
            <a:r>
              <a:rPr lang="el-GR" dirty="0">
                <a:solidFill>
                  <a:schemeClr val="bg1"/>
                </a:solidFill>
                <a:latin typeface="Arial" panose="020B0604020202020204" pitchFamily="34" charset="0"/>
                <a:ea typeface="Verdana"/>
                <a:cs typeface="Arial" panose="020B0604020202020204" pitchFamily="34" charset="0"/>
              </a:rPr>
              <a:t>(π.χ. παροχή αξιόπιστων πληροφοριών, αποκάλυψη και πρόληψη της παραπληροφόρησης)</a:t>
            </a:r>
          </a:p>
          <a:p>
            <a:endParaRPr lang="en-IE" sz="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231106"/>
          </a:xfrm>
          <a:prstGeom prst="rect">
            <a:avLst/>
          </a:prstGeom>
        </p:spPr>
        <p:txBody>
          <a:bodyPr wrap="square" lIns="91440" tIns="45720" rIns="91440" bIns="45720" anchor="t">
            <a:spAutoFit/>
          </a:bodyPr>
          <a:lstStyle/>
          <a:p>
            <a:r>
              <a:rPr lang="el-GR" sz="2000" b="1" dirty="0">
                <a:solidFill>
                  <a:srgbClr val="FFFF00"/>
                </a:solidFill>
                <a:latin typeface="Arial"/>
                <a:ea typeface="Verdana"/>
                <a:cs typeface="Arial"/>
              </a:rPr>
              <a:t>Συνεργασία με εταίρους</a:t>
            </a:r>
            <a:br>
              <a:rPr lang="el-GR" b="1" dirty="0">
                <a:latin typeface="Arial" panose="020B0604020202020204" pitchFamily="34" charset="0"/>
                <a:ea typeface="Verdana"/>
                <a:cs typeface="Arial" panose="020B0604020202020204" pitchFamily="34" charset="0"/>
              </a:rPr>
            </a:br>
            <a:r>
              <a:rPr lang="el-GR" dirty="0">
                <a:solidFill>
                  <a:schemeClr val="bg1"/>
                </a:solidFill>
                <a:latin typeface="Arial"/>
                <a:ea typeface="Verdana"/>
                <a:cs typeface="Arial"/>
              </a:rPr>
              <a:t>(π.χ. χώρες της ΕΕ και άλλες</a:t>
            </a:r>
          </a:p>
          <a:p>
            <a:r>
              <a:rPr lang="el-GR" dirty="0">
                <a:solidFill>
                  <a:schemeClr val="bg1"/>
                </a:solidFill>
                <a:latin typeface="Arial"/>
                <a:ea typeface="Verdana"/>
                <a:cs typeface="Arial"/>
              </a:rPr>
              <a:t>χώρες, διεθνείς οργανισμούς)</a:t>
            </a:r>
            <a:br>
              <a:rPr lang="el-GR" b="1" dirty="0">
                <a:latin typeface="Arial" panose="020B0604020202020204" pitchFamily="34" charset="0"/>
                <a:ea typeface="Verdana" panose="020B0604030504040204" pitchFamily="34" charset="0"/>
                <a:cs typeface="Arial" panose="020B0604020202020204" pitchFamily="34" charset="0"/>
              </a:rPr>
            </a:br>
            <a:endParaRPr lang="el-GR"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el-GR" sz="2000" b="1" dirty="0">
                <a:solidFill>
                  <a:srgbClr val="FFFF00"/>
                </a:solidFill>
                <a:latin typeface="Arial" panose="020B0604020202020204" pitchFamily="34" charset="0"/>
                <a:ea typeface="Verdana" panose="020B0604030504040204" pitchFamily="34" charset="0"/>
                <a:cs typeface="Arial" panose="020B0604020202020204" pitchFamily="34" charset="0"/>
              </a:rPr>
              <a:t>Προώθηση της πρόσβασης σε πληροφορίες</a:t>
            </a:r>
            <a:br>
              <a:rPr lang="el-GR"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(π.χ. υποστήριξη του </a:t>
            </a:r>
            <a:r>
              <a:rPr lang="el-GR" dirty="0" err="1">
                <a:solidFill>
                  <a:schemeClr val="bg1"/>
                </a:solidFill>
                <a:latin typeface="Arial" panose="020B0604020202020204" pitchFamily="34" charset="0"/>
                <a:ea typeface="Verdana" panose="020B0604030504040204" pitchFamily="34" charset="0"/>
                <a:cs typeface="Arial" panose="020B0604020202020204" pitchFamily="34" charset="0"/>
              </a:rPr>
              <a:t>γραμματισμού</a:t>
            </a: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 στα μέσα επικοινωνίας, ανεξάρτητα μέσα ενημέρωσης και ελεγκτές γεγονότων)</a:t>
            </a:r>
          </a:p>
          <a:p>
            <a:endParaRPr lang="en-IE" sz="8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dirty="0">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el-GR" sz="2000" b="1">
                <a:solidFill>
                  <a:srgbClr val="FFFF00"/>
                </a:solidFill>
                <a:latin typeface="Arial" panose="020B0604020202020204" pitchFamily="34" charset="0"/>
                <a:ea typeface="Verdana" panose="020B0604030504040204" pitchFamily="34" charset="0"/>
                <a:cs typeface="Arial" panose="020B0604020202020204" pitchFamily="34" charset="0"/>
              </a:rPr>
              <a:t>Συνεργασία με τις πλατφόρμες των μέσων κοινωνικής δικτύωσης</a:t>
            </a:r>
            <a:br>
              <a:rPr lang="el-GR" b="1">
                <a:solidFill>
                  <a:srgbClr val="FFFF00"/>
                </a:solidFill>
                <a:latin typeface="Arial" panose="020B0604020202020204" pitchFamily="34" charset="0"/>
                <a:ea typeface="Verdana" panose="020B0604030504040204" pitchFamily="34" charset="0"/>
                <a:cs typeface="Arial" panose="020B0604020202020204" pitchFamily="34" charset="0"/>
              </a:rPr>
            </a:br>
            <a:r>
              <a:rPr lang="el-GR">
                <a:solidFill>
                  <a:schemeClr val="bg1"/>
                </a:solidFill>
                <a:latin typeface="Arial" panose="020B0604020202020204" pitchFamily="34" charset="0"/>
                <a:ea typeface="Verdana" panose="020B0604030504040204" pitchFamily="34" charset="0"/>
                <a:cs typeface="Arial" panose="020B0604020202020204" pitchFamily="34" charset="0"/>
              </a:rPr>
              <a:t>(π.χ. για την ελαχιστοποίηση της διάδοσης ψευδών ή επιβλαβών πληροφοριών και την προστασία των χρηστών)</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236991"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el-G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ΜΕΡΟΣ 4 </a:t>
            </a:r>
          </a:p>
          <a:p>
            <a:r>
              <a:rPr lang="el-GR" sz="5400" b="1">
                <a:solidFill>
                  <a:schemeClr val="bg1"/>
                </a:solidFill>
                <a:latin typeface="Arial" panose="020B0604020202020204" pitchFamily="34" charset="0"/>
                <a:ea typeface="Verdana" panose="020B0604030504040204" pitchFamily="34" charset="0"/>
                <a:cs typeface="Arial" panose="020B0604020202020204" pitchFamily="34" charset="0"/>
              </a:rPr>
              <a:t>Πρακτική εφαρμογή</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el-GR">
                <a:latin typeface="Arial"/>
                <a:ea typeface="Verdana"/>
                <a:cs typeface="Arial"/>
              </a:rPr>
              <a:t>Μέρος 4:</a:t>
            </a:r>
            <a:r>
              <a:rPr lang="el-GR" sz="1400">
                <a:latin typeface="Arial"/>
                <a:ea typeface="Verdana"/>
                <a:cs typeface="Arial"/>
              </a:rPr>
              <a:t> </a:t>
            </a:r>
            <a:r>
              <a:rPr lang="el-GR" b="1">
                <a:latin typeface="Arial"/>
                <a:ea typeface="Verdana"/>
                <a:cs typeface="Arial"/>
              </a:rPr>
              <a:t>Πρακτική εφαρμογή</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1078302"/>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Χωριστείτε σε ομάδες</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39"/>
            <a:ext cx="3727919" cy="1094633"/>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el-GR" b="1" dirty="0">
                <a:solidFill>
                  <a:schemeClr val="bg1"/>
                </a:solidFill>
                <a:latin typeface="Arial" panose="020B0604020202020204" pitchFamily="34" charset="0"/>
                <a:ea typeface="Verdana" panose="020B0604030504040204" pitchFamily="34" charset="0"/>
                <a:cs typeface="Arial" panose="020B0604020202020204" pitchFamily="34" charset="0"/>
              </a:rPr>
              <a:t>Πάρτε την περίπτωση που θα μελετήσετε &amp; δείτε τι πρέπει να κάνετε</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4"/>
            <a:ext cx="3450908" cy="1107797"/>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el-GR" b="1" dirty="0">
                <a:solidFill>
                  <a:schemeClr val="bg1"/>
                </a:solidFill>
                <a:latin typeface="Arial" panose="020B0604020202020204" pitchFamily="34" charset="0"/>
                <a:ea typeface="Verdana" panose="020B0604030504040204" pitchFamily="34" charset="0"/>
                <a:cs typeface="Arial" panose="020B0604020202020204" pitchFamily="34" charset="0"/>
              </a:rPr>
              <a:t>Προετοιμάστε μια παρουσίαση</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el-GR">
                <a:latin typeface="Arial"/>
                <a:ea typeface="Verdana"/>
                <a:cs typeface="Arial"/>
              </a:rPr>
              <a:t>Μέρος 4:</a:t>
            </a:r>
            <a:r>
              <a:rPr lang="el-GR" sz="1400">
                <a:latin typeface="Arial"/>
                <a:ea typeface="Verdana"/>
                <a:cs typeface="Arial"/>
              </a:rPr>
              <a:t> </a:t>
            </a:r>
            <a:r>
              <a:rPr lang="el-GR">
                <a:latin typeface="Arial"/>
                <a:ea typeface="Verdana"/>
                <a:cs typeface="Arial"/>
              </a:rPr>
              <a:t>Πρακτική εφαρμογή</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66475"/>
            <a:ext cx="3942390" cy="2843855"/>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dirty="0">
              <a:solidFill>
                <a:schemeClr val="bg1"/>
              </a:solidFill>
            </a:endParaRPr>
          </a:p>
          <a:p>
            <a:pPr>
              <a:lnSpc>
                <a:spcPct val="90000"/>
              </a:lnSpc>
              <a:buClr>
                <a:schemeClr val="bg1"/>
              </a:buClr>
              <a:tabLst>
                <a:tab pos="1060450" algn="l"/>
              </a:tabLst>
            </a:pPr>
            <a:r>
              <a:rPr lang="el-GR" b="1" u="sng" dirty="0">
                <a:solidFill>
                  <a:srgbClr val="FFEC00"/>
                </a:solidFill>
                <a:latin typeface="Arial"/>
                <a:ea typeface="Verdana"/>
                <a:cs typeface="Arial"/>
                <a:hlinkClick r:id="rId3"/>
              </a:rPr>
              <a:t>Το παιχνίδι των κακών ειδήσεων</a:t>
            </a:r>
            <a:r>
              <a:rPr lang="el-GR" b="1" u="sng" dirty="0">
                <a:solidFill>
                  <a:srgbClr val="FFEC00"/>
                </a:solidFill>
                <a:latin typeface="Arial"/>
                <a:ea typeface="Verdana"/>
                <a:cs typeface="Arial"/>
              </a:rPr>
              <a:t> </a:t>
            </a:r>
            <a:endParaRPr lang="el-GR"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el-GR" sz="1600" dirty="0">
                <a:solidFill>
                  <a:schemeClr val="bg1"/>
                </a:solidFill>
                <a:latin typeface="Arial" panose="020B0604020202020204" pitchFamily="34" charset="0"/>
                <a:ea typeface="Verdana" panose="020B0604030504040204" pitchFamily="34" charset="0"/>
                <a:cs typeface="Arial" panose="020B0604020202020204" pitchFamily="34" charset="0"/>
              </a:rPr>
              <a:t>(διατίθεται σε διάφορες γλώσσες, για ηλικίες από 14 ετών και άνω): παίζετε τον ρόλο κάποιου-ας που διαδίδει παραπληροφόρηση στο διαδίκτυο. </a:t>
            </a:r>
          </a:p>
          <a:p>
            <a:pPr>
              <a:lnSpc>
                <a:spcPct val="90000"/>
              </a:lnSpc>
              <a:spcBef>
                <a:spcPts val="600"/>
              </a:spcBef>
              <a:buClr>
                <a:schemeClr val="bg1"/>
              </a:buClr>
              <a:tabLst>
                <a:tab pos="1060450" algn="l"/>
              </a:tabLst>
            </a:pPr>
            <a:r>
              <a:rPr lang="el-GR" b="1" u="sng" dirty="0">
                <a:solidFill>
                  <a:srgbClr val="FFEC00"/>
                </a:solidFill>
                <a:latin typeface="Arial"/>
                <a:ea typeface="Verdana"/>
                <a:cs typeface="Arial"/>
                <a:hlinkClick r:id="rId4"/>
              </a:rPr>
              <a:t>Το παιχνίδι των κακών ειδήσεων για παιδιά</a:t>
            </a:r>
            <a:r>
              <a:rPr lang="el-GR" b="1" u="sng" dirty="0">
                <a:solidFill>
                  <a:srgbClr val="FFEC00"/>
                </a:solidFill>
                <a:latin typeface="Arial"/>
                <a:ea typeface="Verdana"/>
                <a:cs typeface="Arial"/>
              </a:rPr>
              <a:t> </a:t>
            </a:r>
            <a:endParaRPr lang="el-GR"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el-GR" sz="1600" dirty="0">
                <a:solidFill>
                  <a:schemeClr val="bg1"/>
                </a:solidFill>
                <a:latin typeface="Arial" panose="020B0604020202020204" pitchFamily="34" charset="0"/>
                <a:ea typeface="Verdana" panose="020B0604030504040204" pitchFamily="34" charset="0"/>
                <a:cs typeface="Arial" panose="020B0604020202020204" pitchFamily="34" charset="0"/>
              </a:rPr>
              <a:t>(διατίθεται σε λιγότερες γλώσσες, για ηλικίες από 8 ετών και άνω)</a:t>
            </a:r>
          </a:p>
          <a:p>
            <a:pPr lvl="0">
              <a:lnSpc>
                <a:spcPct val="90000"/>
              </a:lnSpc>
              <a:buClr>
                <a:schemeClr val="bg1"/>
              </a:buClr>
              <a:tabLst>
                <a:tab pos="1060450" algn="l"/>
              </a:tabLst>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5" name="Rectangle 24">
            <a:hlinkClick r:id="rId5"/>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l-GR" sz="3200" b="1">
                <a:solidFill>
                  <a:srgbClr val="FBE110"/>
                </a:solidFill>
                <a:latin typeface="Arial" panose="020B0604020202020204" pitchFamily="34" charset="0"/>
                <a:ea typeface="Verdana" panose="020B0604030504040204" pitchFamily="34" charset="0"/>
                <a:cs typeface="Arial" panose="020B0604020202020204" pitchFamily="34" charset="0"/>
              </a:rPr>
              <a:t>Δοκιμάστε τι μάθατε με ένα παιχνίδι</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el-GR" b="1" u="sng" dirty="0">
                <a:solidFill>
                  <a:srgbClr val="FFEC00"/>
                </a:solidFill>
                <a:latin typeface="Arial"/>
                <a:ea typeface="Verdana"/>
                <a:cs typeface="Arial"/>
                <a:hlinkClick r:id="rId5"/>
              </a:rPr>
              <a:t>Πάρκο για γάτες</a:t>
            </a:r>
            <a:r>
              <a:rPr lang="el-GR" b="1" u="sng" dirty="0">
                <a:solidFill>
                  <a:srgbClr val="FFEC00"/>
                </a:solidFill>
                <a:latin typeface="Arial"/>
                <a:ea typeface="Verdana"/>
                <a:cs typeface="Arial"/>
              </a:rPr>
              <a:t> </a:t>
            </a:r>
            <a:endParaRPr lang="el-GR"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el-GR" sz="1600" dirty="0">
                <a:solidFill>
                  <a:schemeClr val="bg1"/>
                </a:solidFill>
                <a:latin typeface="Arial"/>
                <a:ea typeface="Verdana"/>
                <a:cs typeface="Arial"/>
              </a:rPr>
              <a:t>(αγγλικά, γαλλικά, ολλανδικά και ρωσικά· ηλικίες 15+): σας ανατίθεται το καθήκον να αλλάξετε τη γνώμη του κοινού σχετικά με ένα σχεδιαζόμενο πάρκο με τη χρήση κοινών τεχνικών παραπληροφόρησης.</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el-GR" sz="900">
                <a:solidFill>
                  <a:schemeClr val="bg1"/>
                </a:solidFill>
                <a:latin typeface="Arial"/>
                <a:ea typeface="Arial"/>
                <a:cs typeface="Arial"/>
                <a:sym typeface="Arial"/>
              </a:rPr>
              <a:t>Πηγές: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ea typeface="Arial"/>
                <a:cs typeface="Arial" panose="020B0604020202020204" pitchFamily="34" charset="0"/>
                <a:sym typeface="Arial"/>
              </a:rPr>
              <a:t>Εικόνες του upklyak στο Freepik (διαφάνειες 1, 2, 3, 7, 9, 10, 15, 16, 18, 19, 20, 22, 23, 24)</a:t>
            </a:r>
          </a:p>
          <a:p>
            <a:pPr marL="342900" lvl="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ea typeface="Arial"/>
                <a:cs typeface="Arial" panose="020B0604020202020204" pitchFamily="34" charset="0"/>
                <a:sym typeface="Arial"/>
              </a:rPr>
              <a:t>Διαφάνεια 4: </a:t>
            </a:r>
          </a:p>
          <a:p>
            <a:pPr marL="803275" lvl="1" indent="-179388" defTabSz="401638">
              <a:lnSpc>
                <a:spcPct val="107000"/>
              </a:lnSpc>
              <a:buFont typeface="Symbol" panose="05050102010706020507" pitchFamily="18" charset="2"/>
              <a:buChar char=""/>
              <a:tabLst>
                <a:tab pos="180000" algn="l"/>
                <a:tab pos="457200" algn="l"/>
              </a:tabLst>
            </a:pPr>
            <a:r>
              <a:rPr lang="el-GR" sz="900">
                <a:solidFill>
                  <a:schemeClr val="bg1"/>
                </a:solidFill>
                <a:effectLst/>
                <a:latin typeface="Arial" panose="020B0604020202020204" pitchFamily="34" charset="0"/>
                <a:ea typeface="Calibri" panose="020F0502020204030204" pitchFamily="34" charset="0"/>
                <a:cs typeface="Arial" panose="020B0604020202020204" pitchFamily="34" charset="0"/>
              </a:rPr>
              <a:t>Ανάρτηση στα μέσα κοινωνικής δικτύωσης για τη συνάντηση μεταξύ Olivia Rodrigo και Sabrina Carpenter: </a:t>
            </a:r>
            <a:r>
              <a:rPr lang="el-GR"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el-GR" sz="900">
                <a:solidFill>
                  <a:schemeClr val="bg1"/>
                </a:solidFill>
                <a:effectLst/>
                <a:latin typeface="Arial" panose="020B0604020202020204" pitchFamily="34" charset="0"/>
                <a:ea typeface="Calibri" panose="020F0502020204030204" pitchFamily="34" charset="0"/>
                <a:cs typeface="Arial" panose="020B0604020202020204" pitchFamily="34" charset="0"/>
              </a:rPr>
              <a:t>Βίντεο με την ενεργοποίηση του «Σιδηρού Θόλου»: </a:t>
            </a:r>
            <a:r>
              <a:rPr lang="el-G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στο X: «</a:t>
            </a:r>
            <a:r>
              <a:rPr lang="el-G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l-G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el-G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l-G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l-G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l-G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 («Έκτακτη είδηση: Οι δρόνοι τύπου Shahed έφτασαν στο Ισραήλ. Επιβεβαίωση με βίντεο»)</a:t>
            </a:r>
          </a:p>
          <a:p>
            <a:pPr marL="803275" lvl="1" indent="-179388" defTabSz="401638">
              <a:lnSpc>
                <a:spcPct val="107000"/>
              </a:lnSpc>
              <a:buFont typeface="Symbol" panose="05050102010706020507" pitchFamily="18" charset="2"/>
              <a:buChar char=""/>
              <a:tabLst>
                <a:tab pos="180000" algn="l"/>
                <a:tab pos="457200" algn="l"/>
              </a:tabLst>
            </a:pPr>
            <a:r>
              <a:rPr lang="el-GR" sz="900">
                <a:solidFill>
                  <a:schemeClr val="bg1"/>
                </a:solidFill>
                <a:effectLst/>
                <a:latin typeface="Arial" panose="020B0604020202020204" pitchFamily="34" charset="0"/>
                <a:ea typeface="Calibri" panose="020F0502020204030204" pitchFamily="34" charset="0"/>
                <a:cs typeface="Arial" panose="020B0604020202020204" pitchFamily="34" charset="0"/>
              </a:rPr>
              <a:t>Ψεύτικο εξώφυλλο περιοδικού Forbes: </a:t>
            </a:r>
            <a:r>
              <a:rPr lang="el-GR"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effectLst/>
                <a:latin typeface="Arial" panose="020B0604020202020204" pitchFamily="34" charset="0"/>
                <a:ea typeface="Calibri" panose="020F0502020204030204" pitchFamily="34" charset="0"/>
                <a:cs typeface="Arial" panose="020B0604020202020204" pitchFamily="34" charset="0"/>
              </a:rPr>
              <a:t>Διαφάνεια 6: </a:t>
            </a:r>
            <a:r>
              <a:rPr lang="el-GR" sz="900">
                <a:solidFill>
                  <a:schemeClr val="bg1"/>
                </a:solidFill>
                <a:latin typeface="Arial" panose="020B0604020202020204" pitchFamily="34" charset="0"/>
                <a:ea typeface="Calibri" panose="020F0502020204030204" pitchFamily="34" charset="0"/>
                <a:cs typeface="Arial" panose="020B0604020202020204" pitchFamily="34" charset="0"/>
              </a:rPr>
              <a:t>Εικόνα του Πάπα Φραγκίσκου στα αριστερά ©Pablo Xavier, εικόνα του Πάπα Φραγκίσκου στα δεξιά ©Mazur/catholicnews.org.uk</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rPr>
              <a:t>Διαφάνεια 8: StopFake: </a:t>
            </a:r>
            <a:r>
              <a:rPr lang="el-GR"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el-GR" sz="900">
                <a:solidFill>
                  <a:schemeClr val="bg1"/>
                </a:solidFill>
                <a:latin typeface="Arial" panose="020B0604020202020204" pitchFamily="34" charset="0"/>
                <a:cs typeface="Arial" panose="020B0604020202020204" pitchFamily="34" charset="0"/>
              </a:rPr>
              <a:t>/  , </a:t>
            </a:r>
            <a:r>
              <a:rPr lang="el-GR" sz="900" b="0">
                <a:solidFill>
                  <a:schemeClr val="bg1"/>
                </a:solidFill>
                <a:effectLst/>
                <a:latin typeface="Arial" panose="020B0604020202020204" pitchFamily="34" charset="0"/>
                <a:cs typeface="Arial" panose="020B0604020202020204" pitchFamily="34" charset="0"/>
              </a:rPr>
              <a:t>Πηγές εικόνων — </a:t>
            </a:r>
            <a:r>
              <a:rPr lang="el-GR"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el-GR" sz="900" b="0">
                <a:solidFill>
                  <a:schemeClr val="bg1"/>
                </a:solidFill>
                <a:effectLst/>
                <a:latin typeface="Arial" panose="020B0604020202020204" pitchFamily="34" charset="0"/>
                <a:cs typeface="Arial" panose="020B0604020202020204" pitchFamily="34" charset="0"/>
              </a:rPr>
              <a:t>, </a:t>
            </a:r>
            <a:r>
              <a:rPr lang="el-GR"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el-GR" sz="900" b="0">
                <a:solidFill>
                  <a:schemeClr val="bg1"/>
                </a:solidFill>
                <a:effectLst/>
                <a:latin typeface="Arial" panose="020B0604020202020204" pitchFamily="34" charset="0"/>
                <a:cs typeface="Arial" panose="020B0604020202020204" pitchFamily="34" charset="0"/>
              </a:rPr>
              <a:t>, </a:t>
            </a:r>
            <a:r>
              <a:rPr lang="el-GR"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l-GR" sz="900" b="0">
                <a:solidFill>
                  <a:schemeClr val="bg1"/>
                </a:solidFill>
                <a:effectLst/>
                <a:latin typeface="Arial" panose="020B0604020202020204" pitchFamily="34" charset="0"/>
                <a:cs typeface="Arial" panose="020B0604020202020204" pitchFamily="34" charset="0"/>
              </a:rPr>
              <a:t>, </a:t>
            </a:r>
            <a:r>
              <a:rPr lang="el-GR"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el-GR"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rPr>
              <a:t>Διαφάνεια 11: </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el-GR"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rPr>
              <a:t>Διαφάνεια 12: </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rPr>
              <a:t>Εικόνα εφημερίδων ©Adobe Stock</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ea typeface="Calibri" panose="020F0502020204030204" pitchFamily="34" charset="0"/>
                <a:cs typeface="Arial" panose="020B0604020202020204" pitchFamily="34" charset="0"/>
              </a:rPr>
              <a:t>Εικόνα 5G: </a:t>
            </a:r>
            <a:r>
              <a:rPr lang="el-GR" sz="900">
                <a:effectLst/>
                <a:latin typeface="Arial" panose="020B0604020202020204" pitchFamily="34" charset="0"/>
                <a:ea typeface="Calibri" panose="020F0502020204030204" pitchFamily="34" charset="0"/>
                <a:cs typeface="Arial" panose="020B0604020202020204" pitchFamily="34" charset="0"/>
              </a:rPr>
              <a:t> </a:t>
            </a:r>
            <a:r>
              <a:rPr lang="el-GR"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rPr>
              <a:t>Διαφάνεια 13: </a:t>
            </a:r>
            <a:r>
              <a:rPr lang="el-GR"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el-GR"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ea typeface="Calibri" panose="020F0502020204030204" pitchFamily="34" charset="0"/>
                <a:cs typeface="Arial" panose="020B0604020202020204" pitchFamily="34" charset="0"/>
              </a:rPr>
              <a:t>Διαφάνεια 14: </a:t>
            </a:r>
            <a:r>
              <a:rPr lang="el-GR"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el-GR" sz="800" b="1">
                <a:solidFill>
                  <a:schemeClr val="bg1"/>
                </a:solidFill>
                <a:latin typeface="Arial"/>
                <a:ea typeface="Arial"/>
                <a:cs typeface="Arial"/>
                <a:sym typeface="Arial"/>
              </a:rPr>
              <a:t>©Ευρωπαϊκή Ένωση, 2024</a:t>
            </a:r>
          </a:p>
          <a:p>
            <a:pPr marL="0" marR="0" lvl="0" indent="0" algn="l" rtl="0">
              <a:spcBef>
                <a:spcPts val="1800"/>
              </a:spcBef>
              <a:spcAft>
                <a:spcPts val="0"/>
              </a:spcAft>
              <a:buNone/>
            </a:pPr>
            <a:r>
              <a:rPr lang="el-GR" sz="800">
                <a:solidFill>
                  <a:schemeClr val="bg1"/>
                </a:solidFill>
                <a:latin typeface="Arial"/>
                <a:ea typeface="Arial"/>
                <a:cs typeface="Arial"/>
                <a:sym typeface="Arial"/>
              </a:rPr>
              <a:t>Επιτρέπεται η περαιτέρω χρήση της παρούσας παρουσίασης βάσει της άδειας </a:t>
            </a:r>
            <a:r>
              <a:rPr lang="el-GR"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el-GR" sz="800">
                <a:solidFill>
                  <a:schemeClr val="bg1"/>
                </a:solidFill>
                <a:latin typeface="Arial"/>
                <a:ea typeface="Arial"/>
                <a:cs typeface="Arial"/>
                <a:sym typeface="Arial"/>
              </a:rPr>
              <a:t>, εκτός εάν αναφέρεται διαφορετικά. Για οποιαδήποτε χρήση ή αναπαραγωγή στοιχείων που δεν ανήκουν στην ΕΕ, ενδέχεται να απαιτείται άδεια απευθείας από τους οικείους δικαιούχους.</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el-GR" sz="1050">
                <a:solidFill>
                  <a:schemeClr val="bg1"/>
                </a:solidFill>
                <a:latin typeface="Arial"/>
                <a:ea typeface="Arial"/>
                <a:cs typeface="Arial"/>
                <a:sym typeface="Arial"/>
              </a:rPr>
            </a:br>
            <a:endParaRPr lang="el-GR"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el-G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ΜΕΡΟΣ 1 </a:t>
            </a:r>
          </a:p>
          <a:p>
            <a:r>
              <a:rPr lang="el-GR" sz="5400" b="1">
                <a:solidFill>
                  <a:schemeClr val="bg1"/>
                </a:solidFill>
                <a:latin typeface="Arial" panose="020B0604020202020204" pitchFamily="34" charset="0"/>
                <a:ea typeface="Verdana" panose="020B0604030504040204" pitchFamily="34" charset="0"/>
                <a:cs typeface="Arial" panose="020B0604020202020204" pitchFamily="34" charset="0"/>
              </a:rPr>
              <a:t>Τι είναι η παραπληροφόρηση;</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el-GR">
                <a:latin typeface="Arial"/>
                <a:ea typeface="Verdana"/>
                <a:cs typeface="Arial"/>
              </a:rPr>
              <a:t>Μέρος 1: Τι είναι η παραπληροφόρηση;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el-GR" b="1">
                <a:latin typeface="Arial"/>
                <a:ea typeface="Verdana"/>
                <a:cs typeface="Arial"/>
              </a:rPr>
              <a:t>Μέρος 1: Τι είναι η παραπληροφόρηση;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el-GR" sz="4800" dirty="0">
                <a:latin typeface="Arial" panose="020B0604020202020204" pitchFamily="34" charset="0"/>
              </a:rPr>
              <a:t> ΓΙΑΤΙ </a:t>
            </a:r>
            <a:r>
              <a:rPr lang="en-US" sz="4800" dirty="0">
                <a:latin typeface="Arial" panose="020B0604020202020204" pitchFamily="34" charset="0"/>
              </a:rPr>
              <a:t> </a:t>
            </a:r>
            <a:r>
              <a:rPr lang="el-GR" sz="4800" dirty="0">
                <a:latin typeface="Arial" panose="020B0604020202020204" pitchFamily="34" charset="0"/>
              </a:rPr>
              <a:t>μπορεί κάποιος να θέλει να διαδώσει ψευδείς πληροφορίες;</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Για </a:t>
            </a:r>
            <a:r>
              <a:rPr lang="el-GR"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πλάκα</a:t>
            </a: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l-GR"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l-GR"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Σάτιρα/χιούμορ</a:t>
            </a:r>
          </a:p>
          <a:p>
            <a:pPr marL="285750" indent="-285750">
              <a:lnSpc>
                <a:spcPct val="150000"/>
              </a:lnSpc>
              <a:spcBef>
                <a:spcPts val="0"/>
              </a:spcBef>
              <a:buFont typeface="Courier New" panose="02070309020205020404" pitchFamily="49" charset="0"/>
              <a:buChar char="o"/>
              <a:defRPr/>
            </a:pP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Γιατί το </a:t>
            </a:r>
            <a:r>
              <a:rPr lang="el-GR"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πιστεύει</a:t>
            </a: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l-GR"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l-GR"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Εσφαλμένη πληροφόρηση</a:t>
            </a:r>
          </a:p>
          <a:p>
            <a:pPr marL="285750" indent="-285750">
              <a:lnSpc>
                <a:spcPct val="150000"/>
              </a:lnSpc>
              <a:spcBef>
                <a:spcPts val="0"/>
              </a:spcBef>
              <a:buFont typeface="Courier New" panose="02070309020205020404" pitchFamily="49" charset="0"/>
              <a:buChar char="o"/>
              <a:defRPr/>
            </a:pP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Γιατί θέλει να </a:t>
            </a:r>
            <a:r>
              <a:rPr lang="el-GR"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παραπλανήσει</a:t>
            </a: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l-GR"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l-GR"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Παραπληροφόρηση</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2" y="1760782"/>
            <a:ext cx="1790484"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l-GR" sz="1800" b="1">
                <a:solidFill>
                  <a:schemeClr val="bg1"/>
                </a:solidFill>
                <a:effectLst/>
                <a:latin typeface="Arial" panose="020B0604020202020204" pitchFamily="34" charset="0"/>
                <a:ea typeface="+mn-ea"/>
                <a:cs typeface="Arial" panose="020B0604020202020204" pitchFamily="34" charset="0"/>
              </a:rPr>
              <a:t>Satire - ‘</a:t>
            </a:r>
            <a:r>
              <a:rPr lang="el-GR" sz="1800" b="1" i="1">
                <a:solidFill>
                  <a:schemeClr val="bg1"/>
                </a:solidFill>
                <a:effectLst/>
                <a:latin typeface="Arial" panose="020B0604020202020204" pitchFamily="34" charset="0"/>
                <a:ea typeface="+mn-ea"/>
                <a:cs typeface="Arial" panose="020B0604020202020204" pitchFamily="34" charset="0"/>
              </a:rPr>
              <a:t>Dozens injured in stampede in Lidl</a:t>
            </a:r>
            <a:r>
              <a:rPr lang="el-GR" sz="1800" b="1">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el-GR" b="1">
                <a:latin typeface="Arial"/>
                <a:ea typeface="Verdana"/>
                <a:cs typeface="Arial"/>
              </a:rPr>
              <a:t>Μέρος 1: Τι είναι η παραπληροφόρηση;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el-GR">
                <a:solidFill>
                  <a:schemeClr val="bg1"/>
                </a:solidFill>
                <a:latin typeface="Arial" panose="020B0604020202020204" pitchFamily="34" charset="0"/>
                <a:cs typeface="Arial" panose="020B0604020202020204" pitchFamily="34" charset="0"/>
              </a:rPr>
              <a:t>Ο Πάπας φορά μπουφάν Balenciaga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el-GR"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el-GR"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el-GR"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Χιούμορ</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el-GR" sz="1800" b="1">
                <a:solidFill>
                  <a:schemeClr val="bg1"/>
                </a:solidFill>
                <a:effectLst/>
                <a:latin typeface="Arial" panose="020B0604020202020204" pitchFamily="34" charset="0"/>
                <a:ea typeface="+mn-ea"/>
                <a:cs typeface="Arial" panose="020B0604020202020204" pitchFamily="34" charset="0"/>
              </a:rPr>
              <a:t>Παραπληροφόρηση — «Το 5G προκαλεί κορονοϊό»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el-GR" b="1">
                <a:latin typeface="Arial"/>
                <a:ea typeface="Verdana"/>
                <a:cs typeface="Arial"/>
              </a:rPr>
              <a:t>Μέρος 1: Τι είναι η παραπληροφόρηση;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el-GR">
                <a:solidFill>
                  <a:schemeClr val="bg1"/>
                </a:solidFill>
                <a:latin typeface="Arial" panose="020B0604020202020204" pitchFamily="34" charset="0"/>
                <a:cs typeface="Arial" panose="020B0604020202020204" pitchFamily="34" charset="0"/>
              </a:rPr>
              <a:t>«</a:t>
            </a:r>
            <a:r>
              <a:rPr lang="el-GR" b="1">
                <a:solidFill>
                  <a:schemeClr val="bg1"/>
                </a:solidFill>
                <a:latin typeface="Arial" panose="020B0604020202020204" pitchFamily="34" charset="0"/>
                <a:cs typeface="Arial" panose="020B0604020202020204" pitchFamily="34" charset="0"/>
              </a:rPr>
              <a:t>Το 5G προκαλεί και μεταδίδει τον κορονοϊό</a:t>
            </a:r>
            <a:r>
              <a:rPr lang="el-GR">
                <a:solidFill>
                  <a:schemeClr val="bg1"/>
                </a:solidFill>
                <a:latin typeface="Arial" panose="020B0604020202020204" pitchFamily="34" charset="0"/>
                <a:cs typeface="Arial" panose="020B0604020202020204" pitchFamily="34" charset="0"/>
              </a:rPr>
              <a:t>»</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el-GR">
                <a:solidFill>
                  <a:schemeClr val="bg1"/>
                </a:solidFill>
                <a:latin typeface="Arial" panose="020B0604020202020204" pitchFamily="34" charset="0"/>
                <a:cs typeface="Arial" panose="020B0604020202020204" pitchFamily="34" charset="0"/>
              </a:rPr>
              <a:t>Βασίζεται σε:</a:t>
            </a:r>
          </a:p>
          <a:p>
            <a:pPr marL="285750" indent="-285750">
              <a:spcAft>
                <a:spcPts val="600"/>
              </a:spcAft>
              <a:buFont typeface="Courier New" panose="02070309020205020404" pitchFamily="49" charset="0"/>
              <a:buChar char="o"/>
            </a:pPr>
            <a:r>
              <a:rPr lang="el-GR">
                <a:solidFill>
                  <a:schemeClr val="bg1"/>
                </a:solidFill>
                <a:latin typeface="Arial" panose="020B0604020202020204" pitchFamily="34" charset="0"/>
                <a:cs typeface="Arial" panose="020B0604020202020204" pitchFamily="34" charset="0"/>
              </a:rPr>
              <a:t>Υφιστάμενες θεωρίες συνωμοσίας σχετικά με υποτιθέμενες επιπτώσεις του 5G στην υγεία.</a:t>
            </a:r>
          </a:p>
          <a:p>
            <a:pPr marL="285750" indent="-285750">
              <a:spcAft>
                <a:spcPts val="600"/>
              </a:spcAft>
              <a:buFont typeface="Courier New" panose="02070309020205020404" pitchFamily="49" charset="0"/>
              <a:buChar char="o"/>
            </a:pPr>
            <a:r>
              <a:rPr lang="el-GR">
                <a:solidFill>
                  <a:schemeClr val="bg1"/>
                </a:solidFill>
                <a:latin typeface="Arial" panose="020B0604020202020204" pitchFamily="34" charset="0"/>
                <a:cs typeface="Arial" panose="020B0604020202020204" pitchFamily="34" charset="0"/>
              </a:rPr>
              <a:t>Αβεβαιότητα και φόβο κατά τις πρώτες ημέρες της πανδημίας.</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el-GR">
                <a:solidFill>
                  <a:schemeClr val="bg1"/>
                </a:solidFill>
                <a:latin typeface="Arial" panose="020B0604020202020204" pitchFamily="34" charset="0"/>
                <a:cs typeface="Arial" panose="020B0604020202020204" pitchFamily="34" charset="0"/>
              </a:rPr>
              <a:t>Συνέπειες:</a:t>
            </a:r>
          </a:p>
          <a:p>
            <a:pPr marL="285750" indent="-285750">
              <a:spcAft>
                <a:spcPts val="600"/>
              </a:spcAft>
              <a:buFont typeface="Courier New" panose="02070309020205020404" pitchFamily="49" charset="0"/>
              <a:buChar char="o"/>
            </a:pPr>
            <a:r>
              <a:rPr lang="el-GR">
                <a:solidFill>
                  <a:schemeClr val="bg1"/>
                </a:solidFill>
                <a:latin typeface="Arial" panose="020B0604020202020204" pitchFamily="34" charset="0"/>
                <a:cs typeface="Arial" panose="020B0604020202020204" pitchFamily="34" charset="0"/>
              </a:rPr>
              <a:t>Βανδαλισμός πύργων 5G.</a:t>
            </a:r>
          </a:p>
          <a:p>
            <a:pPr marL="285750" indent="-285750">
              <a:spcAft>
                <a:spcPts val="600"/>
              </a:spcAft>
              <a:buFont typeface="Courier New" panose="02070309020205020404" pitchFamily="49" charset="0"/>
              <a:buChar char="o"/>
            </a:pPr>
            <a:r>
              <a:rPr lang="el-GR">
                <a:solidFill>
                  <a:schemeClr val="bg1"/>
                </a:solidFill>
                <a:latin typeface="Arial" panose="020B0604020202020204" pitchFamily="34" charset="0"/>
                <a:cs typeface="Arial" panose="020B0604020202020204" pitchFamily="34" charset="0"/>
              </a:rPr>
              <a:t>Διατάραξη των τηλεπικοινωνιακών υπηρεσιών.</a:t>
            </a:r>
          </a:p>
          <a:p>
            <a:pPr marL="285750" indent="-285750">
              <a:spcAft>
                <a:spcPts val="600"/>
              </a:spcAft>
              <a:buFont typeface="Courier New" panose="02070309020205020404" pitchFamily="49" charset="0"/>
              <a:buChar char="o"/>
            </a:pPr>
            <a:r>
              <a:rPr lang="el-GR">
                <a:solidFill>
                  <a:schemeClr val="bg1"/>
                </a:solidFill>
                <a:latin typeface="Arial" panose="020B0604020202020204" pitchFamily="34" charset="0"/>
                <a:cs typeface="Arial" panose="020B0604020202020204" pitchFamily="34" charset="0"/>
              </a:rPr>
              <a:t>Παρενόχληση υπαλλήλων τηλεπικοινωνιακών υπηρεσιών.</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368877" y="5245049"/>
            <a:ext cx="7349607"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el-GR"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Εσφαλμένη πληροφόρηση</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el-GR" b="1">
                <a:latin typeface="Arial"/>
                <a:ea typeface="Verdana"/>
                <a:cs typeface="Arial"/>
              </a:rPr>
              <a:t>Μέρος 1: Τι είναι η παραπληροφόρηση;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9332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l-GR" dirty="0">
                <a:latin typeface="Arial" panose="020B0604020202020204" pitchFamily="34" charset="0"/>
                <a:ea typeface="Verdana" panose="020B0604030504040204" pitchFamily="34" charset="0"/>
                <a:cs typeface="Arial" panose="020B0604020202020204" pitchFamily="34" charset="0"/>
              </a:rPr>
              <a:t>Είμαι μητέρα από την </a:t>
            </a:r>
            <a:r>
              <a:rPr lang="el-GR" dirty="0" err="1">
                <a:latin typeface="Arial" panose="020B0604020202020204" pitchFamily="34" charset="0"/>
                <a:ea typeface="Verdana" panose="020B0604030504040204" pitchFamily="34" charset="0"/>
                <a:cs typeface="Arial" panose="020B0604020202020204" pitchFamily="34" charset="0"/>
              </a:rPr>
              <a:t>Οδησσό</a:t>
            </a:r>
            <a:r>
              <a:rPr lang="el-GR" dirty="0">
                <a:latin typeface="Arial" panose="020B0604020202020204" pitchFamily="34" charset="0"/>
                <a:ea typeface="Verdana" panose="020B0604030504040204" pitchFamily="34" charset="0"/>
                <a:cs typeface="Arial" panose="020B0604020202020204" pitchFamily="34" charset="0"/>
              </a:rPr>
              <a:t> της Ουκρανίας.</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l-GR">
                <a:latin typeface="Arial" panose="020B0604020202020204" pitchFamily="34" charset="0"/>
                <a:ea typeface="Verdana" panose="020B0604030504040204" pitchFamily="34" charset="0"/>
                <a:cs typeface="Arial" panose="020B0604020202020204" pitchFamily="34" charset="0"/>
              </a:rPr>
              <a:t>Είμαι αντιπρόεδρος </a:t>
            </a:r>
          </a:p>
          <a:p>
            <a:r>
              <a:rPr lang="el-GR">
                <a:latin typeface="Arial" panose="020B0604020202020204" pitchFamily="34" charset="0"/>
                <a:ea typeface="Verdana" panose="020B0604030504040204" pitchFamily="34" charset="0"/>
                <a:cs typeface="Arial" panose="020B0604020202020204" pitchFamily="34" charset="0"/>
              </a:rPr>
              <a:t>ρωσικού θρησκευτικού ιδρύματος.</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659060" y="1252737"/>
            <a:ext cx="181869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l-GR" dirty="0">
                <a:latin typeface="Arial" panose="020B0604020202020204" pitchFamily="34" charset="0"/>
                <a:ea typeface="Verdana" panose="020B0604030504040204" pitchFamily="34" charset="0"/>
                <a:cs typeface="Arial" panose="020B0604020202020204" pitchFamily="34" charset="0"/>
              </a:rPr>
              <a:t>Είμαι δικηγόρος από το </a:t>
            </a:r>
            <a:r>
              <a:rPr lang="el-GR" dirty="0" err="1">
                <a:latin typeface="Arial" panose="020B0604020202020204" pitchFamily="34" charset="0"/>
                <a:ea typeface="Verdana" panose="020B0604030504040204" pitchFamily="34" charset="0"/>
                <a:cs typeface="Arial" panose="020B0604020202020204" pitchFamily="34" charset="0"/>
              </a:rPr>
              <a:t>Ντονέτσκ</a:t>
            </a:r>
            <a:r>
              <a:rPr lang="el-GR" dirty="0">
                <a:latin typeface="Arial" panose="020B0604020202020204" pitchFamily="34" charset="0"/>
                <a:ea typeface="Verdana" panose="020B0604030504040204" pitchFamily="34" charset="0"/>
                <a:cs typeface="Arial" panose="020B0604020202020204" pitchFamily="34" charset="0"/>
              </a:rPr>
              <a:t> της Ουκρανίας.</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l-GR">
                <a:latin typeface="Arial" panose="020B0604020202020204" pitchFamily="34" charset="0"/>
                <a:ea typeface="Verdana" panose="020B0604030504040204" pitchFamily="34" charset="0"/>
                <a:cs typeface="Arial" panose="020B0604020202020204" pitchFamily="34" charset="0"/>
              </a:rPr>
              <a:t>Είμαι από </a:t>
            </a:r>
          </a:p>
          <a:p>
            <a:r>
              <a:rPr lang="el-GR">
                <a:latin typeface="Arial" panose="020B0604020202020204" pitchFamily="34" charset="0"/>
                <a:ea typeface="Verdana" panose="020B0604030504040204" pitchFamily="34" charset="0"/>
                <a:cs typeface="Arial" panose="020B0604020202020204" pitchFamily="34" charset="0"/>
              </a:rPr>
              <a:t>το Χάρκοβο της Ουκρανίας.</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500" b="1" dirty="0">
                  <a:solidFill>
                    <a:schemeClr val="bg1"/>
                  </a:solidFill>
                  <a:latin typeface="Arial" panose="020B0604020202020204" pitchFamily="34" charset="0"/>
                  <a:ea typeface="Verdana" panose="020B0604030504040204" pitchFamily="34" charset="0"/>
                  <a:cs typeface="Arial" panose="020B0604020202020204" pitchFamily="34" charset="0"/>
                </a:rPr>
                <a:t>Το ίδιο πρόσωπο παριστάνει </a:t>
              </a:r>
              <a:br>
                <a:rPr lang="el-GR" sz="25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l-GR" sz="2500" b="1" dirty="0">
                  <a:solidFill>
                    <a:schemeClr val="bg1"/>
                  </a:solidFill>
                  <a:latin typeface="Arial" panose="020B0604020202020204" pitchFamily="34" charset="0"/>
                  <a:ea typeface="Verdana" panose="020B0604030504040204" pitchFamily="34" charset="0"/>
                  <a:cs typeface="Arial" panose="020B0604020202020204" pitchFamily="34" charset="0"/>
                </a:rPr>
                <a:t>διαφορετικούς ανθρώπους.</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253014" y="4823293"/>
            <a:ext cx="5467927" cy="646331"/>
            <a:chOff x="5288217" y="4747314"/>
            <a:chExt cx="5791200"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5476146" cy="646331"/>
            </a:xfrm>
            <a:prstGeom prst="rect">
              <a:avLst/>
            </a:prstGeom>
            <a:noFill/>
          </p:spPr>
          <p:txBody>
            <a:bodyPr wrap="square">
              <a:spAutoFit/>
            </a:bodyPr>
            <a:lstStyle/>
            <a:p>
              <a:r>
                <a:rPr lang="el-GR"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Παραπληροφόρηση</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5791200"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el-GR" sz="1000" b="0">
                <a:solidFill>
                  <a:schemeClr val="bg1"/>
                </a:solidFill>
                <a:effectLst/>
                <a:latin typeface="Arial" panose="020B0604020202020204" pitchFamily="34" charset="0"/>
                <a:cs typeface="Arial" panose="020B0604020202020204" pitchFamily="34" charset="0"/>
              </a:rPr>
              <a:t>Πηγές εικόνων — </a:t>
            </a:r>
            <a:r>
              <a:rPr lang="el-GR"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el-GR" sz="1000" b="0">
                <a:solidFill>
                  <a:schemeClr val="bg1"/>
                </a:solidFill>
                <a:effectLst/>
                <a:latin typeface="Arial" panose="020B0604020202020204" pitchFamily="34" charset="0"/>
                <a:cs typeface="Arial" panose="020B0604020202020204" pitchFamily="34" charset="0"/>
              </a:rPr>
              <a:t>, </a:t>
            </a:r>
            <a:r>
              <a:rPr lang="el-GR"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l-GR" sz="1000" b="0">
                <a:solidFill>
                  <a:schemeClr val="bg1"/>
                </a:solidFill>
                <a:effectLst/>
                <a:latin typeface="Arial" panose="020B0604020202020204" pitchFamily="34" charset="0"/>
                <a:cs typeface="Arial" panose="020B0604020202020204" pitchFamily="34" charset="0"/>
              </a:rPr>
              <a:t>, </a:t>
            </a:r>
            <a:r>
              <a:rPr lang="el-GR"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el-GR" sz="1000" b="0">
                <a:solidFill>
                  <a:schemeClr val="bg1"/>
                </a:solidFill>
                <a:effectLst/>
                <a:latin typeface="Arial" panose="020B0604020202020204" pitchFamily="34" charset="0"/>
                <a:cs typeface="Arial" panose="020B0604020202020204" pitchFamily="34" charset="0"/>
              </a:rPr>
              <a:t>, </a:t>
            </a:r>
            <a:r>
              <a:rPr lang="el-GR"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el-GR"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el-G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ΜΕΡΟΣ 2 </a:t>
            </a:r>
          </a:p>
          <a:p>
            <a:r>
              <a:rPr lang="el-GR" sz="5400" b="1">
                <a:solidFill>
                  <a:schemeClr val="bg1"/>
                </a:solidFill>
                <a:latin typeface="Arial" panose="020B0604020202020204" pitchFamily="34" charset="0"/>
                <a:ea typeface="Verdana" panose="020B0604030504040204" pitchFamily="34" charset="0"/>
                <a:cs typeface="Arial" panose="020B0604020202020204" pitchFamily="34" charset="0"/>
              </a:rPr>
              <a:t>Πώς λειτουργεί η παραπληροφόρηση;</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2.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3.xml><?xml version="1.0" encoding="utf-8"?>
<ds:datastoreItem xmlns:ds="http://schemas.openxmlformats.org/officeDocument/2006/customXml" ds:itemID="{8B2A5C3A-599B-4ADB-84E3-90A8259C48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74</TotalTime>
  <Words>4642</Words>
  <Application>Microsoft Office PowerPoint</Application>
  <PresentationFormat>Widescreen</PresentationFormat>
  <Paragraphs>381</Paragraphs>
  <Slides>26</Slides>
  <Notes>25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Courier New</vt:lpstr>
      <vt:lpstr>Segoe UI Emoji</vt:lpstr>
      <vt:lpstr>Symbol</vt:lpstr>
      <vt:lpstr>Verdana</vt:lpstr>
      <vt:lpstr>Office Theme</vt:lpstr>
      <vt:lpstr>How to spot and fight disinformation</vt:lpstr>
      <vt:lpstr>Τι θα μάθουμε;</vt:lpstr>
      <vt:lpstr>PowerPoint Presentation</vt:lpstr>
      <vt:lpstr>Μέρος 1: Τι είναι η παραπληροφόρηση; </vt:lpstr>
      <vt:lpstr>Μέρος 1: Τι είναι η παραπληροφόρηση; </vt:lpstr>
      <vt:lpstr>Satire - ‘Dozens injured in stampede in Lidl’</vt:lpstr>
      <vt:lpstr>Παραπληροφόρηση — «Το 5G προκαλεί κορονοϊό» </vt:lpstr>
      <vt:lpstr>Μέρος 1: Τι είναι η παραπληροφόρηση; </vt:lpstr>
      <vt:lpstr>PowerPoint Presentation</vt:lpstr>
      <vt:lpstr>Μέρος 2: Πώς λειτουργεί η παραπληροφόρηση; </vt:lpstr>
      <vt:lpstr>Μέρος 2: Πώς λειτουργεί η παραπληροφόρηση;</vt:lpstr>
      <vt:lpstr>Μέρος 2: Πώς λειτουργεί η παραπληροφόρηση;</vt:lpstr>
      <vt:lpstr>Μέρος 2: Πώς λειτουργεί η παραπληροφόρηση;</vt:lpstr>
      <vt:lpstr>Μέρος 2: Πώς λειτουργεί η παραπληροφόρηση;</vt:lpstr>
      <vt:lpstr>PowerPoint Presentation</vt:lpstr>
      <vt:lpstr>Μέρος 3: Πώς αντιμετωπίζεται η παραπληροφόρηση; </vt:lpstr>
      <vt:lpstr>Μέρος 3: Πώς αντιμετωπίζεται η παραπληροφόρηση; </vt:lpstr>
      <vt:lpstr>Πώς αντιμετωπίζεται η παραπληροφόρηση; </vt:lpstr>
      <vt:lpstr>Μέρος 3: Πώς αντιμετωπίζεται η παραπληροφόρηση; </vt:lpstr>
      <vt:lpstr>Μέρος 3: Πώς αντιμετωπίζεται η παραπληροφόρηση; </vt:lpstr>
      <vt:lpstr>Μέρος 3: Πώς αντιμετωπίζεται η παραπληροφόρηση; </vt:lpstr>
      <vt:lpstr>PowerPoint Presentation</vt:lpstr>
      <vt:lpstr>Μέρος 4: Πρακτική εφαρμογή</vt:lpstr>
      <vt:lpstr>Μέρος 4: Πρακτική εφαρμογή</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F.A.</cp:lastModifiedBy>
  <cp:revision>34</cp:revision>
  <cp:lastPrinted>2024-04-16T11:31:35Z</cp:lastPrinted>
  <dcterms:created xsi:type="dcterms:W3CDTF">2021-01-13T11:40:04Z</dcterms:created>
  <dcterms:modified xsi:type="dcterms:W3CDTF">2025-01-07T16:21:56Z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