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8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89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19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42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35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23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3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78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19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3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9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5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33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18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2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95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40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EFA00E-02FC-4C65-BA5E-C1C0678B1CED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EC5-0558-40C7-A609-AFC3AF5BEF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932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5C8D00-7EFC-26F3-100D-1E20BECE1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908" y="355270"/>
            <a:ext cx="8825658" cy="3329581"/>
          </a:xfrm>
        </p:spPr>
        <p:txBody>
          <a:bodyPr/>
          <a:lstStyle/>
          <a:p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ΣΥΓΚΕΝΤΡΩΣΗ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8B43D8-912A-2BCC-2DC3-F7295DAE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166" y="3785791"/>
            <a:ext cx="8825658" cy="861420"/>
          </a:xfrm>
        </p:spPr>
        <p:txBody>
          <a:bodyPr/>
          <a:lstStyle/>
          <a:p>
            <a:r>
              <a:rPr lang="el-GR" dirty="0"/>
              <a:t>                      ΔΙΑΛΥΜΑΤΩΝ</a:t>
            </a:r>
          </a:p>
        </p:txBody>
      </p:sp>
    </p:spTree>
    <p:extLst>
      <p:ext uri="{BB962C8B-B14F-4D97-AF65-F5344CB8AC3E}">
        <p14:creationId xmlns:p14="http://schemas.microsoft.com/office/powerpoint/2010/main" val="322855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90069A-7C28-39F6-780B-87B540D3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Παραδείγματα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90B78B6-C6C7-2D9A-8060-E7DDEE6B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78" y="2236883"/>
            <a:ext cx="5114987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28ACAD-83C0-7D1C-1832-27EC2705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dirty="0">
                <a:solidFill>
                  <a:schemeClr val="bg2">
                    <a:lumMod val="60000"/>
                    <a:lumOff val="40000"/>
                  </a:schemeClr>
                </a:solidFill>
                <a:latin typeface="American Typewriter" pitchFamily="1" charset="0"/>
              </a:rPr>
              <a:t>ΔΙΑΛΥΜΑΤΑ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F2BAA2-12E7-A6F1-7844-65A6BF56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5406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l-GR" altLang="el-GR" sz="2800" spc="-5" dirty="0">
                <a:solidFill>
                  <a:srgbClr val="C00000"/>
                </a:solidFill>
                <a:latin typeface="Century Gothic"/>
              </a:rPr>
              <a:t>Διάλυμα:</a:t>
            </a:r>
            <a:r>
              <a:rPr lang="el-GR" altLang="el-GR" sz="2800" spc="-5" dirty="0">
                <a:solidFill>
                  <a:srgbClr val="404040"/>
                </a:solidFill>
                <a:latin typeface="Century Gothic"/>
              </a:rPr>
              <a:t> κάθε ομογενές σύστημα, αποτελούμενο από δυο ή  περισσότερες χημικές ουσίες, που έχει την ίδια σύσταση σε όλη τη μάζα του. </a:t>
            </a:r>
          </a:p>
          <a:p>
            <a:pPr marL="0" indent="0" algn="just">
              <a:buNone/>
              <a:defRPr/>
            </a:pPr>
            <a:r>
              <a:rPr lang="el-GR" altLang="el-GR" sz="2800" spc="-5" dirty="0">
                <a:solidFill>
                  <a:srgbClr val="C00000"/>
                </a:solidFill>
                <a:latin typeface="Century Gothic"/>
              </a:rPr>
              <a:t>Ετερογενές σύστημα: </a:t>
            </a:r>
            <a:r>
              <a:rPr lang="el-GR" altLang="el-GR" sz="2800" spc="-5" dirty="0">
                <a:solidFill>
                  <a:srgbClr val="404040"/>
                </a:solidFill>
                <a:latin typeface="Century Gothic"/>
              </a:rPr>
              <a:t>αποτελείται από́ δυο ή περισσότερα ομογενή́ μέρη, που καλούνται φάσεις του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73268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87BD78-0CE4-A5A5-F7D7-0422D06A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dirty="0">
                <a:solidFill>
                  <a:schemeClr val="bg2">
                    <a:lumMod val="60000"/>
                    <a:lumOff val="40000"/>
                  </a:schemeClr>
                </a:solidFill>
                <a:latin typeface="American Typewriter" pitchFamily="1" charset="0"/>
              </a:rPr>
              <a:t>ΔΙΑΛΥΜΑΤΑ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26791B-DA58-A46D-F309-7CED87A90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8890" indent="0" algn="just">
              <a:lnSpc>
                <a:spcPct val="100000"/>
              </a:lnSpc>
              <a:buNone/>
            </a:pP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υγρά </a:t>
            </a:r>
            <a:r>
              <a:rPr lang="el-GR" sz="2800" b="1" spc="-1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δι</a:t>
            </a:r>
            <a:r>
              <a:rPr lang="el-GR" sz="28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λύμα</a:t>
            </a:r>
            <a:r>
              <a:rPr lang="el-GR" sz="2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α, </a:t>
            </a:r>
            <a:r>
              <a:rPr lang="el-GR" sz="2800" b="1" spc="-1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οποία </a:t>
            </a:r>
            <a:r>
              <a:rPr lang="el-GR" sz="280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 </a:t>
            </a:r>
            <a:r>
              <a:rPr lang="el-GR" sz="280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π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ν κο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νά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με 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οπ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θ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ασχολ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θ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ύμε 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και εμ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εί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ερ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αστηρ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lang="el-GR" sz="28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σχηματ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ζο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αι</a:t>
            </a:r>
            <a:r>
              <a:rPr lang="el-GR" sz="28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κυρίως:</a:t>
            </a:r>
            <a:endParaRPr lang="el-GR" sz="2800" dirty="0">
              <a:latin typeface="Century Gothic"/>
              <a:cs typeface="Century Gothic"/>
            </a:endParaRPr>
          </a:p>
          <a:p>
            <a:pPr>
              <a:lnSpc>
                <a:spcPts val="1200"/>
              </a:lnSpc>
              <a:spcBef>
                <a:spcPts val="96"/>
              </a:spcBef>
            </a:pPr>
            <a:endParaRPr lang="el-GR" sz="1600" dirty="0"/>
          </a:p>
          <a:p>
            <a:pPr marL="12700" marR="8890" indent="0">
              <a:lnSpc>
                <a:spcPct val="100000"/>
              </a:lnSpc>
              <a:buNone/>
              <a:tabLst>
                <a:tab pos="469265" algn="l"/>
              </a:tabLst>
            </a:pP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 </a:t>
            </a:r>
            <a:r>
              <a:rPr lang="el-GR" sz="2800" spc="-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άμ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ιξη </a:t>
            </a:r>
            <a:r>
              <a:rPr lang="el-GR" sz="2800" spc="-2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ύο </a:t>
            </a:r>
            <a:r>
              <a:rPr lang="el-GR" sz="2800" spc="-2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υγρ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ώ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ν </a:t>
            </a:r>
            <a:r>
              <a:rPr lang="el-GR" sz="2800" spc="-2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2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παρ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γμα αιθα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όλη</a:t>
            </a:r>
            <a:r>
              <a:rPr lang="el-GR" sz="28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και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ερό)</a:t>
            </a:r>
            <a:endParaRPr lang="el-GR" sz="2800" dirty="0">
              <a:latin typeface="Century Gothic"/>
              <a:cs typeface="Century Gothic"/>
            </a:endParaRPr>
          </a:p>
          <a:p>
            <a:pPr>
              <a:lnSpc>
                <a:spcPts val="1300"/>
              </a:lnSpc>
              <a:spcBef>
                <a:spcPts val="9"/>
              </a:spcBef>
            </a:pPr>
            <a:endParaRPr lang="el-GR" sz="1800" dirty="0"/>
          </a:p>
          <a:p>
            <a:pPr marL="12700" marR="10160" indent="0">
              <a:lnSpc>
                <a:spcPct val="100000"/>
              </a:lnSpc>
              <a:buNone/>
              <a:tabLst>
                <a:tab pos="469265" algn="l"/>
                <a:tab pos="989330" algn="l"/>
                <a:tab pos="2161540" algn="l"/>
                <a:tab pos="2905125" algn="l"/>
                <a:tab pos="3900804" algn="l"/>
                <a:tab pos="4370070" algn="l"/>
                <a:tab pos="5179060" algn="l"/>
              </a:tabLst>
            </a:pP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	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λυση	ε</a:t>
            </a:r>
            <a:r>
              <a:rPr lang="el-GR" sz="2800" spc="2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ός	α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υ	σε	υγ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	</a:t>
            </a:r>
            <a:r>
              <a:rPr lang="el-GR" sz="2800" spc="-3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παράδειγ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15" baseline="-21367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lang="el-GR" sz="2800" baseline="-21367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262" baseline="-21367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σε 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ερό</a:t>
            </a:r>
            <a:r>
              <a:rPr lang="el-GR" sz="2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ή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lang="el-GR" sz="2800" spc="15" baseline="-21367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lang="el-GR" sz="2800" spc="254" baseline="-21367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σε 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ερό)</a:t>
            </a:r>
            <a:endParaRPr lang="el-GR" sz="2800" dirty="0">
              <a:latin typeface="Century Gothic"/>
              <a:cs typeface="Century Gothic"/>
            </a:endParaRPr>
          </a:p>
          <a:p>
            <a:pPr>
              <a:lnSpc>
                <a:spcPts val="1200"/>
              </a:lnSpc>
              <a:spcBef>
                <a:spcPts val="96"/>
              </a:spcBef>
            </a:pPr>
            <a:endParaRPr lang="el-GR" sz="1600" dirty="0"/>
          </a:p>
          <a:p>
            <a:pPr marL="12700" marR="8255" indent="0">
              <a:lnSpc>
                <a:spcPct val="100000"/>
              </a:lnSpc>
              <a:buNone/>
              <a:tabLst>
                <a:tab pos="469265" algn="l"/>
                <a:tab pos="962025" algn="l"/>
                <a:tab pos="2106295" algn="l"/>
                <a:tab pos="2821305" algn="l"/>
                <a:tab pos="3958590" algn="l"/>
                <a:tab pos="4400550" algn="l"/>
                <a:tab pos="5180965" algn="l"/>
              </a:tabLst>
            </a:pP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	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ιάλυση	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ός	στ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ού	σε	υγρό	</a:t>
            </a:r>
            <a:r>
              <a:rPr lang="el-GR" sz="2800" spc="-3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παράδειγ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 err="1">
                <a:solidFill>
                  <a:srgbClr val="404040"/>
                </a:solidFill>
                <a:latin typeface="Century Gothic"/>
                <a:cs typeface="Century Gothic"/>
              </a:rPr>
              <a:t>Na</a:t>
            </a:r>
            <a:r>
              <a:rPr lang="el-GR" sz="2800" spc="5" dirty="0" err="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lang="el-GR" sz="2800" dirty="0" err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lang="el-GR" sz="28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σε 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ό)</a:t>
            </a:r>
            <a:endParaRPr lang="el-GR" sz="2800" dirty="0">
              <a:latin typeface="Century Gothic"/>
              <a:cs typeface="Century Gothic"/>
            </a:endParaRPr>
          </a:p>
          <a:p>
            <a:pPr>
              <a:lnSpc>
                <a:spcPts val="1300"/>
              </a:lnSpc>
              <a:spcBef>
                <a:spcPts val="7"/>
              </a:spcBef>
            </a:pPr>
            <a:endParaRPr lang="el-GR" sz="1800" dirty="0"/>
          </a:p>
          <a:p>
            <a:pPr marL="0" marR="8255" indent="0" algn="just">
              <a:lnSpc>
                <a:spcPct val="100000"/>
              </a:lnSpc>
              <a:buNone/>
            </a:pP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ιαλύμ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αποτ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λούντ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 </a:t>
            </a:r>
            <a:r>
              <a:rPr lang="el-GR" sz="2800" spc="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από </a:t>
            </a:r>
            <a:r>
              <a:rPr lang="el-GR" sz="2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 </a:t>
            </a:r>
            <a:r>
              <a:rPr lang="el-GR" sz="2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διαλ</a:t>
            </a:r>
            <a:r>
              <a:rPr lang="el-GR" sz="2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ύ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τη</a:t>
            </a:r>
            <a:endParaRPr lang="el-GR" sz="2800" dirty="0">
              <a:latin typeface="Century Gothic"/>
              <a:cs typeface="Century Gothic"/>
            </a:endParaRPr>
          </a:p>
          <a:p>
            <a:pPr marL="0" marR="1333500" indent="0" algn="just">
              <a:lnSpc>
                <a:spcPct val="100000"/>
              </a:lnSpc>
              <a:buNone/>
            </a:pP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/τη)</a:t>
            </a:r>
            <a:r>
              <a:rPr lang="el-GR" sz="28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και</a:t>
            </a:r>
            <a:r>
              <a:rPr lang="el-GR" sz="2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δι</a:t>
            </a:r>
            <a:r>
              <a:rPr lang="el-GR" sz="2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λυ</a:t>
            </a:r>
            <a:r>
              <a:rPr lang="el-GR" sz="2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ένη</a:t>
            </a:r>
            <a:r>
              <a:rPr lang="el-GR" sz="2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ουσία</a:t>
            </a:r>
            <a:r>
              <a:rPr lang="el-GR" sz="2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/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ο)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lang="el-GR" sz="2800" dirty="0">
              <a:latin typeface="Century Gothic"/>
              <a:cs typeface="Century Gothic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2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E567B3-65F8-FF10-E546-6719C15F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77" y="124691"/>
            <a:ext cx="9404723" cy="140053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Περιεκτικότητα</a:t>
            </a:r>
            <a:r>
              <a:rPr lang="el-GR" spc="-45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διαλυμάτων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F4AF07-8900-1B74-4756-02B01CB6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4" y="1086592"/>
            <a:ext cx="12000015" cy="5646717"/>
          </a:xfrm>
        </p:spPr>
        <p:txBody>
          <a:bodyPr>
            <a:normAutofit fontScale="25000" lnSpcReduction="20000"/>
          </a:bodyPr>
          <a:lstStyle/>
          <a:p>
            <a:pPr marL="0" marR="8255" indent="0">
              <a:lnSpc>
                <a:spcPct val="120000"/>
              </a:lnSpc>
              <a:buNone/>
              <a:tabLst>
                <a:tab pos="4178300" algn="l"/>
              </a:tabLst>
            </a:pPr>
            <a:r>
              <a:rPr lang="el-GR" sz="6400" b="1" spc="-5" dirty="0">
                <a:solidFill>
                  <a:srgbClr val="7B230C"/>
                </a:solidFill>
                <a:latin typeface="Century Gothic"/>
                <a:cs typeface="Century Gothic"/>
              </a:rPr>
              <a:t>Ω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ς</a:t>
            </a:r>
            <a:r>
              <a:rPr lang="el-GR" sz="6400" b="1" spc="14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περι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ε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κτικ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ό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τη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τ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α</a:t>
            </a:r>
            <a:r>
              <a:rPr lang="el-GR" sz="6400" b="1" spc="14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ή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συγκ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έ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ντρω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σ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η</a:t>
            </a:r>
            <a:r>
              <a:rPr lang="el-GR" sz="6400" b="1" spc="13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ενός</a:t>
            </a:r>
            <a:r>
              <a:rPr lang="el-GR" sz="6400" b="1" spc="13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διαλύματος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ο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ρίζεται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η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πο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σ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ότη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τ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α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της</a:t>
            </a:r>
            <a:r>
              <a:rPr lang="el-GR" sz="6400" b="1" spc="14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διαλυμένης ουσίας</a:t>
            </a:r>
            <a:r>
              <a:rPr lang="el-GR" sz="6400" b="1" spc="-2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που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υπάρχει 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σ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ε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μια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ορι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σ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μένη	ποσότη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τ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α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διαλύματος</a:t>
            </a:r>
            <a:r>
              <a:rPr lang="el-GR" sz="6400" b="1" spc="-5" dirty="0">
                <a:solidFill>
                  <a:srgbClr val="7B230C"/>
                </a:solidFill>
                <a:latin typeface="Century Gothic"/>
                <a:cs typeface="Century Gothic"/>
              </a:rPr>
              <a:t>.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3210560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Μπορεί να εκ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φ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ρα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σ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τεί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είτε με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φυσικές</a:t>
            </a:r>
            <a:r>
              <a:rPr lang="el-GR" sz="6400" b="1" spc="-1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είτε με</a:t>
            </a:r>
            <a:r>
              <a:rPr lang="el-GR" sz="6400" b="1" spc="-10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χημικές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7B230C"/>
                </a:solidFill>
                <a:latin typeface="Century Gothic"/>
                <a:cs typeface="Century Gothic"/>
              </a:rPr>
              <a:t>μονάδε</a:t>
            </a:r>
            <a:r>
              <a:rPr lang="el-GR" sz="6400" b="1" spc="5" dirty="0">
                <a:solidFill>
                  <a:srgbClr val="7B230C"/>
                </a:solidFill>
                <a:latin typeface="Century Gothic"/>
                <a:cs typeface="Century Gothic"/>
              </a:rPr>
              <a:t>ς</a:t>
            </a:r>
            <a:r>
              <a:rPr lang="el-GR" sz="6400" b="1" spc="-5" dirty="0">
                <a:solidFill>
                  <a:srgbClr val="7B230C"/>
                </a:solidFill>
                <a:latin typeface="Century Gothic"/>
                <a:cs typeface="Century Gothic"/>
              </a:rPr>
              <a:t>.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6422390" indent="0" algn="just">
              <a:lnSpc>
                <a:spcPct val="100000"/>
              </a:lnSpc>
              <a:spcBef>
                <a:spcPts val="445"/>
              </a:spcBef>
              <a:buNone/>
            </a:pP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Φυσικές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μονάδες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έκφρασης</a:t>
            </a:r>
            <a:endParaRPr lang="el-GR" sz="6400" dirty="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lang="el-GR" sz="6400" dirty="0"/>
          </a:p>
          <a:p>
            <a:pPr>
              <a:lnSpc>
                <a:spcPts val="1000"/>
              </a:lnSpc>
            </a:pPr>
            <a:endParaRPr lang="el-GR" sz="6400" dirty="0"/>
          </a:p>
          <a:p>
            <a:pPr marL="0" marR="4855210" indent="0" algn="just">
              <a:lnSpc>
                <a:spcPct val="100000"/>
              </a:lnSpc>
              <a:buNone/>
            </a:pPr>
            <a:r>
              <a:rPr lang="el-GR" sz="6400" spc="-114" dirty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Επί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τοις εκατό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κατά</a:t>
            </a:r>
            <a:r>
              <a:rPr lang="el-GR" sz="6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βάρος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(%</a:t>
            </a:r>
            <a:r>
              <a:rPr lang="el-GR" sz="6400" b="1" dirty="0" err="1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b="1" spc="-5" dirty="0" err="1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r>
              <a:rPr lang="el-GR" sz="6400" b="1" dirty="0" err="1">
                <a:solidFill>
                  <a:srgbClr val="404040"/>
                </a:solidFill>
                <a:latin typeface="Century Gothic"/>
                <a:cs typeface="Century Gothic"/>
              </a:rPr>
              <a:t>β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 ή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%w/w)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1398905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φρ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ζει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 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ραμμάρ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υμέ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0 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ραμμάρ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ύμα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5114290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200" dirty="0" smtClean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spc="-114" dirty="0" smtClean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Επί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τοις εκατό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βάρος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κατ’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όγκο 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(%</a:t>
            </a:r>
            <a:r>
              <a:rPr lang="el-GR" sz="6400" b="1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w/v)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2237740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φρ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ζει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 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ραμμάρ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υμέ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0 </a:t>
            </a:r>
            <a:r>
              <a:rPr lang="el-GR" sz="6400" spc="-15" dirty="0" err="1">
                <a:solidFill>
                  <a:srgbClr val="404040"/>
                </a:solidFill>
                <a:latin typeface="Century Gothic"/>
                <a:cs typeface="Century Gothic"/>
              </a:rPr>
              <a:t>mL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ύμα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lang="el-GR" sz="6400" dirty="0" smtClean="0">
              <a:latin typeface="Century Gothic"/>
              <a:cs typeface="Century Gothic"/>
            </a:endParaRPr>
          </a:p>
          <a:p>
            <a:pPr marL="0" marR="5396230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114" dirty="0" smtClean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Επί</a:t>
            </a:r>
            <a:r>
              <a:rPr lang="el-GR" sz="6400" b="1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τοις εκατό</a:t>
            </a:r>
            <a:r>
              <a:rPr lang="el-GR" sz="6400" b="1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κατ’</a:t>
            </a:r>
            <a:r>
              <a:rPr lang="el-GR" sz="6400" b="1" spc="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όγκο </a:t>
            </a:r>
            <a:r>
              <a:rPr lang="el-GR" sz="6400" b="1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(%</a:t>
            </a: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v/v</a:t>
            </a:r>
            <a:r>
              <a:rPr lang="el-GR" sz="6400" b="1" spc="-10" dirty="0" smtClean="0">
                <a:solidFill>
                  <a:srgbClr val="404040"/>
                </a:solidFill>
                <a:latin typeface="Century Gothic"/>
                <a:cs typeface="Century Gothic"/>
              </a:rPr>
              <a:t>-%</a:t>
            </a:r>
            <a:r>
              <a:rPr lang="el-GR" sz="6400" b="1" spc="-10" dirty="0" err="1" smtClean="0">
                <a:solidFill>
                  <a:srgbClr val="404040"/>
                </a:solidFill>
                <a:latin typeface="Century Gothic"/>
                <a:cs typeface="Century Gothic"/>
              </a:rPr>
              <a:t>vol</a:t>
            </a:r>
            <a:r>
              <a:rPr lang="el-GR" sz="6400" b="1" spc="-10" dirty="0" smtClean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lang="el-GR" sz="6400" dirty="0" smtClean="0">
              <a:latin typeface="Century Gothic"/>
              <a:cs typeface="Century Gothic"/>
            </a:endParaRPr>
          </a:p>
          <a:p>
            <a:pPr marL="0" marR="1315085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10" dirty="0" smtClean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dirty="0" smtClean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spc="-10" dirty="0" smtClean="0">
                <a:solidFill>
                  <a:srgbClr val="404040"/>
                </a:solidFill>
                <a:latin typeface="Century Gothic"/>
                <a:cs typeface="Century Gothic"/>
              </a:rPr>
              <a:t>φρά</a:t>
            </a:r>
            <a:r>
              <a:rPr lang="el-GR" sz="6400" dirty="0" smtClean="0">
                <a:solidFill>
                  <a:srgbClr val="404040"/>
                </a:solidFill>
                <a:latin typeface="Century Gothic"/>
                <a:cs typeface="Century Gothic"/>
              </a:rPr>
              <a:t>ζει</a:t>
            </a:r>
            <a:r>
              <a:rPr lang="el-GR" sz="6400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6400" dirty="0" err="1">
                <a:solidFill>
                  <a:srgbClr val="404040"/>
                </a:solidFill>
                <a:latin typeface="Century Gothic"/>
                <a:cs typeface="Century Gothic"/>
              </a:rPr>
              <a:t>mL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 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αλ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οπο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πε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χ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10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0 </a:t>
            </a:r>
            <a:r>
              <a:rPr lang="el-GR" sz="6400" dirty="0" err="1">
                <a:solidFill>
                  <a:srgbClr val="404040"/>
                </a:solidFill>
                <a:latin typeface="Century Gothic"/>
                <a:cs typeface="Century Gothic"/>
              </a:rPr>
              <a:t>mL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 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αλ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ύ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4364355" indent="0" algn="just">
              <a:lnSpc>
                <a:spcPct val="100000"/>
              </a:lnSpc>
              <a:spcBef>
                <a:spcPts val="434"/>
              </a:spcBef>
              <a:buNone/>
            </a:pPr>
            <a:r>
              <a:rPr lang="el-GR" sz="6400" spc="-114" dirty="0" smtClean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Μέρη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στο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εκατομμύριο </a:t>
            </a:r>
            <a:r>
              <a:rPr lang="el-GR" sz="6400" b="1" dirty="0" err="1">
                <a:solidFill>
                  <a:srgbClr val="404040"/>
                </a:solidFill>
                <a:latin typeface="Century Gothic"/>
                <a:cs typeface="Century Gothic"/>
              </a:rPr>
              <a:t>ppm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parts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per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million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6350" indent="0" algn="just">
              <a:lnSpc>
                <a:spcPct val="120000"/>
              </a:lnSpc>
              <a:buNone/>
            </a:pP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φρ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ζει</a:t>
            </a:r>
            <a:r>
              <a:rPr lang="el-GR" sz="64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έρ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υς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ή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ου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λυμ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2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6400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6 </a:t>
            </a:r>
            <a:r>
              <a:rPr lang="el-GR" sz="6400" spc="-217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λύμ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 ή</a:t>
            </a:r>
            <a:r>
              <a:rPr lang="el-GR" sz="64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ου</a:t>
            </a:r>
            <a:r>
              <a:rPr lang="el-GR" sz="6400" spc="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λύμ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, </a:t>
            </a:r>
            <a:r>
              <a:rPr lang="el-GR" sz="6400" spc="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τα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lang="el-GR" sz="640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=</a:t>
            </a:r>
            <a:r>
              <a:rPr lang="el-GR" sz="6400" spc="9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r>
              <a:rPr lang="el-GR" sz="6400" spc="-15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/</a:t>
            </a:r>
            <a:r>
              <a:rPr lang="el-GR" sz="6400" spc="-15" dirty="0" err="1">
                <a:solidFill>
                  <a:srgbClr val="404040"/>
                </a:solidFill>
                <a:latin typeface="Century Gothic"/>
                <a:cs typeface="Century Gothic"/>
              </a:rPr>
              <a:t>mL</a:t>
            </a:r>
            <a:r>
              <a:rPr lang="el-GR" sz="6400" spc="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δη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λα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δή</a:t>
            </a:r>
            <a:r>
              <a:rPr lang="el-GR" sz="6400" spc="8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1pp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m</a:t>
            </a:r>
            <a:r>
              <a:rPr lang="el-GR" sz="6400" spc="9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άρ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</a:t>
            </a:r>
            <a:r>
              <a:rPr lang="el-GR" sz="6400" spc="9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2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8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</a:t>
            </a:r>
            <a:r>
              <a:rPr lang="el-GR" sz="6400" spc="8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spc="9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20" dirty="0">
                <a:solidFill>
                  <a:srgbClr val="C00000"/>
                </a:solidFill>
                <a:latin typeface="Century Gothic"/>
                <a:cs typeface="Century Gothic"/>
              </a:rPr>
              <a:t>m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/Kg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-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μ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g/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,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 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mg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ή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 1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μ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spc="-20" dirty="0" err="1">
                <a:solidFill>
                  <a:srgbClr val="C00000"/>
                </a:solidFill>
                <a:latin typeface="Century Gothic"/>
                <a:cs typeface="Century Gothic"/>
              </a:rPr>
              <a:t>m</a:t>
            </a:r>
            <a:r>
              <a:rPr lang="el-GR" sz="6400" spc="-15" dirty="0" err="1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,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 err="1">
                <a:solidFill>
                  <a:srgbClr val="C00000"/>
                </a:solidFill>
                <a:latin typeface="Century Gothic"/>
                <a:cs typeface="Century Gothic"/>
              </a:rPr>
              <a:t>μL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/L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4135754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Μέρη</a:t>
            </a:r>
            <a:r>
              <a:rPr lang="el-GR" sz="6400" b="1" spc="-10" dirty="0" smtClean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στο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δισεκατομμύριο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 err="1">
                <a:solidFill>
                  <a:srgbClr val="404040"/>
                </a:solidFill>
                <a:latin typeface="Century Gothic"/>
                <a:cs typeface="Century Gothic"/>
              </a:rPr>
              <a:t>ppb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parts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 per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billion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8255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φρά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ζει </a:t>
            </a:r>
            <a:r>
              <a:rPr lang="el-GR" sz="6400" spc="-2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μέρ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η </a:t>
            </a:r>
            <a:r>
              <a:rPr lang="el-GR" sz="6400" spc="-2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βάρ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 </a:t>
            </a:r>
            <a:r>
              <a:rPr lang="el-GR" sz="6400" spc="-2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ή</a:t>
            </a:r>
            <a:r>
              <a:rPr lang="el-GR" sz="6400" spc="2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αλ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υμ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2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υσ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6400" spc="-2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 </a:t>
            </a:r>
            <a:r>
              <a:rPr lang="el-GR" sz="6400" spc="-2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spc="2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6400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9</a:t>
            </a:r>
            <a:r>
              <a:rPr lang="el-GR" sz="6400" spc="157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μέ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ρη </a:t>
            </a:r>
            <a:r>
              <a:rPr lang="el-GR" sz="6400" spc="-2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βάρ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ή</a:t>
            </a:r>
            <a:r>
              <a:rPr lang="el-GR" sz="6400" spc="2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5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ου</a:t>
            </a:r>
            <a:r>
              <a:rPr lang="el-GR" sz="64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7620" indent="0" algn="just">
              <a:lnSpc>
                <a:spcPct val="100000"/>
              </a:lnSpc>
              <a:spcBef>
                <a:spcPts val="434"/>
              </a:spcBef>
              <a:buNone/>
            </a:pP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64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ύμα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64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6400" spc="15" dirty="0">
                <a:solidFill>
                  <a:srgbClr val="404040"/>
                </a:solidFill>
                <a:latin typeface="Century Gothic"/>
                <a:cs typeface="Century Gothic"/>
              </a:rPr>
              <a:t>ς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r>
              <a:rPr lang="el-GR" sz="64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1pp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b 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 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2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 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μ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g/</a:t>
            </a:r>
            <a:r>
              <a:rPr lang="el-GR" sz="6400" spc="-15" dirty="0" err="1">
                <a:solidFill>
                  <a:srgbClr val="C00000"/>
                </a:solidFill>
                <a:latin typeface="Century Gothic"/>
                <a:cs typeface="Century Gothic"/>
              </a:rPr>
              <a:t>Kg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1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ή  </a:t>
            </a:r>
            <a:r>
              <a:rPr lang="el-GR" sz="6400" spc="-25" dirty="0" err="1">
                <a:solidFill>
                  <a:srgbClr val="C00000"/>
                </a:solidFill>
                <a:latin typeface="Century Gothic"/>
                <a:cs typeface="Century Gothic"/>
              </a:rPr>
              <a:t>n</a:t>
            </a:r>
            <a:r>
              <a:rPr lang="el-GR" sz="6400" spc="-10" dirty="0" err="1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,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β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ρ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ος 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2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 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μg/L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ή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4729480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n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spc="-20" dirty="0" err="1">
                <a:solidFill>
                  <a:srgbClr val="C00000"/>
                </a:solidFill>
                <a:latin typeface="Century Gothic"/>
                <a:cs typeface="Century Gothic"/>
              </a:rPr>
              <a:t>m</a:t>
            </a:r>
            <a:r>
              <a:rPr lang="el-GR" sz="6400" spc="-15" dirty="0" err="1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,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α</a:t>
            </a:r>
            <a:r>
              <a:rPr lang="el-GR" sz="6400" spc="20" dirty="0">
                <a:solidFill>
                  <a:srgbClr val="C00000"/>
                </a:solidFill>
                <a:latin typeface="Century Gothic"/>
                <a:cs typeface="Century Gothic"/>
              </a:rPr>
              <a:t>ν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ά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όγ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κ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ο 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=</a:t>
            </a:r>
            <a:r>
              <a:rPr lang="el-GR" sz="64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25" dirty="0" err="1">
                <a:solidFill>
                  <a:srgbClr val="C00000"/>
                </a:solidFill>
                <a:latin typeface="Century Gothic"/>
                <a:cs typeface="Century Gothic"/>
              </a:rPr>
              <a:t>n</a:t>
            </a:r>
            <a:r>
              <a:rPr lang="el-GR" sz="6400" spc="-15" dirty="0" err="1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spc="-10" dirty="0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n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g/g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dirty="0">
                <a:solidFill>
                  <a:srgbClr val="C00000"/>
                </a:solidFill>
                <a:latin typeface="Century Gothic"/>
                <a:cs typeface="Century Gothic"/>
              </a:rPr>
              <a:t>ή</a:t>
            </a:r>
            <a:r>
              <a:rPr lang="el-GR" sz="6400" spc="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1</a:t>
            </a:r>
            <a:r>
              <a:rPr lang="el-GR" sz="6400" spc="-25" dirty="0">
                <a:solidFill>
                  <a:srgbClr val="C00000"/>
                </a:solidFill>
                <a:latin typeface="Century Gothic"/>
                <a:cs typeface="Century Gothic"/>
              </a:rPr>
              <a:t>n</a:t>
            </a:r>
            <a:r>
              <a:rPr lang="el-GR" sz="6400" spc="-15" dirty="0">
                <a:solidFill>
                  <a:srgbClr val="C00000"/>
                </a:solidFill>
                <a:latin typeface="Century Gothic"/>
                <a:cs typeface="Century Gothic"/>
              </a:rPr>
              <a:t>g</a:t>
            </a:r>
            <a:r>
              <a:rPr lang="el-GR" sz="6400" spc="-5" dirty="0">
                <a:solidFill>
                  <a:srgbClr val="C00000"/>
                </a:solidFill>
                <a:latin typeface="Century Gothic"/>
                <a:cs typeface="Century Gothic"/>
              </a:rPr>
              <a:t>/</a:t>
            </a:r>
            <a:r>
              <a:rPr lang="el-GR" sz="6400" spc="-15" dirty="0" err="1">
                <a:solidFill>
                  <a:srgbClr val="C00000"/>
                </a:solidFill>
                <a:latin typeface="Century Gothic"/>
                <a:cs typeface="Century Gothic"/>
              </a:rPr>
              <a:t>mL</a:t>
            </a:r>
            <a:endParaRPr lang="el-GR" sz="6400" dirty="0">
              <a:latin typeface="Century Gothic"/>
              <a:cs typeface="Century Gothic"/>
            </a:endParaRPr>
          </a:p>
          <a:p>
            <a:pPr marL="0" marR="3198495" indent="0" algn="just">
              <a:lnSpc>
                <a:spcPct val="100000"/>
              </a:lnSpc>
              <a:spcBef>
                <a:spcPts val="430"/>
              </a:spcBef>
              <a:buNone/>
            </a:pPr>
            <a:r>
              <a:rPr lang="el-GR" sz="6400" spc="-114" dirty="0" smtClean="0">
                <a:solidFill>
                  <a:srgbClr val="A42F0F"/>
                </a:solidFill>
                <a:latin typeface="Segoe Fluent Icons"/>
                <a:cs typeface="Segoe Fluent Icons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Μέρη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βάρους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στο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τρισ</a:t>
            </a:r>
            <a:r>
              <a:rPr lang="el-GR" sz="6400" b="1" spc="5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κατομμύριο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 err="1">
                <a:solidFill>
                  <a:srgbClr val="404040"/>
                </a:solidFill>
                <a:latin typeface="Century Gothic"/>
                <a:cs typeface="Century Gothic"/>
              </a:rPr>
              <a:t>ppt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parts</a:t>
            </a:r>
            <a:r>
              <a:rPr lang="el-GR" sz="64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dirty="0">
                <a:solidFill>
                  <a:srgbClr val="404040"/>
                </a:solidFill>
                <a:latin typeface="Century Gothic"/>
                <a:cs typeface="Century Gothic"/>
              </a:rPr>
              <a:t>per</a:t>
            </a:r>
            <a:r>
              <a:rPr lang="el-GR" sz="6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64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trillion</a:t>
            </a:r>
            <a:r>
              <a:rPr lang="el-GR" sz="64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lang="el-GR" sz="6400" dirty="0">
              <a:latin typeface="Century Gothic"/>
              <a:cs typeface="Century Gothic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4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4EAEAB-E12E-BBD3-70BB-87537D45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spc="-5" dirty="0">
                <a:solidFill>
                  <a:srgbClr val="C00000"/>
                </a:solidFill>
              </a:rPr>
              <a:t>Αλκοολικός βαθμός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357A95-DBA5-B9C2-EC34-F96BF3D35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6350" indent="0" algn="just">
              <a:lnSpc>
                <a:spcPct val="100000"/>
              </a:lnSpc>
              <a:buNone/>
              <a:tabLst>
                <a:tab pos="469265" algn="l"/>
                <a:tab pos="991235" algn="l"/>
              </a:tabLst>
              <a:defRPr/>
            </a:pPr>
            <a:r>
              <a:rPr lang="el-GR" sz="2800" spc="-265" dirty="0">
                <a:solidFill>
                  <a:srgbClr val="A42F0F"/>
                </a:solidFill>
                <a:latin typeface="Segoe Fluent Icons"/>
                <a:cs typeface="Segoe Fluent Icons"/>
              </a:rPr>
              <a:t>	</a:t>
            </a:r>
            <a:r>
              <a:rPr lang="el-GR" sz="3300" spc="-5" dirty="0">
                <a:solidFill>
                  <a:schemeClr val="bg1"/>
                </a:solidFill>
                <a:latin typeface="Century Gothic"/>
              </a:rPr>
              <a:t>η % κατ’ όγκο περιεκτικότητα   ενός ποτού σε αλκοόλη σε θερμοκρασία 20oC. Συμβολίζεται σε	%  Vol  (δηλ.  13  %  Vol  σημαίνει  ότι  στα  100  λίτρα ποτού περιέχονται 13 λίτρα αλκοόλης).</a:t>
            </a:r>
          </a:p>
          <a:p>
            <a:pPr marL="0" indent="0" algn="just">
              <a:lnSpc>
                <a:spcPts val="1200"/>
              </a:lnSpc>
              <a:buNone/>
              <a:defRPr/>
            </a:pPr>
            <a:endParaRPr lang="el-GR" sz="3300" spc="-5" dirty="0">
              <a:solidFill>
                <a:schemeClr val="bg1"/>
              </a:solidFill>
              <a:latin typeface="Century Gothic"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456565" algn="l"/>
                <a:tab pos="3484245" algn="l"/>
                <a:tab pos="4932045" algn="l"/>
                <a:tab pos="6543040" algn="l"/>
              </a:tabLst>
              <a:defRPr/>
            </a:pPr>
            <a:r>
              <a:rPr lang="el-GR" sz="3300" spc="-5" dirty="0">
                <a:solidFill>
                  <a:schemeClr val="bg1"/>
                </a:solidFill>
                <a:latin typeface="Century Gothic"/>
              </a:rPr>
              <a:t>	Προσδιορίζεται	από	ειδικό	εργαστηριακό</a:t>
            </a:r>
          </a:p>
          <a:p>
            <a:pPr marL="0" marR="57785" indent="0" algn="just">
              <a:lnSpc>
                <a:spcPct val="100000"/>
              </a:lnSpc>
              <a:buNone/>
              <a:defRPr/>
            </a:pPr>
            <a:r>
              <a:rPr lang="el-GR" sz="3300" spc="-5" dirty="0">
                <a:solidFill>
                  <a:schemeClr val="bg1"/>
                </a:solidFill>
                <a:latin typeface="Century Gothic"/>
              </a:rPr>
              <a:t>όργανο αραιόμετρο που ονομάζεται αλκοολόμετρο.</a:t>
            </a:r>
          </a:p>
          <a:p>
            <a:pPr marL="0" indent="0" algn="just">
              <a:lnSpc>
                <a:spcPts val="1200"/>
              </a:lnSpc>
              <a:buNone/>
              <a:defRPr/>
            </a:pPr>
            <a:endParaRPr lang="el-GR" sz="3300" spc="-5" dirty="0">
              <a:solidFill>
                <a:schemeClr val="bg1"/>
              </a:solidFill>
              <a:latin typeface="Century Gothic"/>
            </a:endParaRPr>
          </a:p>
          <a:p>
            <a:pPr marL="0" marR="6350" indent="0" algn="just">
              <a:lnSpc>
                <a:spcPct val="100000"/>
              </a:lnSpc>
              <a:buNone/>
              <a:tabLst>
                <a:tab pos="469265" algn="l"/>
              </a:tabLst>
              <a:defRPr/>
            </a:pPr>
            <a:r>
              <a:rPr lang="el-GR" sz="3300" spc="-5" dirty="0">
                <a:solidFill>
                  <a:schemeClr val="bg1"/>
                </a:solidFill>
                <a:latin typeface="Century Gothic"/>
              </a:rPr>
              <a:t>	Ο  αλκοολικός  βαθμός  φέρεται  υποχρεωτικά  με  εμφανή ένδειξη   στην   ετικέτα   όλων   των   διακινούμενων   στο εμπόριο αλκοολούχων ποτών.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93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96488-6BA7-7622-4CCD-9950463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Περιεκτικότητα</a:t>
            </a:r>
            <a:r>
              <a:rPr lang="el-GR" spc="-45" dirty="0"/>
              <a:t> </a:t>
            </a:r>
            <a:r>
              <a:rPr lang="el-GR" dirty="0"/>
              <a:t>διαλυμάτων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DAC06A-D002-315B-AAA8-160D0430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Χημικές</a:t>
            </a:r>
            <a:r>
              <a:rPr lang="el-GR" sz="3200" b="1" u="heavy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μονά</a:t>
            </a:r>
            <a:r>
              <a:rPr lang="el-GR" sz="3200" b="1" u="heavy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ες</a:t>
            </a:r>
            <a:r>
              <a:rPr lang="el-GR" sz="3200" b="1" u="heavy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έκφ</a:t>
            </a:r>
            <a:r>
              <a:rPr lang="el-GR" sz="3200" b="1" u="heavy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3200" b="1" u="heavy" spc="-1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3200" b="1" u="heavy" dirty="0">
                <a:solidFill>
                  <a:srgbClr val="404040"/>
                </a:solidFill>
                <a:latin typeface="Century Gothic"/>
                <a:cs typeface="Century Gothic"/>
              </a:rPr>
              <a:t>ης</a:t>
            </a:r>
            <a:endParaRPr lang="el-GR" sz="3200" dirty="0">
              <a:latin typeface="Century Gothic"/>
              <a:cs typeface="Century Gothic"/>
            </a:endParaRPr>
          </a:p>
          <a:p>
            <a:pPr>
              <a:lnSpc>
                <a:spcPts val="1000"/>
              </a:lnSpc>
              <a:spcBef>
                <a:spcPts val="65"/>
              </a:spcBef>
            </a:pPr>
            <a:endParaRPr lang="el-GR" sz="1100" dirty="0"/>
          </a:p>
          <a:p>
            <a:pPr marL="12700" marR="420370" indent="0">
              <a:lnSpc>
                <a:spcPts val="2390"/>
              </a:lnSpc>
              <a:buNone/>
              <a:tabLst>
                <a:tab pos="469265" algn="l"/>
              </a:tabLst>
            </a:pPr>
            <a:r>
              <a:rPr lang="el-GR" sz="2800" spc="-220" dirty="0">
                <a:solidFill>
                  <a:srgbClr val="A42F0F"/>
                </a:solidFill>
                <a:latin typeface="Segoe Fluent Icons"/>
                <a:cs typeface="Segoe Fluent Icons"/>
              </a:rPr>
              <a:t>	</a:t>
            </a:r>
            <a:r>
              <a:rPr lang="el-GR" sz="2800" b="1" spc="-220" dirty="0">
                <a:solidFill>
                  <a:srgbClr val="404040"/>
                </a:solidFill>
                <a:latin typeface="Century Gothic"/>
                <a:cs typeface="Century Gothic"/>
              </a:rPr>
              <a:t>Γραμμομοριακή</a:t>
            </a:r>
            <a:r>
              <a:rPr lang="el-GR" sz="28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συ</a:t>
            </a:r>
            <a:r>
              <a:rPr lang="el-GR" sz="2800" b="1" spc="5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κέντρω</a:t>
            </a:r>
            <a:r>
              <a:rPr lang="el-GR" sz="2800" b="1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ή μοριακή</a:t>
            </a:r>
            <a:r>
              <a:rPr lang="el-GR" sz="28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συ</a:t>
            </a:r>
            <a:r>
              <a:rPr lang="el-GR" sz="2800" b="1" spc="5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κέντρω</a:t>
            </a:r>
            <a:r>
              <a:rPr lang="el-GR" sz="2800" b="1" spc="5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κατ’ ό</a:t>
            </a:r>
            <a:r>
              <a:rPr lang="el-GR" sz="2800" b="1" spc="5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κο</a:t>
            </a:r>
            <a:r>
              <a:rPr lang="el-GR" sz="2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Μ (</a:t>
            </a:r>
            <a:r>
              <a:rPr lang="el-GR" sz="2800" b="1" dirty="0" err="1">
                <a:solidFill>
                  <a:srgbClr val="404040"/>
                </a:solidFill>
                <a:latin typeface="Century Gothic"/>
                <a:cs typeface="Century Gothic"/>
              </a:rPr>
              <a:t>Mola</a:t>
            </a:r>
            <a:r>
              <a:rPr lang="el-GR" sz="2800" b="1" spc="-10" dirty="0" err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lang="el-GR" sz="2800" b="1" dirty="0" err="1">
                <a:solidFill>
                  <a:srgbClr val="404040"/>
                </a:solidFill>
                <a:latin typeface="Century Gothic"/>
                <a:cs typeface="Century Gothic"/>
              </a:rPr>
              <a:t>ity</a:t>
            </a:r>
            <a:r>
              <a:rPr lang="el-GR" sz="2800" b="1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lang="el-GR" sz="2800" dirty="0">
              <a:latin typeface="Century Gothic"/>
              <a:cs typeface="Century Gothic"/>
            </a:endParaRPr>
          </a:p>
          <a:p>
            <a:pPr marL="0" marR="6350" indent="0">
              <a:lnSpc>
                <a:spcPts val="2400"/>
              </a:lnSpc>
              <a:buNone/>
            </a:pP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φ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ζει</a:t>
            </a:r>
            <a:r>
              <a:rPr lang="el-GR" sz="2800" spc="2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θμό</a:t>
            </a:r>
            <a:r>
              <a:rPr lang="el-GR" sz="2800" spc="2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γραμμ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μορί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ω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spc="25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4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lang="el-GR" sz="2800" spc="10" dirty="0" err="1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lang="el-GR" sz="2800" dirty="0" err="1">
                <a:solidFill>
                  <a:srgbClr val="404040"/>
                </a:solidFill>
                <a:latin typeface="Century Gothic"/>
                <a:cs typeface="Century Gothic"/>
              </a:rPr>
              <a:t>ol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r>
              <a:rPr lang="el-GR" sz="2800" spc="2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της</a:t>
            </a:r>
            <a:r>
              <a:rPr lang="el-GR" sz="2800" spc="2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ιαλυμ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ης</a:t>
            </a:r>
            <a:r>
              <a:rPr lang="el-GR" sz="2800" spc="22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ς σε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2800" spc="2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τρο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αλύματος.</a:t>
            </a:r>
            <a:endParaRPr lang="el-GR" sz="2800" dirty="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21"/>
              </a:spcBef>
            </a:pPr>
            <a:endParaRPr lang="el-GR" sz="700" dirty="0"/>
          </a:p>
          <a:p>
            <a:pPr>
              <a:lnSpc>
                <a:spcPts val="1000"/>
              </a:lnSpc>
            </a:pPr>
            <a:endParaRPr lang="el-GR" sz="1100" dirty="0"/>
          </a:p>
          <a:p>
            <a:pPr>
              <a:lnSpc>
                <a:spcPts val="1000"/>
              </a:lnSpc>
            </a:pPr>
            <a:endParaRPr lang="el-GR" sz="1100" dirty="0"/>
          </a:p>
          <a:p>
            <a:pPr>
              <a:lnSpc>
                <a:spcPts val="1000"/>
              </a:lnSpc>
            </a:pPr>
            <a:endParaRPr lang="el-GR" sz="1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0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076FC-2B31-172F-31F5-78277621A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083945" algn="l"/>
                <a:tab pos="1571625" algn="l"/>
                <a:tab pos="3132455" algn="l"/>
                <a:tab pos="3818254" algn="l"/>
                <a:tab pos="4904740" algn="l"/>
                <a:tab pos="6139815" algn="l"/>
              </a:tabLst>
            </a:pP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Έ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mole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μιας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χημι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ής</a:t>
            </a:r>
            <a:r>
              <a:rPr lang="el-GR" sz="2800" spc="1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ας</a:t>
            </a:r>
            <a:r>
              <a:rPr lang="el-GR" sz="280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είναι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spc="10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ποσό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ητα</a:t>
            </a:r>
            <a:r>
              <a:rPr lang="el-GR" sz="2800" spc="10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της ο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ας σε γ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ά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που περιέ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χ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ει 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α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κ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ιβώς	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6</a:t>
            </a:r>
            <a:r>
              <a:rPr lang="el-GR" sz="2800" spc="-3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02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2800" spc="22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23 </a:t>
            </a:r>
            <a:r>
              <a:rPr lang="el-GR" sz="2800" dirty="0">
                <a:solidFill>
                  <a:srgbClr val="404040"/>
                </a:solidFill>
                <a:cs typeface="Century Gothic"/>
              </a:rPr>
              <a:t>μόρια χημ</a:t>
            </a:r>
            <a:r>
              <a:rPr lang="el-GR" sz="2800" spc="5" dirty="0">
                <a:solidFill>
                  <a:srgbClr val="404040"/>
                </a:solidFill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cs typeface="Century Gothic"/>
              </a:rPr>
              <a:t>κής ο</a:t>
            </a:r>
            <a:r>
              <a:rPr lang="el-GR" sz="2800" spc="-10" dirty="0">
                <a:solidFill>
                  <a:srgbClr val="404040"/>
                </a:solidFill>
                <a:cs typeface="Century Gothic"/>
              </a:rPr>
              <a:t>υ</a:t>
            </a:r>
            <a:r>
              <a:rPr lang="el-GR" sz="2800" dirty="0">
                <a:solidFill>
                  <a:srgbClr val="404040"/>
                </a:solidFill>
                <a:cs typeface="Century Gothic"/>
              </a:rPr>
              <a:t>σ</a:t>
            </a:r>
            <a:r>
              <a:rPr lang="el-GR" sz="2800" spc="5" dirty="0">
                <a:solidFill>
                  <a:srgbClr val="404040"/>
                </a:solidFill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cs typeface="Century Gothic"/>
              </a:rPr>
              <a:t>ας.</a:t>
            </a:r>
            <a:endParaRPr lang="el-GR" sz="2800" dirty="0"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083945" algn="l"/>
                <a:tab pos="1571625" algn="l"/>
                <a:tab pos="3132455" algn="l"/>
                <a:tab pos="3818254" algn="l"/>
                <a:tab pos="4904740" algn="l"/>
                <a:tab pos="6139815" algn="l"/>
              </a:tabLst>
            </a:pPr>
            <a:endParaRPr lang="el-GR" sz="2800" baseline="25641" dirty="0">
              <a:latin typeface="Century Gothic"/>
              <a:cs typeface="Century Gothic"/>
            </a:endParaRPr>
          </a:p>
          <a:p>
            <a:pPr marL="0" indent="0">
              <a:lnSpc>
                <a:spcPct val="100000"/>
              </a:lnSpc>
              <a:buNone/>
              <a:tabLst>
                <a:tab pos="1521460" algn="l"/>
                <a:tab pos="2760345" algn="l"/>
                <a:tab pos="3772535" algn="l"/>
                <a:tab pos="4236085" algn="l"/>
                <a:tab pos="5184140" algn="l"/>
                <a:tab pos="7153275" algn="l"/>
              </a:tabLst>
            </a:pP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υ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χνά ο όρ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ς	γ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μ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ομ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ρ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ο	ή </a:t>
            </a:r>
            <a:r>
              <a:rPr lang="en-US" sz="2800" dirty="0">
                <a:solidFill>
                  <a:srgbClr val="404040"/>
                </a:solidFill>
                <a:latin typeface="Century Gothic"/>
                <a:cs typeface="Century Gothic"/>
              </a:rPr>
              <a:t>mole</a:t>
            </a:r>
            <a:r>
              <a:rPr lang="el-GR" sz="2800" dirty="0"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χρησ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μοπ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είται </a:t>
            </a:r>
            <a:r>
              <a:rPr lang="el-GR" sz="2800" spc="-2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για</a:t>
            </a:r>
            <a:r>
              <a:rPr lang="el-GR" sz="2800" spc="2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2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η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λ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ώσ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ι </a:t>
            </a:r>
            <a:r>
              <a:rPr lang="el-GR" sz="2800" spc="-2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6</a:t>
            </a:r>
            <a:r>
              <a:rPr lang="el-GR" sz="2800" spc="-30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02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lang="el-GR" sz="2800" spc="22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lang="el-GR" sz="2800" spc="15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lang="el-GR" sz="2800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165" baseline="256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2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σ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ωμα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δ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 </a:t>
            </a:r>
            <a:r>
              <a:rPr lang="el-GR" sz="2800" spc="-2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τε </a:t>
            </a:r>
            <a:r>
              <a:rPr lang="el-GR" sz="2800" spc="-2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αυ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τ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ά ε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spc="15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αι</a:t>
            </a:r>
            <a:r>
              <a:rPr lang="el-GR" sz="28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μόρια,</a:t>
            </a:r>
            <a:r>
              <a:rPr lang="el-GR" sz="28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ε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ί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τε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άτ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ο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μα</a:t>
            </a:r>
            <a:r>
              <a:rPr lang="el-GR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ή</a:t>
            </a:r>
            <a:r>
              <a:rPr lang="el-GR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l-GR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ι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ό</a:t>
            </a:r>
            <a:r>
              <a:rPr lang="el-GR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ν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τα</a:t>
            </a:r>
            <a:r>
              <a:rPr lang="el-GR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r>
              <a:rPr lang="el-GR" sz="2800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lang="el-GR" sz="2800" dirty="0">
              <a:latin typeface="Century Gothic"/>
              <a:cs typeface="Century Gothic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20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C61561-F3BD-ADF8-1785-27968515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Παραδείγματα</a:t>
            </a:r>
            <a:endParaRPr lang="el-GR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8A35575-269A-79B8-B2EB-B7DE28477559}"/>
              </a:ext>
            </a:extLst>
          </p:cNvPr>
          <p:cNvSpPr/>
          <p:nvPr/>
        </p:nvSpPr>
        <p:spPr>
          <a:xfrm>
            <a:off x="3291720" y="1784444"/>
            <a:ext cx="4213485" cy="443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60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C2EB91-29B4-03C4-DFC2-7075D6DD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Παραδείγματα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8DB0243-6150-36B8-7229-F3131D7FDA7D}"/>
              </a:ext>
            </a:extLst>
          </p:cNvPr>
          <p:cNvSpPr/>
          <p:nvPr/>
        </p:nvSpPr>
        <p:spPr>
          <a:xfrm>
            <a:off x="2929715" y="2270940"/>
            <a:ext cx="4837514" cy="361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3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126</Words>
  <Application>Microsoft Office PowerPoint</Application>
  <PresentationFormat>Ευρεία οθόνη</PresentationFormat>
  <Paragraphs>56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American Typewriter</vt:lpstr>
      <vt:lpstr>Arial</vt:lpstr>
      <vt:lpstr>Century Gothic</vt:lpstr>
      <vt:lpstr>Segoe Fluent Icons</vt:lpstr>
      <vt:lpstr>Wingdings 3</vt:lpstr>
      <vt:lpstr>Ιόν</vt:lpstr>
      <vt:lpstr>ΣΥΓΚΕΝΤΡΩΣΗ</vt:lpstr>
      <vt:lpstr>ΔΙΑΛΥΜΑΤΑ</vt:lpstr>
      <vt:lpstr>ΔΙΑΛΥΜΑΤΑ</vt:lpstr>
      <vt:lpstr>Περιεκτικότητα διαλυμάτων</vt:lpstr>
      <vt:lpstr>Αλκοολικός βαθμός</vt:lpstr>
      <vt:lpstr>Περιεκτικότητα διαλυμάτων</vt:lpstr>
      <vt:lpstr>Παρουσίαση του PowerPoint</vt:lpstr>
      <vt:lpstr>Παραδείγματα</vt:lpstr>
      <vt:lpstr>Παραδείγματα</vt:lpstr>
      <vt:lpstr>Παραδείγματα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ΣΥΓΚΕΝΤΡΩΣΗ</dc:title>
  <dc:creator>aris kafkias</dc:creator>
  <cp:lastModifiedBy>Aris</cp:lastModifiedBy>
  <cp:revision>4</cp:revision>
  <dcterms:created xsi:type="dcterms:W3CDTF">2022-11-08T20:27:56Z</dcterms:created>
  <dcterms:modified xsi:type="dcterms:W3CDTF">2022-11-09T13:39:27Z</dcterms:modified>
</cp:coreProperties>
</file>