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8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7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42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100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88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56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4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57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408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28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652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08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59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20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3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313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122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40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Αγώνες για </a:t>
            </a:r>
            <a:r>
              <a:rPr dirty="0" err="1"/>
              <a:t>τη</a:t>
            </a:r>
            <a:r>
              <a:rPr dirty="0"/>
              <a:t> δημιουργία Αυτόνομης Ποντιακής Δημοκρατίας (1917–1922)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8433"/>
            <a:ext cx="8229600" cy="4525963"/>
          </a:xfrm>
        </p:spPr>
        <p:txBody>
          <a:bodyPr/>
          <a:lstStyle/>
          <a:p>
            <a:r>
              <a:rPr lang="el-GR" dirty="0"/>
              <a:t>Μάθημα: Ιστορίας Προσανατολισμού </a:t>
            </a:r>
            <a:r>
              <a:rPr dirty="0"/>
              <a:t>– Γ’ Λυκείου</a:t>
            </a:r>
          </a:p>
          <a:p>
            <a:r>
              <a:rPr lang="el-GR" dirty="0"/>
              <a:t>Παρευξείνιος Ελληνισμός </a:t>
            </a:r>
            <a:r>
              <a:rPr dirty="0"/>
              <a:t>(19ος–20ός αι.)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Η Μικρασιατική Καταστροφή και η Γενοκτονία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800" b="1" dirty="0"/>
              <a:t>Κατα</a:t>
            </a:r>
            <a:r>
              <a:rPr sz="2800" b="1" dirty="0" err="1"/>
              <a:t>στροφή</a:t>
            </a:r>
            <a:r>
              <a:rPr sz="2800" b="1" dirty="0"/>
              <a:t> </a:t>
            </a:r>
            <a:r>
              <a:rPr sz="2800" b="1" dirty="0" err="1"/>
              <a:t>του</a:t>
            </a:r>
            <a:r>
              <a:rPr sz="2800" b="1" dirty="0"/>
              <a:t> </a:t>
            </a:r>
            <a:r>
              <a:rPr sz="2800" b="1" dirty="0" err="1"/>
              <a:t>Μικρ</a:t>
            </a:r>
            <a:r>
              <a:rPr sz="2800" b="1" dirty="0"/>
              <a:t>ασιατικού Ελληνισμού (1922)</a:t>
            </a:r>
          </a:p>
          <a:p>
            <a:r>
              <a:rPr sz="2800" b="1" dirty="0"/>
              <a:t>Γενοκτονία </a:t>
            </a:r>
            <a:r>
              <a:rPr sz="2800" b="1" dirty="0" err="1"/>
              <a:t>των</a:t>
            </a:r>
            <a:r>
              <a:rPr sz="2800" b="1" dirty="0"/>
              <a:t> </a:t>
            </a:r>
            <a:r>
              <a:rPr sz="2800" b="1" dirty="0" err="1"/>
              <a:t>Ποντίων</a:t>
            </a:r>
            <a:r>
              <a:rPr sz="2800" b="1" dirty="0"/>
              <a:t> – </a:t>
            </a:r>
            <a:r>
              <a:rPr sz="2800" b="1" dirty="0" err="1"/>
              <a:t>εκτελέσεις</a:t>
            </a:r>
            <a:r>
              <a:rPr sz="2800" b="1" dirty="0"/>
              <a:t>, </a:t>
            </a:r>
            <a:r>
              <a:rPr sz="2800" b="1" dirty="0" err="1"/>
              <a:t>εκτο</a:t>
            </a:r>
            <a:r>
              <a:rPr sz="2800" b="1" dirty="0"/>
              <a:t>πισμοί, βία</a:t>
            </a:r>
          </a:p>
          <a:p>
            <a:r>
              <a:rPr sz="2800" b="1" dirty="0"/>
              <a:t>Κατα</a:t>
            </a:r>
            <a:r>
              <a:rPr sz="2800" b="1" dirty="0" err="1"/>
              <a:t>στροφή</a:t>
            </a:r>
            <a:r>
              <a:rPr sz="2800" b="1" dirty="0"/>
              <a:t> </a:t>
            </a:r>
            <a:r>
              <a:rPr sz="2800" b="1" dirty="0" err="1"/>
              <a:t>ονείρου</a:t>
            </a:r>
            <a:r>
              <a:rPr sz="2800" b="1" dirty="0"/>
              <a:t> </a:t>
            </a:r>
            <a:r>
              <a:rPr sz="2800" b="1" dirty="0" err="1"/>
              <a:t>γι</a:t>
            </a:r>
            <a:r>
              <a:rPr sz="2800" b="1" dirty="0"/>
              <a:t>α ανεξαρτησία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Η Προσφυγιά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800" b="1" dirty="0" err="1"/>
              <a:t>Χιλιάδες</a:t>
            </a:r>
            <a:r>
              <a:rPr sz="2800" b="1" dirty="0"/>
              <a:t> </a:t>
            </a:r>
            <a:r>
              <a:rPr sz="2800" b="1" dirty="0" err="1"/>
              <a:t>Πόντιοι</a:t>
            </a:r>
            <a:r>
              <a:rPr sz="2800" b="1" dirty="0"/>
              <a:t> π</a:t>
            </a:r>
            <a:r>
              <a:rPr sz="2800" b="1" dirty="0" err="1"/>
              <a:t>ρόσφυγες</a:t>
            </a:r>
            <a:r>
              <a:rPr sz="2800" b="1" dirty="0"/>
              <a:t> </a:t>
            </a:r>
            <a:r>
              <a:rPr sz="2800" b="1" dirty="0" err="1"/>
              <a:t>στην</a:t>
            </a:r>
            <a:r>
              <a:rPr sz="2800" b="1" dirty="0"/>
              <a:t> </a:t>
            </a:r>
            <a:r>
              <a:rPr sz="2800" b="1" dirty="0" err="1"/>
              <a:t>Ελλάδ</a:t>
            </a:r>
            <a:r>
              <a:rPr sz="2800" b="1" dirty="0"/>
              <a:t>α</a:t>
            </a:r>
          </a:p>
          <a:p>
            <a:r>
              <a:rPr sz="2800" b="1" dirty="0" err="1"/>
              <a:t>Εγκ</a:t>
            </a:r>
            <a:r>
              <a:rPr sz="2800" b="1" dirty="0"/>
              <a:t>ατάσταση σε βόρεια Ελλάδα και άλλες περιοχές</a:t>
            </a:r>
          </a:p>
          <a:p>
            <a:r>
              <a:rPr sz="2800" b="1" dirty="0" err="1"/>
              <a:t>Δι</a:t>
            </a:r>
            <a:r>
              <a:rPr sz="2800" b="1" dirty="0"/>
              <a:t>ατήρηση της ταυτότητας, παράδοσης και μνήμης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Ιστορική Κληρονομιά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800" b="1" dirty="0" err="1"/>
              <a:t>Αγώνες</a:t>
            </a:r>
            <a:r>
              <a:rPr sz="2800" b="1" dirty="0"/>
              <a:t> και </a:t>
            </a:r>
            <a:r>
              <a:rPr sz="2800" b="1" dirty="0" err="1"/>
              <a:t>θυσίες</a:t>
            </a:r>
            <a:r>
              <a:rPr sz="2800" b="1" dirty="0"/>
              <a:t> ανα</a:t>
            </a:r>
            <a:r>
              <a:rPr sz="2800" b="1" dirty="0" err="1"/>
              <a:t>γνωρίζοντ</a:t>
            </a:r>
            <a:r>
              <a:rPr sz="2800" b="1" dirty="0"/>
              <a:t>αι επίσημα</a:t>
            </a:r>
          </a:p>
          <a:p>
            <a:r>
              <a:rPr sz="2800" b="1" dirty="0" err="1"/>
              <a:t>Ημέρ</a:t>
            </a:r>
            <a:r>
              <a:rPr sz="2800" b="1" dirty="0"/>
              <a:t>α μνήμης Ποντιακής Γενοκτονίας: 19 Μαΐου</a:t>
            </a:r>
          </a:p>
          <a:p>
            <a:r>
              <a:rPr sz="2800" b="1" dirty="0" err="1"/>
              <a:t>Σύγχρονη</a:t>
            </a:r>
            <a:r>
              <a:rPr sz="2800" b="1" dirty="0"/>
              <a:t> π</a:t>
            </a:r>
            <a:r>
              <a:rPr sz="2800" b="1" dirty="0" err="1"/>
              <a:t>ολιτιστική</a:t>
            </a:r>
            <a:r>
              <a:rPr sz="2800" b="1" dirty="0"/>
              <a:t> και </a:t>
            </a:r>
            <a:r>
              <a:rPr sz="2800" b="1" dirty="0" err="1"/>
              <a:t>ιστορική</a:t>
            </a:r>
            <a:r>
              <a:rPr sz="2800" b="1" dirty="0"/>
              <a:t> ανα</a:t>
            </a:r>
            <a:r>
              <a:rPr sz="2800" b="1" dirty="0" err="1"/>
              <a:t>γνώριση</a:t>
            </a:r>
            <a:endParaRPr sz="28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Συμπεράσματα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800" b="1" dirty="0"/>
              <a:t>Η απ</a:t>
            </a:r>
            <a:r>
              <a:rPr sz="2800" b="1" dirty="0" err="1"/>
              <a:t>οτυχί</a:t>
            </a:r>
            <a:r>
              <a:rPr sz="2800" b="1" dirty="0"/>
              <a:t>α δεν ακυρώνει τον αγώνα</a:t>
            </a:r>
          </a:p>
          <a:p>
            <a:r>
              <a:rPr sz="2800" b="1" dirty="0" err="1"/>
              <a:t>Ιστορική</a:t>
            </a:r>
            <a:r>
              <a:rPr sz="2800" b="1" dirty="0"/>
              <a:t> σημα</a:t>
            </a:r>
            <a:r>
              <a:rPr sz="2800" b="1" dirty="0" err="1"/>
              <a:t>σί</a:t>
            </a:r>
            <a:r>
              <a:rPr sz="2800" b="1" dirty="0"/>
              <a:t>α της αντίστασης και της διεκδίκησης</a:t>
            </a:r>
          </a:p>
          <a:p>
            <a:r>
              <a:rPr sz="2800" b="1" dirty="0"/>
              <a:t>Ο </a:t>
            </a:r>
            <a:r>
              <a:rPr sz="2800" b="1" dirty="0" err="1"/>
              <a:t>Ποντι</a:t>
            </a:r>
            <a:r>
              <a:rPr sz="2800" b="1" dirty="0"/>
              <a:t>ακός Ελληνισμός άφησε ανεξίτηλο αποτύπωμα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Ερωτήσεις για συζήτηση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800" b="1" dirty="0"/>
              <a:t>1. Για</a:t>
            </a:r>
            <a:r>
              <a:rPr sz="2800" b="1" dirty="0" err="1"/>
              <a:t>τί</a:t>
            </a:r>
            <a:r>
              <a:rPr sz="2800" b="1" dirty="0"/>
              <a:t> </a:t>
            </a:r>
            <a:r>
              <a:rPr sz="2800" b="1" dirty="0" err="1"/>
              <a:t>δεν</a:t>
            </a:r>
            <a:r>
              <a:rPr sz="2800" b="1" dirty="0"/>
              <a:t> υπ</a:t>
            </a:r>
            <a:r>
              <a:rPr sz="2800" b="1" dirty="0" err="1"/>
              <a:t>οστηρίχθηκε</a:t>
            </a:r>
            <a:r>
              <a:rPr sz="2800" b="1" dirty="0"/>
              <a:t> </a:t>
            </a:r>
            <a:r>
              <a:rPr sz="2800" b="1" dirty="0" err="1"/>
              <a:t>διεθνώς</a:t>
            </a:r>
            <a:r>
              <a:rPr sz="2800" b="1" dirty="0"/>
              <a:t> η </a:t>
            </a:r>
            <a:r>
              <a:rPr sz="2800" b="1" dirty="0" err="1"/>
              <a:t>Ποντι</a:t>
            </a:r>
            <a:r>
              <a:rPr sz="2800" b="1" dirty="0"/>
              <a:t>ακή Δημοκρατία;</a:t>
            </a:r>
          </a:p>
          <a:p>
            <a:r>
              <a:rPr sz="2800" b="1" dirty="0"/>
              <a:t>2. </a:t>
            </a:r>
            <a:r>
              <a:rPr sz="2800" b="1" dirty="0" err="1"/>
              <a:t>Πώς</a:t>
            </a:r>
            <a:r>
              <a:rPr sz="2800" b="1" dirty="0"/>
              <a:t> </a:t>
            </a:r>
            <a:r>
              <a:rPr sz="2800" b="1" dirty="0" err="1"/>
              <a:t>δι</a:t>
            </a:r>
            <a:r>
              <a:rPr sz="2800" b="1" dirty="0"/>
              <a:t>ατηρήθηκε η Ποντιακή ταυτότητα στην Ελλάδα;</a:t>
            </a:r>
          </a:p>
          <a:p>
            <a:r>
              <a:rPr sz="2800" b="1" dirty="0"/>
              <a:t>3. </a:t>
            </a:r>
            <a:r>
              <a:rPr sz="2800" b="1" dirty="0" err="1"/>
              <a:t>Ποι</a:t>
            </a:r>
            <a:r>
              <a:rPr sz="2800" b="1" dirty="0"/>
              <a:t>α διδάγματα αντλούμε από αυτή την ιστορική εμπειρία;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Ο Ποντιακός Ελληνισμός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b="1" dirty="0"/>
              <a:t>Ήταν ε</a:t>
            </a:r>
            <a:r>
              <a:rPr sz="2800" b="1" dirty="0" err="1"/>
              <a:t>γκ</a:t>
            </a:r>
            <a:r>
              <a:rPr sz="2800" b="1" dirty="0"/>
              <a:t>ατεστημένος στον Εύξεινο Πόντο από την αρχαιότητα</a:t>
            </a:r>
          </a:p>
          <a:p>
            <a:r>
              <a:rPr lang="el-GR" sz="2800" b="1" dirty="0"/>
              <a:t>Είχε π</a:t>
            </a:r>
            <a:r>
              <a:rPr sz="2800" b="1" dirty="0" err="1"/>
              <a:t>λούσι</a:t>
            </a:r>
            <a:r>
              <a:rPr sz="2800" b="1" dirty="0"/>
              <a:t>α πολιτιστική και οικονομική δραστηριότητα</a:t>
            </a:r>
            <a:r>
              <a:rPr lang="el-GR" sz="2800" b="1" dirty="0"/>
              <a:t>.</a:t>
            </a:r>
          </a:p>
          <a:p>
            <a:r>
              <a:rPr lang="el-GR" sz="2800" b="1" dirty="0"/>
              <a:t>Δημιουργήθηκαν ι</a:t>
            </a:r>
            <a:r>
              <a:rPr sz="2800" b="1" dirty="0" err="1"/>
              <a:t>σχυρές</a:t>
            </a:r>
            <a:r>
              <a:rPr sz="2800" b="1" dirty="0"/>
              <a:t> </a:t>
            </a:r>
            <a:r>
              <a:rPr sz="2800" b="1" dirty="0" err="1"/>
              <a:t>κοινότητες</a:t>
            </a:r>
            <a:r>
              <a:rPr sz="2800" b="1" dirty="0"/>
              <a:t> </a:t>
            </a:r>
            <a:r>
              <a:rPr sz="2800" b="1" dirty="0" err="1"/>
              <a:t>με</a:t>
            </a:r>
            <a:r>
              <a:rPr sz="2800" b="1" dirty="0"/>
              <a:t> </a:t>
            </a:r>
            <a:r>
              <a:rPr sz="2800" b="1" dirty="0" err="1"/>
              <a:t>ελληνική</a:t>
            </a:r>
            <a:r>
              <a:rPr sz="2800" b="1" dirty="0"/>
              <a:t> τα</a:t>
            </a:r>
            <a:r>
              <a:rPr sz="2800" b="1" dirty="0" err="1"/>
              <a:t>υτότητ</a:t>
            </a:r>
            <a:r>
              <a:rPr sz="2800" b="1" dirty="0"/>
              <a:t>α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Ο Πόντος πριν το 1917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800" b="1" dirty="0" err="1"/>
              <a:t>Μέρος</a:t>
            </a:r>
            <a:r>
              <a:rPr sz="2800" b="1" dirty="0"/>
              <a:t> </a:t>
            </a:r>
            <a:r>
              <a:rPr sz="2800" b="1" dirty="0" err="1"/>
              <a:t>της</a:t>
            </a:r>
            <a:r>
              <a:rPr sz="2800" b="1" dirty="0"/>
              <a:t> </a:t>
            </a:r>
            <a:r>
              <a:rPr sz="2800" b="1" dirty="0" err="1"/>
              <a:t>Οθωμ</a:t>
            </a:r>
            <a:r>
              <a:rPr sz="2800" b="1" dirty="0"/>
              <a:t>ανικής Αυτοκρατορίας</a:t>
            </a:r>
          </a:p>
          <a:p>
            <a:r>
              <a:rPr sz="2800" b="1" dirty="0"/>
              <a:t>Καταπ</a:t>
            </a:r>
            <a:r>
              <a:rPr sz="2800" b="1" dirty="0" err="1"/>
              <a:t>ίεση</a:t>
            </a:r>
            <a:r>
              <a:rPr sz="2800" b="1" dirty="0"/>
              <a:t>, </a:t>
            </a:r>
            <a:r>
              <a:rPr sz="2800" b="1" dirty="0" err="1"/>
              <a:t>φό</a:t>
            </a:r>
            <a:r>
              <a:rPr sz="2800" b="1" dirty="0"/>
              <a:t>βος και περιορισμοί για τον ελληνικό πληθυσμό</a:t>
            </a:r>
          </a:p>
          <a:p>
            <a:r>
              <a:rPr sz="2800" b="1" dirty="0" err="1"/>
              <a:t>Ανά</a:t>
            </a:r>
            <a:r>
              <a:rPr sz="2800" b="1" dirty="0"/>
              <a:t>πτυξη πνευματικής και κοινοτικής ζωής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Η Ρωσική Επανάσταση και η αποχώρηση των Ρώσων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800" b="1" dirty="0" err="1"/>
              <a:t>Το</a:t>
            </a:r>
            <a:r>
              <a:rPr sz="2800" b="1" dirty="0"/>
              <a:t> 1917: </a:t>
            </a:r>
            <a:r>
              <a:rPr sz="2800" b="1" dirty="0" err="1"/>
              <a:t>Ρωσική</a:t>
            </a:r>
            <a:r>
              <a:rPr sz="2800" b="1" dirty="0"/>
              <a:t> Επα</a:t>
            </a:r>
            <a:r>
              <a:rPr sz="2800" b="1" dirty="0" err="1"/>
              <a:t>νάστ</a:t>
            </a:r>
            <a:r>
              <a:rPr sz="2800" b="1" dirty="0"/>
              <a:t>αση – </a:t>
            </a:r>
            <a:r>
              <a:rPr lang="el-GR" sz="2800" b="1" dirty="0"/>
              <a:t>Ο </a:t>
            </a:r>
            <a:r>
              <a:rPr sz="2800" b="1" dirty="0" err="1"/>
              <a:t>Ρωσικός</a:t>
            </a:r>
            <a:r>
              <a:rPr sz="2800" b="1" dirty="0"/>
              <a:t> στρατός εγκαταλείπει τον Πόντο</a:t>
            </a:r>
          </a:p>
          <a:p>
            <a:r>
              <a:rPr sz="2800" b="1" dirty="0" err="1"/>
              <a:t>Δημιουργείτ</a:t>
            </a:r>
            <a:r>
              <a:rPr sz="2800" b="1" dirty="0"/>
              <a:t>αι κενό εξουσίας στην περιοχή</a:t>
            </a:r>
          </a:p>
          <a:p>
            <a:r>
              <a:rPr sz="2800" b="1" dirty="0" err="1"/>
              <a:t>Ελ</a:t>
            </a:r>
            <a:r>
              <a:rPr sz="2800" b="1" dirty="0"/>
              <a:t>πίδες για αυτονόμηση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Οργάνωση Ποντίων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800" b="1" dirty="0" err="1"/>
              <a:t>Συγκρότηση</a:t>
            </a:r>
            <a:r>
              <a:rPr sz="2800" b="1" dirty="0"/>
              <a:t> </a:t>
            </a:r>
            <a:r>
              <a:rPr sz="2800" b="1" dirty="0" err="1"/>
              <a:t>ένο</a:t>
            </a:r>
            <a:r>
              <a:rPr sz="2800" b="1" dirty="0"/>
              <a:t>πλων σωμάτων άμυνας</a:t>
            </a:r>
          </a:p>
          <a:p>
            <a:r>
              <a:rPr sz="2800" b="1" dirty="0"/>
              <a:t>Δημιουργία π</a:t>
            </a:r>
            <a:r>
              <a:rPr sz="2800" b="1" dirty="0" err="1"/>
              <a:t>ολιτικών</a:t>
            </a:r>
            <a:r>
              <a:rPr sz="2800" b="1" dirty="0"/>
              <a:t> επ</a:t>
            </a:r>
            <a:r>
              <a:rPr sz="2800" b="1" dirty="0" err="1"/>
              <a:t>ιτρο</a:t>
            </a:r>
            <a:r>
              <a:rPr sz="2800" b="1" dirty="0"/>
              <a:t>πών και επαφές με διασπορά</a:t>
            </a:r>
          </a:p>
          <a:p>
            <a:r>
              <a:rPr sz="2800" b="1" dirty="0" err="1"/>
              <a:t>Στόχος</a:t>
            </a:r>
            <a:r>
              <a:rPr sz="2800" b="1" dirty="0"/>
              <a:t>: </a:t>
            </a:r>
            <a:r>
              <a:rPr sz="2800" b="1" dirty="0" err="1"/>
              <a:t>δι</a:t>
            </a:r>
            <a:r>
              <a:rPr sz="2800" b="1" dirty="0"/>
              <a:t>ατήρηση κοινοτήτων και διεκδίκηση αυτονομίας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Η ιδέα της Αυτόνομης Ποντιακής Δημοκρατίας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800" b="1" dirty="0" err="1"/>
              <a:t>Πρωτο</a:t>
            </a:r>
            <a:r>
              <a:rPr sz="2800" b="1" dirty="0"/>
              <a:t>βουλίες από Ποντίους ηγέτες (π.χ. Κα</a:t>
            </a:r>
            <a:r>
              <a:rPr sz="2800" b="1" dirty="0" err="1"/>
              <a:t>υκ</a:t>
            </a:r>
            <a:r>
              <a:rPr sz="2800" b="1" dirty="0"/>
              <a:t>αλίδης, Τσαουσίδης)</a:t>
            </a:r>
          </a:p>
          <a:p>
            <a:r>
              <a:rPr sz="2800" b="1" dirty="0" err="1"/>
              <a:t>Σχέδι</a:t>
            </a:r>
            <a:r>
              <a:rPr sz="2800" b="1" dirty="0"/>
              <a:t>α για αυτόνομο κράτος στον Πόντο, υπό διεθνή προστασία ή ένωση με Αρμενία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Διπλωματικές επαφές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800" b="1" dirty="0"/>
              <a:t>Επα</a:t>
            </a:r>
            <a:r>
              <a:rPr sz="2800" b="1" dirty="0" err="1"/>
              <a:t>φές</a:t>
            </a:r>
            <a:r>
              <a:rPr sz="2800" b="1" dirty="0"/>
              <a:t> </a:t>
            </a:r>
            <a:r>
              <a:rPr sz="2800" b="1" dirty="0" err="1"/>
              <a:t>με</a:t>
            </a:r>
            <a:r>
              <a:rPr sz="2800" b="1" dirty="0"/>
              <a:t> </a:t>
            </a:r>
            <a:r>
              <a:rPr sz="2800" b="1" dirty="0" err="1"/>
              <a:t>Βενιζέλο</a:t>
            </a:r>
            <a:r>
              <a:rPr sz="2800" b="1" dirty="0"/>
              <a:t> και </a:t>
            </a:r>
            <a:r>
              <a:rPr sz="2800" b="1" dirty="0" err="1"/>
              <a:t>ελληνική</a:t>
            </a:r>
            <a:r>
              <a:rPr sz="2800" b="1" dirty="0"/>
              <a:t> </a:t>
            </a:r>
            <a:r>
              <a:rPr sz="2800" b="1" dirty="0" err="1"/>
              <a:t>κυ</a:t>
            </a:r>
            <a:r>
              <a:rPr sz="2800" b="1" dirty="0"/>
              <a:t>βέρνηση</a:t>
            </a:r>
          </a:p>
          <a:p>
            <a:r>
              <a:rPr sz="2800" b="1" dirty="0"/>
              <a:t>Υπ</a:t>
            </a:r>
            <a:r>
              <a:rPr sz="2800" b="1" dirty="0" err="1"/>
              <a:t>ομνήμ</a:t>
            </a:r>
            <a:r>
              <a:rPr sz="2800" b="1" dirty="0"/>
              <a:t>ατα προς Συνδιάσκεψη Ειρήνης στο Παρίσι (1919)</a:t>
            </a:r>
          </a:p>
          <a:p>
            <a:r>
              <a:rPr sz="2800" b="1" dirty="0" err="1"/>
              <a:t>Συμμ</a:t>
            </a:r>
            <a:r>
              <a:rPr sz="2800" b="1" dirty="0"/>
              <a:t>αχίες με Αρμένιους και αντιτουρκικά κινήματα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Αντιδράσεις Μεγάλων Δυνάμεων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800" b="1" dirty="0"/>
              <a:t>Η </a:t>
            </a:r>
            <a:r>
              <a:rPr sz="2800" b="1" dirty="0" err="1"/>
              <a:t>Δύση</a:t>
            </a:r>
            <a:r>
              <a:rPr sz="2800" b="1" dirty="0"/>
              <a:t> </a:t>
            </a:r>
            <a:r>
              <a:rPr sz="2800" b="1" dirty="0" err="1"/>
              <a:t>εστιάζει</a:t>
            </a:r>
            <a:r>
              <a:rPr sz="2800" b="1" dirty="0"/>
              <a:t> </a:t>
            </a:r>
            <a:r>
              <a:rPr sz="2800" b="1" dirty="0" err="1"/>
              <a:t>στη</a:t>
            </a:r>
            <a:r>
              <a:rPr sz="2800" b="1" dirty="0"/>
              <a:t> </a:t>
            </a:r>
            <a:r>
              <a:rPr sz="2800" b="1" dirty="0" err="1"/>
              <a:t>Μικρά</a:t>
            </a:r>
            <a:r>
              <a:rPr sz="2800" b="1" dirty="0"/>
              <a:t> </a:t>
            </a:r>
            <a:r>
              <a:rPr sz="2800" b="1" dirty="0" err="1"/>
              <a:t>Ασί</a:t>
            </a:r>
            <a:r>
              <a:rPr sz="2800" b="1" dirty="0"/>
              <a:t>α και όχι στον Πόντο</a:t>
            </a:r>
          </a:p>
          <a:p>
            <a:r>
              <a:rPr sz="2800" b="1" dirty="0"/>
              <a:t>Οι </a:t>
            </a:r>
            <a:r>
              <a:rPr sz="2800" b="1" dirty="0" err="1"/>
              <a:t>Ποντι</a:t>
            </a:r>
            <a:r>
              <a:rPr sz="2800" b="1" dirty="0"/>
              <a:t>ακές διεκδικήσεις αγνοούνται</a:t>
            </a:r>
          </a:p>
          <a:p>
            <a:r>
              <a:rPr sz="2800" b="1" dirty="0"/>
              <a:t>Ανεπα</a:t>
            </a:r>
            <a:r>
              <a:rPr sz="2800" b="1" dirty="0" err="1"/>
              <a:t>ρκής</a:t>
            </a:r>
            <a:r>
              <a:rPr sz="2800" b="1" dirty="0"/>
              <a:t> </a:t>
            </a:r>
            <a:r>
              <a:rPr sz="2800" b="1" dirty="0" err="1"/>
              <a:t>στήριξη</a:t>
            </a:r>
            <a:r>
              <a:rPr sz="2800" b="1" dirty="0"/>
              <a:t> από </a:t>
            </a:r>
            <a:r>
              <a:rPr sz="2800" b="1" dirty="0" err="1"/>
              <a:t>την</a:t>
            </a:r>
            <a:r>
              <a:rPr sz="2800" b="1" dirty="0"/>
              <a:t> </a:t>
            </a:r>
            <a:r>
              <a:rPr sz="2800" b="1" dirty="0" err="1"/>
              <a:t>ελληνική</a:t>
            </a:r>
            <a:r>
              <a:rPr sz="2800" b="1" dirty="0"/>
              <a:t> </a:t>
            </a:r>
            <a:r>
              <a:rPr sz="2800" b="1" dirty="0" err="1"/>
              <a:t>κυ</a:t>
            </a:r>
            <a:r>
              <a:rPr sz="2800" b="1" dirty="0"/>
              <a:t>βέρνηση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Αποτυχία υλοποίησης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800" b="1" dirty="0"/>
              <a:t>Έλλειψη </a:t>
            </a:r>
            <a:r>
              <a:rPr sz="2800" b="1" dirty="0" err="1"/>
              <a:t>ενι</a:t>
            </a:r>
            <a:r>
              <a:rPr sz="2800" b="1" dirty="0"/>
              <a:t>αίας στρατηγικής</a:t>
            </a:r>
          </a:p>
          <a:p>
            <a:r>
              <a:rPr sz="2800" b="1" dirty="0" err="1"/>
              <a:t>Γεωγρ</a:t>
            </a:r>
            <a:r>
              <a:rPr sz="2800" b="1" dirty="0"/>
              <a:t>αφική απομόνωση του Πόντου</a:t>
            </a:r>
          </a:p>
          <a:p>
            <a:r>
              <a:rPr sz="2800" b="1" dirty="0" err="1"/>
              <a:t>Αντίδρ</a:t>
            </a:r>
            <a:r>
              <a:rPr sz="2800" b="1" dirty="0"/>
              <a:t>αση κεμαλιστών και εχθρότητα τουρκικού πληθυσμού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Αίθουσα συσκέψεων &quot;Ιόν&quot;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Αίθουσα συσκέψεων &quot;Ιόν&quot;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</TotalTime>
  <Words>338</Words>
  <Application>Microsoft Office PowerPoint</Application>
  <PresentationFormat>Προβολή στην οθόνη (4:3)</PresentationFormat>
  <Paragraphs>54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Αίθουσα συσκέψεων "Ιόν"</vt:lpstr>
      <vt:lpstr>Αγώνες για τη δημιουργία Αυτόνομης Ποντιακής Δημοκρατίας (1917–1922)</vt:lpstr>
      <vt:lpstr>Ο Ποντιακός Ελληνισμός</vt:lpstr>
      <vt:lpstr>Ο Πόντος πριν το 1917</vt:lpstr>
      <vt:lpstr>Η Ρωσική Επανάσταση και η αποχώρηση των Ρώσων</vt:lpstr>
      <vt:lpstr>Οργάνωση Ποντίων</vt:lpstr>
      <vt:lpstr>Η ιδέα της Αυτόνομης Ποντιακής Δημοκρατίας</vt:lpstr>
      <vt:lpstr>Διπλωματικές επαφές</vt:lpstr>
      <vt:lpstr>Αντιδράσεις Μεγάλων Δυνάμεων</vt:lpstr>
      <vt:lpstr>Αποτυχία υλοποίησης</vt:lpstr>
      <vt:lpstr>Η Μικρασιατική Καταστροφή και η Γενοκτονία</vt:lpstr>
      <vt:lpstr>Η Προσφυγιά</vt:lpstr>
      <vt:lpstr>Ιστορική Κληρονομιά</vt:lpstr>
      <vt:lpstr>Συμπεράσματα</vt:lpstr>
      <vt:lpstr>Ερωτήσεις για συζήτηση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maria mavrommati</dc:creator>
  <cp:keywords/>
  <dc:description>generated using python-pptx</dc:description>
  <cp:lastModifiedBy>maria mavrommati</cp:lastModifiedBy>
  <cp:revision>2</cp:revision>
  <dcterms:created xsi:type="dcterms:W3CDTF">2013-01-27T09:14:16Z</dcterms:created>
  <dcterms:modified xsi:type="dcterms:W3CDTF">2025-05-04T07:10:31Z</dcterms:modified>
  <cp:category/>
</cp:coreProperties>
</file>