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8" r:id="rId1"/>
  </p:sldMasterIdLst>
  <p:notesMasterIdLst>
    <p:notesMasterId r:id="rId22"/>
  </p:notesMasterIdLst>
  <p:sldIdLst>
    <p:sldId id="256" r:id="rId2"/>
    <p:sldId id="257" r:id="rId3"/>
    <p:sldId id="258" r:id="rId4"/>
    <p:sldId id="275"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63"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Φωτεινό στυλ 3 - Έμφαση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Μεσαίο στυλ 4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Φωτεινό στυλ 3 - Έμφαση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Στυλ με θέμα 1 - Έμφαση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02" autoAdjust="0"/>
    <p:restoredTop sz="94624" autoAdjust="0"/>
  </p:normalViewPr>
  <p:slideViewPr>
    <p:cSldViewPr>
      <p:cViewPr>
        <p:scale>
          <a:sx n="66" d="100"/>
          <a:sy n="66" d="100"/>
        </p:scale>
        <p:origin x="-154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5CC0A9-5C5A-40A2-8C24-C97E83366102}" type="datetimeFigureOut">
              <a:rPr lang="el-GR" smtClean="0"/>
              <a:pPr/>
              <a:t>14/3/2023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DFC0F6-257F-4B98-8E50-51751594215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0DFC0F6-257F-4B98-8E50-51751594215F}"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0DFC0F6-257F-4B98-8E50-51751594215F}" type="slidenum">
              <a:rPr lang="el-GR" smtClean="0"/>
              <a:pPr/>
              <a:t>12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2342CEA3-3058-4D43-AE35-B3DA76CB4003}" type="datetimeFigureOut">
              <a:rPr lang="el-GR" smtClean="0"/>
              <a:pPr/>
              <a:t>14/3/2023</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3F1D1C4-C2D9-4231-9FB2-B2D9D97AA41D}" type="slidenum">
              <a:rPr lang="el-GR" smtClean="0"/>
              <a:pPr/>
              <a:t>‹#›</a:t>
            </a:fld>
            <a:endParaRPr lang="el-GR"/>
          </a:p>
        </p:txBody>
      </p:sp>
    </p:spTree>
  </p:cSld>
  <p:clrMapOvr>
    <a:masterClrMapping/>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14/3/2023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2342CEA3-3058-4D43-AE35-B3DA76CB4003}" type="datetimeFigureOut">
              <a:rPr lang="el-GR" smtClean="0"/>
              <a:pPr/>
              <a:t>14/3/2023</a:t>
            </a:fld>
            <a:endParaRPr lang="el-GR"/>
          </a:p>
        </p:txBody>
      </p:sp>
      <p:sp>
        <p:nvSpPr>
          <p:cNvPr id="27" name="2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2342CEA3-3058-4D43-AE35-B3DA76CB4003}" type="datetimeFigureOut">
              <a:rPr lang="el-GR" smtClean="0"/>
              <a:pPr/>
              <a:t>14/3/2023</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D3F1D1C4-C2D9-4231-9FB2-B2D9D97AA41D}" type="slidenum">
              <a:rPr lang="el-GR" smtClean="0"/>
              <a:pPr/>
              <a:t>‹#›</a:t>
            </a:fld>
            <a:endParaRPr lang="el-GR"/>
          </a:p>
        </p:txBody>
      </p:sp>
    </p:spTree>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14/3/2023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14/3/2023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14/3/2023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342CEA3-3058-4D43-AE35-B3DA76CB4003}" type="datetimeFigureOut">
              <a:rPr lang="el-GR" smtClean="0"/>
              <a:pPr/>
              <a:t>14/3/2023</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ransition>
    <p:zoom/>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alpha val="55000"/>
          </a:schemeClr>
        </a:solidFill>
        <a:effectLst/>
      </p:bgPr>
    </p:bg>
    <p:spTree>
      <p:nvGrpSpPr>
        <p:cNvPr id="1" name=""/>
        <p:cNvGrpSpPr/>
        <p:nvPr/>
      </p:nvGrpSpPr>
      <p:grpSpPr>
        <a:xfrm>
          <a:off x="0" y="0"/>
          <a:ext cx="0" cy="0"/>
          <a:chOff x="0" y="0"/>
          <a:chExt cx="0" cy="0"/>
        </a:xfrm>
      </p:grpSpPr>
      <p:sp>
        <p:nvSpPr>
          <p:cNvPr id="18" name="17 - Τίτλος"/>
          <p:cNvSpPr>
            <a:spLocks noGrp="1"/>
          </p:cNvSpPr>
          <p:nvPr>
            <p:ph type="ctrTitle"/>
          </p:nvPr>
        </p:nvSpPr>
        <p:spPr>
          <a:xfrm>
            <a:off x="533400" y="1371600"/>
            <a:ext cx="7851648" cy="1193304"/>
          </a:xfrm>
        </p:spPr>
        <p:txBody>
          <a:bodyPr>
            <a:normAutofit/>
          </a:bodyPr>
          <a:lstStyle/>
          <a:p>
            <a:pPr algn="ctr"/>
            <a:r>
              <a:rPr lang="el-GR" sz="4400" u="sng" dirty="0" smtClean="0">
                <a:solidFill>
                  <a:schemeClr val="accent6"/>
                </a:solidFill>
              </a:rPr>
              <a:t>ΤΕΧΝΟΛΟΓΙΑ</a:t>
            </a:r>
            <a:endParaRPr lang="el-GR" sz="4400" u="sng" dirty="0">
              <a:solidFill>
                <a:schemeClr val="accent6"/>
              </a:solidFill>
            </a:endParaRPr>
          </a:p>
        </p:txBody>
      </p:sp>
      <p:sp>
        <p:nvSpPr>
          <p:cNvPr id="19" name="18 - Υπότιτλος"/>
          <p:cNvSpPr>
            <a:spLocks noGrp="1"/>
          </p:cNvSpPr>
          <p:nvPr>
            <p:ph type="subTitle" idx="1"/>
          </p:nvPr>
        </p:nvSpPr>
        <p:spPr>
          <a:xfrm>
            <a:off x="3923928" y="4437112"/>
            <a:ext cx="4953000" cy="1752600"/>
          </a:xfrm>
        </p:spPr>
        <p:txBody>
          <a:bodyPr>
            <a:normAutofit/>
          </a:bodyPr>
          <a:lstStyle/>
          <a:p>
            <a:pPr algn="ctr"/>
            <a:r>
              <a:rPr lang="el-GR" sz="2400" dirty="0" smtClean="0">
                <a:solidFill>
                  <a:schemeClr val="accent1">
                    <a:lumMod val="75000"/>
                  </a:schemeClr>
                </a:solidFill>
              </a:rPr>
              <a:t>Κωνσταντίνα Γκαρτζώνη</a:t>
            </a:r>
          </a:p>
          <a:p>
            <a:pPr algn="ctr"/>
            <a:r>
              <a:rPr lang="el-GR" sz="2400" dirty="0" smtClean="0">
                <a:solidFill>
                  <a:schemeClr val="accent1">
                    <a:lumMod val="75000"/>
                  </a:schemeClr>
                </a:solidFill>
              </a:rPr>
              <a:t>ΤΜΗΜΑ: Γ1</a:t>
            </a:r>
          </a:p>
          <a:p>
            <a:pPr algn="ctr"/>
            <a:r>
              <a:rPr lang="el-GR" sz="2400" dirty="0" smtClean="0">
                <a:solidFill>
                  <a:schemeClr val="accent1">
                    <a:lumMod val="75000"/>
                  </a:schemeClr>
                </a:solidFill>
              </a:rPr>
              <a:t>ΣΧ. ΕΤΟΣ: 2015-2016</a:t>
            </a:r>
            <a:endParaRPr lang="el-GR" sz="2400" dirty="0">
              <a:solidFill>
                <a:schemeClr val="accent1">
                  <a:lumMod val="75000"/>
                </a:schemeClr>
              </a:solidFill>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36712"/>
            <a:ext cx="8229600" cy="1152128"/>
          </a:xfrm>
        </p:spPr>
        <p:txBody>
          <a:bodyPr>
            <a:noAutofit/>
          </a:bodyPr>
          <a:lstStyle/>
          <a:p>
            <a:pPr algn="ctr"/>
            <a:r>
              <a:rPr lang="el-GR" sz="3600" u="sng" dirty="0" smtClean="0">
                <a:solidFill>
                  <a:schemeClr val="accent6"/>
                </a:solidFill>
              </a:rPr>
              <a:t>6. ΠΑΡΑΜΕΤΡΟΙ </a:t>
            </a:r>
            <a:r>
              <a:rPr lang="el-GR" sz="3600" u="sng" dirty="0" smtClean="0">
                <a:solidFill>
                  <a:schemeClr val="accent6"/>
                </a:solidFill>
              </a:rPr>
              <a:t>ΠΟΥ ΔΕΝ ΕΠΗΡΕΑΖΟΥΝ ΤΑ ΑΠΟΤΕΛΕΣΜΑΤΑ ΤΗΣ ΕΡΕΥΝΑΣ</a:t>
            </a:r>
            <a:endParaRPr lang="el-GR" sz="3600" u="sng" dirty="0">
              <a:solidFill>
                <a:schemeClr val="accent6"/>
              </a:solidFill>
            </a:endParaRPr>
          </a:p>
        </p:txBody>
      </p:sp>
      <p:sp>
        <p:nvSpPr>
          <p:cNvPr id="3" name="2 - Θέση περιεχομένου"/>
          <p:cNvSpPr>
            <a:spLocks noGrp="1"/>
          </p:cNvSpPr>
          <p:nvPr>
            <p:ph idx="1"/>
          </p:nvPr>
        </p:nvSpPr>
        <p:spPr/>
        <p:txBody>
          <a:bodyPr>
            <a:normAutofit/>
          </a:bodyPr>
          <a:lstStyle/>
          <a:p>
            <a:pPr>
              <a:buNone/>
            </a:pPr>
            <a:r>
              <a:rPr lang="el-GR" sz="2000" dirty="0" smtClean="0">
                <a:solidFill>
                  <a:schemeClr val="tx2"/>
                </a:solidFill>
              </a:rPr>
              <a:t>    Κατά την πραγματοποίηση του συγκεκριμένου πειράματος εμπλέκονται και άλλοι παράγοντες όπως είναι η ποιότητα του ψυγείου που χρησιμοποιήθηκε καθώς και το είδος της φέτας. Στην έρευνά μας περιορίσαμε την επίδρασή τους χρησιμοποιώντας το ίδιο είδος και την ίδια ποσότητα φέτας . Επιπλέον το πείραμα πραγματοποιήθηκε στο ίδιο ψυγείο. </a:t>
            </a:r>
            <a:endParaRPr lang="el-GR" sz="2000" dirty="0">
              <a:solidFill>
                <a:schemeClr val="tx2"/>
              </a:solidFill>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u="sng" dirty="0" smtClean="0">
                <a:solidFill>
                  <a:schemeClr val="accent6"/>
                </a:solidFill>
              </a:rPr>
              <a:t>7. ΠΑΡΑΓΟΝΤΕΣ </a:t>
            </a:r>
            <a:r>
              <a:rPr lang="el-GR" u="sng" dirty="0" smtClean="0">
                <a:solidFill>
                  <a:schemeClr val="accent6"/>
                </a:solidFill>
              </a:rPr>
              <a:t>ΠΟΥ ΕΠΗΡΕΑΖΟΥΝ ΤΗΝ ΑΞΙΟΠΙΣΤΙΑ ΤΗΣ ΕΡΕΥΝΑΣ</a:t>
            </a:r>
            <a:endParaRPr lang="el-GR" u="sng" dirty="0">
              <a:solidFill>
                <a:schemeClr val="accent6"/>
              </a:solidFill>
            </a:endParaRPr>
          </a:p>
        </p:txBody>
      </p:sp>
      <p:sp>
        <p:nvSpPr>
          <p:cNvPr id="3" name="2 - Θέση περιεχομένου"/>
          <p:cNvSpPr>
            <a:spLocks noGrp="1"/>
          </p:cNvSpPr>
          <p:nvPr>
            <p:ph idx="1"/>
          </p:nvPr>
        </p:nvSpPr>
        <p:spPr>
          <a:xfrm>
            <a:off x="457200" y="2708920"/>
            <a:ext cx="8229600" cy="3865616"/>
          </a:xfrm>
        </p:spPr>
        <p:txBody>
          <a:bodyPr>
            <a:normAutofit/>
          </a:bodyPr>
          <a:lstStyle/>
          <a:p>
            <a:pPr>
              <a:buNone/>
            </a:pPr>
            <a:r>
              <a:rPr lang="el-GR" sz="2000" dirty="0" smtClean="0">
                <a:solidFill>
                  <a:schemeClr val="tx2"/>
                </a:solidFill>
              </a:rPr>
              <a:t>    Το συγκεκριμένο πείραμα πραγματοποιήθηκε μέσα σε χρονικό διάστημα μιας εβδομάδας και ο αριθμός των πειραματικών επαναλήψεων είναι μία φορά. Οι συντελεστές αυτοί τείνουν να περιορίσουν έως ένα βαθμό την αξιοπιστία της έρευνας.</a:t>
            </a:r>
            <a:endParaRPr lang="el-GR" sz="2000" dirty="0">
              <a:solidFill>
                <a:schemeClr val="tx2"/>
              </a:solidFill>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4704"/>
            <a:ext cx="8229600" cy="1080120"/>
          </a:xfrm>
        </p:spPr>
        <p:txBody>
          <a:bodyPr>
            <a:normAutofit fontScale="90000"/>
          </a:bodyPr>
          <a:lstStyle/>
          <a:p>
            <a:pPr algn="ctr"/>
            <a:r>
              <a:rPr lang="el-GR" u="sng" dirty="0" smtClean="0">
                <a:solidFill>
                  <a:schemeClr val="accent6"/>
                </a:solidFill>
              </a:rPr>
              <a:t>8. ΠΕΡΙΓΡΑΦΗ </a:t>
            </a:r>
            <a:r>
              <a:rPr lang="el-GR" u="sng" dirty="0" smtClean="0">
                <a:solidFill>
                  <a:schemeClr val="accent6"/>
                </a:solidFill>
              </a:rPr>
              <a:t>ΔΙΑΔΙΚΑΣΙΑΣ-ΕΚΤΕΛΕΣΗ ΠΕΙΡΑΜΑΤΟΣ</a:t>
            </a:r>
            <a:endParaRPr lang="el-GR" u="sng" dirty="0">
              <a:solidFill>
                <a:schemeClr val="accent6"/>
              </a:solidFill>
            </a:endParaRPr>
          </a:p>
        </p:txBody>
      </p:sp>
      <p:sp>
        <p:nvSpPr>
          <p:cNvPr id="3" name="2 - Θέση περιεχομένου"/>
          <p:cNvSpPr>
            <a:spLocks noGrp="1"/>
          </p:cNvSpPr>
          <p:nvPr>
            <p:ph sz="half" idx="1"/>
          </p:nvPr>
        </p:nvSpPr>
        <p:spPr>
          <a:xfrm>
            <a:off x="457200" y="1916833"/>
            <a:ext cx="4038600" cy="4680520"/>
          </a:xfrm>
        </p:spPr>
        <p:txBody>
          <a:bodyPr/>
          <a:lstStyle/>
          <a:p>
            <a:pPr algn="ctr">
              <a:buNone/>
            </a:pPr>
            <a:r>
              <a:rPr lang="el-GR" u="sng" dirty="0" smtClean="0">
                <a:solidFill>
                  <a:schemeClr val="tx2"/>
                </a:solidFill>
              </a:rPr>
              <a:t>Κατάλογος υλικών και μέσων:</a:t>
            </a:r>
          </a:p>
          <a:p>
            <a:pPr>
              <a:buNone/>
            </a:pPr>
            <a:endParaRPr lang="el-GR" u="sng" dirty="0" smtClean="0">
              <a:solidFill>
                <a:schemeClr val="tx2"/>
              </a:solidFill>
            </a:endParaRPr>
          </a:p>
          <a:p>
            <a:pPr>
              <a:buClr>
                <a:schemeClr val="tx2"/>
              </a:buClr>
              <a:buFont typeface="Arial" pitchFamily="34" charset="0"/>
              <a:buChar char="•"/>
            </a:pPr>
            <a:r>
              <a:rPr lang="el-GR" sz="2000" dirty="0" smtClean="0">
                <a:solidFill>
                  <a:schemeClr val="tx2"/>
                </a:solidFill>
              </a:rPr>
              <a:t> ένα πλαστικό τάπερ</a:t>
            </a:r>
          </a:p>
          <a:p>
            <a:pPr>
              <a:buClr>
                <a:schemeClr val="tx2"/>
              </a:buClr>
              <a:buFont typeface="Arial" pitchFamily="34" charset="0"/>
              <a:buChar char="•"/>
            </a:pPr>
            <a:endParaRPr lang="el-GR" sz="2000" dirty="0" smtClean="0">
              <a:solidFill>
                <a:schemeClr val="tx2"/>
              </a:solidFill>
            </a:endParaRPr>
          </a:p>
          <a:p>
            <a:pPr>
              <a:buClr>
                <a:schemeClr val="tx2"/>
              </a:buClr>
              <a:buFont typeface="Arial" pitchFamily="34" charset="0"/>
              <a:buChar char="•"/>
            </a:pPr>
            <a:r>
              <a:rPr lang="el-GR" sz="2000" dirty="0" smtClean="0">
                <a:solidFill>
                  <a:schemeClr val="tx2"/>
                </a:solidFill>
              </a:rPr>
              <a:t>Ένα κομμάτι αλουμινόχαρτο</a:t>
            </a:r>
          </a:p>
          <a:p>
            <a:pPr>
              <a:buClr>
                <a:schemeClr val="tx2"/>
              </a:buClr>
              <a:buFont typeface="Arial" pitchFamily="34" charset="0"/>
              <a:buChar char="•"/>
            </a:pPr>
            <a:endParaRPr lang="el-GR" sz="2000" dirty="0" smtClean="0">
              <a:solidFill>
                <a:schemeClr val="tx2"/>
              </a:solidFill>
            </a:endParaRPr>
          </a:p>
          <a:p>
            <a:pPr>
              <a:buClr>
                <a:schemeClr val="tx2"/>
              </a:buClr>
              <a:buFont typeface="Arial" pitchFamily="34" charset="0"/>
              <a:buChar char="•"/>
            </a:pPr>
            <a:r>
              <a:rPr lang="el-GR" sz="2000" dirty="0" smtClean="0">
                <a:solidFill>
                  <a:schemeClr val="tx2"/>
                </a:solidFill>
              </a:rPr>
              <a:t>Ένα κομμάτι χαρτί (εν. λαδόχαρτο)</a:t>
            </a:r>
          </a:p>
          <a:p>
            <a:pPr>
              <a:buClr>
                <a:schemeClr val="tx2"/>
              </a:buClr>
              <a:buFont typeface="Arial" pitchFamily="34" charset="0"/>
              <a:buChar char="•"/>
            </a:pPr>
            <a:endParaRPr lang="el-GR" sz="2000" dirty="0" smtClean="0">
              <a:solidFill>
                <a:schemeClr val="tx2"/>
              </a:solidFill>
            </a:endParaRPr>
          </a:p>
          <a:p>
            <a:pPr>
              <a:buClr>
                <a:schemeClr val="tx2"/>
              </a:buClr>
              <a:buFont typeface="Arial" pitchFamily="34" charset="0"/>
              <a:buChar char="•"/>
            </a:pPr>
            <a:r>
              <a:rPr lang="el-GR" sz="2000" dirty="0" smtClean="0">
                <a:solidFill>
                  <a:schemeClr val="tx2"/>
                </a:solidFill>
              </a:rPr>
              <a:t>Τρία κομμάτια ίδιας ποσότητας φέτας</a:t>
            </a:r>
          </a:p>
          <a:p>
            <a:pPr>
              <a:buClr>
                <a:schemeClr val="tx2"/>
              </a:buClr>
              <a:buFont typeface="Arial" pitchFamily="34" charset="0"/>
              <a:buChar char="•"/>
            </a:pPr>
            <a:endParaRPr lang="el-GR" sz="2000" dirty="0" smtClean="0">
              <a:solidFill>
                <a:schemeClr val="tx2"/>
              </a:solidFill>
            </a:endParaRPr>
          </a:p>
          <a:p>
            <a:pPr>
              <a:buClr>
                <a:schemeClr val="tx2"/>
              </a:buClr>
              <a:buFont typeface="Arial" pitchFamily="34" charset="0"/>
              <a:buChar char="•"/>
            </a:pPr>
            <a:r>
              <a:rPr lang="el-GR" sz="2000" dirty="0" smtClean="0">
                <a:solidFill>
                  <a:schemeClr val="tx2"/>
                </a:solidFill>
              </a:rPr>
              <a:t>Ένα ψυγείο</a:t>
            </a:r>
          </a:p>
          <a:p>
            <a:pPr>
              <a:buClr>
                <a:schemeClr val="tx2"/>
              </a:buClr>
              <a:buFont typeface="Arial" pitchFamily="34" charset="0"/>
              <a:buChar char="•"/>
            </a:pPr>
            <a:endParaRPr lang="el-GR" sz="2000" dirty="0" smtClean="0">
              <a:solidFill>
                <a:schemeClr val="tx2"/>
              </a:solidFill>
            </a:endParaRPr>
          </a:p>
          <a:p>
            <a:pPr>
              <a:buClr>
                <a:schemeClr val="tx2"/>
              </a:buClr>
              <a:buNone/>
            </a:pPr>
            <a:endParaRPr lang="el-GR" sz="2000" dirty="0" smtClean="0">
              <a:solidFill>
                <a:schemeClr val="tx2"/>
              </a:solidFill>
            </a:endParaRPr>
          </a:p>
          <a:p>
            <a:pPr>
              <a:buClr>
                <a:schemeClr val="tx2"/>
              </a:buClr>
              <a:buFont typeface="Arial" pitchFamily="34" charset="0"/>
              <a:buChar char="•"/>
            </a:pPr>
            <a:endParaRPr lang="el-GR" sz="2000" dirty="0" smtClean="0">
              <a:solidFill>
                <a:schemeClr val="tx2"/>
              </a:solidFill>
            </a:endParaRPr>
          </a:p>
          <a:p>
            <a:pPr>
              <a:buClr>
                <a:schemeClr val="tx2"/>
              </a:buClr>
            </a:pPr>
            <a:endParaRPr lang="el-GR" sz="2000" dirty="0" smtClean="0">
              <a:solidFill>
                <a:schemeClr val="tx2"/>
              </a:solidFill>
            </a:endParaRPr>
          </a:p>
          <a:p>
            <a:pPr>
              <a:buClr>
                <a:schemeClr val="tx2"/>
              </a:buClr>
            </a:pPr>
            <a:endParaRPr lang="el-GR" sz="2000" dirty="0" smtClean="0">
              <a:solidFill>
                <a:schemeClr val="tx2"/>
              </a:solidFill>
            </a:endParaRPr>
          </a:p>
          <a:p>
            <a:pPr>
              <a:buClr>
                <a:schemeClr val="tx2"/>
              </a:buClr>
              <a:buNone/>
            </a:pPr>
            <a:endParaRPr lang="el-GR" sz="2000" dirty="0" smtClean="0">
              <a:solidFill>
                <a:schemeClr val="tx2"/>
              </a:solidFill>
            </a:endParaRPr>
          </a:p>
          <a:p>
            <a:pPr>
              <a:buClr>
                <a:schemeClr val="tx2"/>
              </a:buClr>
              <a:buFont typeface="Courier New" pitchFamily="49" charset="0"/>
              <a:buChar char="o"/>
            </a:pPr>
            <a:endParaRPr lang="el-GR" sz="2000" dirty="0" smtClean="0">
              <a:solidFill>
                <a:schemeClr val="tx2"/>
              </a:solidFill>
            </a:endParaRPr>
          </a:p>
          <a:p>
            <a:pPr>
              <a:buNone/>
            </a:pPr>
            <a:endParaRPr lang="el-GR" sz="2000" dirty="0" smtClean="0">
              <a:solidFill>
                <a:schemeClr val="tx2"/>
              </a:solidFill>
            </a:endParaRPr>
          </a:p>
          <a:p>
            <a:endParaRPr lang="el-GR" sz="2000" u="sng" dirty="0">
              <a:solidFill>
                <a:schemeClr val="tx2"/>
              </a:solidFill>
            </a:endParaRPr>
          </a:p>
        </p:txBody>
      </p:sp>
      <p:pic>
        <p:nvPicPr>
          <p:cNvPr id="6" name="5 - Θέση περιεχομένου" descr="20160414_003044.jpg"/>
          <p:cNvPicPr>
            <a:picLocks noGrp="1" noChangeAspect="1"/>
          </p:cNvPicPr>
          <p:nvPr>
            <p:ph sz="half" idx="2"/>
          </p:nvPr>
        </p:nvPicPr>
        <p:blipFill>
          <a:blip r:embed="rId3" cstate="print"/>
          <a:stretch>
            <a:fillRect/>
          </a:stretch>
        </p:blipFill>
        <p:spPr>
          <a:xfrm>
            <a:off x="4648200" y="2564904"/>
            <a:ext cx="4038600" cy="3159145"/>
          </a:xfrm>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4704"/>
            <a:ext cx="8229600" cy="792088"/>
          </a:xfrm>
        </p:spPr>
        <p:txBody>
          <a:bodyPr>
            <a:normAutofit/>
          </a:bodyPr>
          <a:lstStyle/>
          <a:p>
            <a:pPr algn="ctr"/>
            <a:r>
              <a:rPr lang="el-GR" sz="2800" u="sng" dirty="0" smtClean="0">
                <a:latin typeface="+mn-lt"/>
              </a:rPr>
              <a:t>Εκτέλεση του πειράματος</a:t>
            </a:r>
            <a:endParaRPr lang="el-GR" sz="2800" u="sng" dirty="0">
              <a:latin typeface="+mn-lt"/>
            </a:endParaRPr>
          </a:p>
        </p:txBody>
      </p:sp>
      <p:sp>
        <p:nvSpPr>
          <p:cNvPr id="3" name="2 - Θέση περιεχομένου"/>
          <p:cNvSpPr>
            <a:spLocks noGrp="1"/>
          </p:cNvSpPr>
          <p:nvPr>
            <p:ph idx="1"/>
          </p:nvPr>
        </p:nvSpPr>
        <p:spPr>
          <a:xfrm>
            <a:off x="457200" y="2132856"/>
            <a:ext cx="8229600" cy="4441680"/>
          </a:xfrm>
        </p:spPr>
        <p:txBody>
          <a:bodyPr>
            <a:normAutofit/>
          </a:bodyPr>
          <a:lstStyle/>
          <a:p>
            <a:r>
              <a:rPr lang="el-GR" sz="2000" dirty="0" smtClean="0">
                <a:solidFill>
                  <a:schemeClr val="tx2"/>
                </a:solidFill>
              </a:rPr>
              <a:t>Αφού πάρουμε και κόψουμε την φέτα σε 3 ίσα μέρη, τοποθετούμε το κάθε κομμάτι σε 3 διαφορετικά σκεύη, (τάπερ, αλουμινόχαρτο, χαρτί.) Μετά τα τοποθετούμε στο ψυγείο με σταθερή θερμοκρασία στους 4 ο C. Ύστερα, εξετάζουμε και μελετούμε το πείραμα για 1  εβδομάδα κάνοντας σταδιακές μελέτες κάθε 2 ημέρες.</a:t>
            </a:r>
            <a:endParaRPr lang="el-GR" sz="2000" dirty="0">
              <a:solidFill>
                <a:schemeClr val="tx2"/>
              </a:solidFill>
            </a:endParaRP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548680"/>
            <a:ext cx="8229600" cy="936104"/>
          </a:xfrm>
        </p:spPr>
        <p:txBody>
          <a:bodyPr>
            <a:noAutofit/>
          </a:bodyPr>
          <a:lstStyle/>
          <a:p>
            <a:pPr algn="ctr"/>
            <a:r>
              <a:rPr lang="el-GR" sz="2800" u="sng" dirty="0" smtClean="0">
                <a:latin typeface="+mn-lt"/>
              </a:rPr>
              <a:t>Αποτελέσματα της έρευνας </a:t>
            </a:r>
            <a:br>
              <a:rPr lang="el-GR" sz="2800" u="sng" dirty="0" smtClean="0">
                <a:latin typeface="+mn-lt"/>
              </a:rPr>
            </a:br>
            <a:r>
              <a:rPr lang="el-GR" sz="2800" dirty="0" smtClean="0">
                <a:latin typeface="+mn-lt"/>
              </a:rPr>
              <a:t>(</a:t>
            </a:r>
            <a:r>
              <a:rPr lang="el-GR" sz="2800" u="sng" dirty="0" smtClean="0">
                <a:latin typeface="+mn-lt"/>
              </a:rPr>
              <a:t>πίνακας + φωτογραφίες)</a:t>
            </a:r>
            <a:endParaRPr lang="el-GR" sz="2800" u="sng" dirty="0">
              <a:latin typeface="+mn-lt"/>
            </a:endParaRPr>
          </a:p>
        </p:txBody>
      </p:sp>
      <p:graphicFrame>
        <p:nvGraphicFramePr>
          <p:cNvPr id="6" name="5 - Θέση περιεχομένου"/>
          <p:cNvGraphicFramePr>
            <a:graphicFrameLocks noGrp="1"/>
          </p:cNvGraphicFramePr>
          <p:nvPr>
            <p:ph idx="1"/>
          </p:nvPr>
        </p:nvGraphicFramePr>
        <p:xfrm>
          <a:off x="971600" y="1772816"/>
          <a:ext cx="6984776" cy="4649956"/>
        </p:xfrm>
        <a:graphic>
          <a:graphicData uri="http://schemas.openxmlformats.org/drawingml/2006/table">
            <a:tbl>
              <a:tblPr firstRow="1" bandRow="1">
                <a:tableStyleId>{16D9F66E-5EB9-4882-86FB-DCBF35E3C3E4}</a:tableStyleId>
              </a:tblPr>
              <a:tblGrid>
                <a:gridCol w="1775273"/>
                <a:gridCol w="1653519"/>
                <a:gridCol w="2019511"/>
                <a:gridCol w="1536473"/>
              </a:tblGrid>
              <a:tr h="792088">
                <a:tc gridSpan="4">
                  <a:txBody>
                    <a:bodyPr/>
                    <a:lstStyle/>
                    <a:p>
                      <a:pPr algn="ctr"/>
                      <a:r>
                        <a:rPr lang="el-GR" sz="2000" b="0" dirty="0" smtClean="0">
                          <a:solidFill>
                            <a:schemeClr val="accent6">
                              <a:lumMod val="50000"/>
                            </a:schemeClr>
                          </a:solidFill>
                        </a:rPr>
                        <a:t>ΚΑΤΑΣΤΑΣΗ</a:t>
                      </a:r>
                    </a:p>
                    <a:p>
                      <a:pPr algn="ctr"/>
                      <a:r>
                        <a:rPr lang="el-GR" sz="2000" b="0" dirty="0" smtClean="0">
                          <a:solidFill>
                            <a:schemeClr val="accent6">
                              <a:lumMod val="50000"/>
                            </a:schemeClr>
                          </a:solidFill>
                        </a:rPr>
                        <a:t>(</a:t>
                      </a:r>
                      <a:r>
                        <a:rPr lang="el-GR" sz="2000" b="0" baseline="0" dirty="0" smtClean="0">
                          <a:solidFill>
                            <a:schemeClr val="accent6">
                              <a:lumMod val="50000"/>
                            </a:schemeClr>
                          </a:solidFill>
                        </a:rPr>
                        <a:t> γεύση, όψη, μυρωδιά)</a:t>
                      </a:r>
                      <a:endParaRPr lang="el-GR" sz="2000" b="0" dirty="0">
                        <a:solidFill>
                          <a:schemeClr val="accent6">
                            <a:lumMod val="50000"/>
                          </a:schemeClr>
                        </a:solidFill>
                      </a:endParaRPr>
                    </a:p>
                  </a:txBody>
                  <a:tcPr/>
                </a:tc>
                <a:tc hMerge="1">
                  <a:txBody>
                    <a:bodyPr/>
                    <a:lstStyle/>
                    <a:p>
                      <a:endParaRPr lang="el-GR" dirty="0">
                        <a:solidFill>
                          <a:schemeClr val="bg1"/>
                        </a:solidFill>
                      </a:endParaRPr>
                    </a:p>
                  </a:txBody>
                  <a:tcPr/>
                </a:tc>
                <a:tc hMerge="1">
                  <a:txBody>
                    <a:bodyPr/>
                    <a:lstStyle/>
                    <a:p>
                      <a:pPr algn="ctr"/>
                      <a:endParaRPr lang="el-GR" sz="1800" dirty="0">
                        <a:solidFill>
                          <a:schemeClr val="accent6"/>
                        </a:solidFill>
                      </a:endParaRPr>
                    </a:p>
                  </a:txBody>
                  <a:tcPr/>
                </a:tc>
                <a:tc hMerge="1">
                  <a:txBody>
                    <a:bodyPr/>
                    <a:lstStyle/>
                    <a:p>
                      <a:pPr algn="ctr"/>
                      <a:endParaRPr lang="el-GR" sz="1800" dirty="0">
                        <a:solidFill>
                          <a:schemeClr val="accent6"/>
                        </a:solidFill>
                      </a:endParaRPr>
                    </a:p>
                  </a:txBody>
                  <a:tcPr/>
                </a:tc>
              </a:tr>
              <a:tr h="676356">
                <a:tc>
                  <a:txBody>
                    <a:bodyPr/>
                    <a:lstStyle/>
                    <a:p>
                      <a:endParaRPr lang="el-GR"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accent6">
                              <a:lumMod val="50000"/>
                            </a:schemeClr>
                          </a:solidFill>
                        </a:rPr>
                        <a:t>ΠΛΑΣΤΙΚΟ</a:t>
                      </a:r>
                    </a:p>
                    <a:p>
                      <a:endParaRPr lang="el-GR"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accent6">
                              <a:lumMod val="50000"/>
                            </a:schemeClr>
                          </a:solidFill>
                        </a:rPr>
                        <a:t>ΑΛΟΥΜΙΝΙΟ</a:t>
                      </a:r>
                    </a:p>
                    <a:p>
                      <a:pPr algn="ctr"/>
                      <a:endParaRPr lang="el-GR" sz="1800"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accent6">
                              <a:lumMod val="50000"/>
                            </a:schemeClr>
                          </a:solidFill>
                        </a:rPr>
                        <a:t>ΧΑΡΤΙ</a:t>
                      </a:r>
                    </a:p>
                    <a:p>
                      <a:pPr algn="ctr"/>
                      <a:endParaRPr lang="el-GR" sz="1800" dirty="0">
                        <a:solidFill>
                          <a:schemeClr val="accent6">
                            <a:lumMod val="50000"/>
                          </a:schemeClr>
                        </a:solidFill>
                      </a:endParaRPr>
                    </a:p>
                  </a:txBody>
                  <a:tcPr/>
                </a:tc>
              </a:tr>
              <a:tr h="676356">
                <a:tc>
                  <a:txBody>
                    <a:bodyPr/>
                    <a:lstStyle/>
                    <a:p>
                      <a:pPr algn="ctr"/>
                      <a:r>
                        <a:rPr lang="el-GR" sz="1800" dirty="0" smtClean="0">
                          <a:solidFill>
                            <a:schemeClr val="accent6">
                              <a:lumMod val="50000"/>
                            </a:schemeClr>
                          </a:solidFill>
                        </a:rPr>
                        <a:t>1</a:t>
                      </a:r>
                      <a:r>
                        <a:rPr lang="el-GR" sz="1800" baseline="30000" dirty="0" smtClean="0">
                          <a:solidFill>
                            <a:schemeClr val="accent6">
                              <a:lumMod val="50000"/>
                            </a:schemeClr>
                          </a:solidFill>
                        </a:rPr>
                        <a:t>η</a:t>
                      </a:r>
                      <a:r>
                        <a:rPr lang="el-GR" sz="1800" dirty="0" smtClean="0">
                          <a:solidFill>
                            <a:schemeClr val="accent6">
                              <a:lumMod val="50000"/>
                            </a:schemeClr>
                          </a:solidFill>
                        </a:rPr>
                        <a:t>  ημέρα</a:t>
                      </a:r>
                      <a:endParaRPr lang="el-GR" sz="1800" dirty="0">
                        <a:solidFill>
                          <a:schemeClr val="accent6">
                            <a:lumMod val="50000"/>
                          </a:schemeClr>
                        </a:solidFill>
                      </a:endParaRPr>
                    </a:p>
                  </a:txBody>
                  <a:tcPr/>
                </a:tc>
                <a:tc>
                  <a:txBody>
                    <a:bodyPr/>
                    <a:lstStyle/>
                    <a:p>
                      <a:pPr algn="ctr"/>
                      <a:r>
                        <a:rPr lang="el-GR" sz="1800" dirty="0" smtClean="0">
                          <a:solidFill>
                            <a:schemeClr val="accent6">
                              <a:lumMod val="50000"/>
                            </a:schemeClr>
                          </a:solidFill>
                        </a:rPr>
                        <a:t>κανονική</a:t>
                      </a:r>
                      <a:endParaRPr lang="el-GR" sz="1800"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accent6">
                              <a:lumMod val="50000"/>
                            </a:schemeClr>
                          </a:solidFill>
                        </a:rPr>
                        <a:t>κανονική</a:t>
                      </a:r>
                    </a:p>
                    <a:p>
                      <a:pPr algn="ctr"/>
                      <a:endParaRPr lang="el-GR" sz="1800"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accent6">
                              <a:lumMod val="50000"/>
                            </a:schemeClr>
                          </a:solidFill>
                        </a:rPr>
                        <a:t>κανονική</a:t>
                      </a:r>
                    </a:p>
                    <a:p>
                      <a:pPr algn="ctr"/>
                      <a:endParaRPr lang="el-GR" sz="1800" dirty="0">
                        <a:solidFill>
                          <a:schemeClr val="accent6">
                            <a:lumMod val="50000"/>
                          </a:schemeClr>
                        </a:solidFill>
                      </a:endParaRPr>
                    </a:p>
                  </a:txBody>
                  <a:tcPr/>
                </a:tc>
              </a:tr>
              <a:tr h="6763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aseline="0" dirty="0" smtClean="0">
                          <a:solidFill>
                            <a:schemeClr val="accent6">
                              <a:lumMod val="50000"/>
                            </a:schemeClr>
                          </a:solidFill>
                        </a:rPr>
                        <a:t>3</a:t>
                      </a:r>
                      <a:r>
                        <a:rPr lang="el-GR" sz="1800" baseline="30000" dirty="0" smtClean="0">
                          <a:solidFill>
                            <a:schemeClr val="accent6">
                              <a:lumMod val="50000"/>
                            </a:schemeClr>
                          </a:solidFill>
                        </a:rPr>
                        <a:t>η</a:t>
                      </a:r>
                      <a:r>
                        <a:rPr lang="el-GR" sz="1800" dirty="0" smtClean="0">
                          <a:solidFill>
                            <a:schemeClr val="accent6">
                              <a:lumMod val="50000"/>
                            </a:schemeClr>
                          </a:solidFill>
                        </a:rPr>
                        <a:t>  ημέρα</a:t>
                      </a:r>
                    </a:p>
                    <a:p>
                      <a:endParaRPr lang="el-GR" sz="1800" dirty="0">
                        <a:solidFill>
                          <a:schemeClr val="accent6">
                            <a:lumMod val="50000"/>
                          </a:schemeClr>
                        </a:solidFill>
                      </a:endParaRPr>
                    </a:p>
                  </a:txBody>
                  <a:tcPr/>
                </a:tc>
                <a:tc>
                  <a:txBody>
                    <a:bodyPr/>
                    <a:lstStyle/>
                    <a:p>
                      <a:pPr algn="ctr"/>
                      <a:r>
                        <a:rPr lang="el-GR" sz="1800" dirty="0" smtClean="0">
                          <a:solidFill>
                            <a:schemeClr val="accent6">
                              <a:lumMod val="50000"/>
                            </a:schemeClr>
                          </a:solidFill>
                        </a:rPr>
                        <a:t>κανονική</a:t>
                      </a:r>
                      <a:endParaRPr lang="el-GR" sz="1800"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accent6">
                              <a:lumMod val="50000"/>
                            </a:schemeClr>
                          </a:solidFill>
                        </a:rPr>
                        <a:t>κανονική</a:t>
                      </a:r>
                    </a:p>
                    <a:p>
                      <a:pPr algn="ctr"/>
                      <a:endParaRPr lang="el-GR" sz="1800"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accent6">
                              <a:lumMod val="50000"/>
                            </a:schemeClr>
                          </a:solidFill>
                        </a:rPr>
                        <a:t>κανονική</a:t>
                      </a:r>
                    </a:p>
                    <a:p>
                      <a:pPr algn="ctr"/>
                      <a:endParaRPr lang="el-GR" sz="1800" dirty="0">
                        <a:solidFill>
                          <a:schemeClr val="accent6">
                            <a:lumMod val="50000"/>
                          </a:schemeClr>
                        </a:solidFill>
                      </a:endParaRPr>
                    </a:p>
                  </a:txBody>
                  <a:tcPr/>
                </a:tc>
              </a:tr>
              <a:tr h="8792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aseline="0" dirty="0" smtClean="0">
                          <a:solidFill>
                            <a:schemeClr val="accent6">
                              <a:lumMod val="50000"/>
                            </a:schemeClr>
                          </a:solidFill>
                        </a:rPr>
                        <a:t>5</a:t>
                      </a:r>
                      <a:r>
                        <a:rPr lang="el-GR" sz="1800" baseline="30000" dirty="0" smtClean="0">
                          <a:solidFill>
                            <a:schemeClr val="accent6">
                              <a:lumMod val="50000"/>
                            </a:schemeClr>
                          </a:solidFill>
                        </a:rPr>
                        <a:t>η</a:t>
                      </a:r>
                      <a:r>
                        <a:rPr lang="el-GR" sz="1800" dirty="0" smtClean="0">
                          <a:solidFill>
                            <a:schemeClr val="accent6">
                              <a:lumMod val="50000"/>
                            </a:schemeClr>
                          </a:solidFill>
                        </a:rPr>
                        <a:t>  ημέρα</a:t>
                      </a:r>
                    </a:p>
                    <a:p>
                      <a:endParaRPr lang="el-GR" sz="1800"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accent6">
                              <a:lumMod val="50000"/>
                            </a:schemeClr>
                          </a:solidFill>
                        </a:rPr>
                        <a:t>κανονική</a:t>
                      </a:r>
                    </a:p>
                    <a:p>
                      <a:endParaRPr lang="el-GR" sz="1800"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accent6">
                              <a:lumMod val="50000"/>
                            </a:schemeClr>
                          </a:solidFill>
                        </a:rPr>
                        <a:t>κανονική</a:t>
                      </a:r>
                    </a:p>
                    <a:p>
                      <a:pPr algn="ctr"/>
                      <a:endParaRPr lang="el-GR" sz="1800"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accent6">
                              <a:lumMod val="50000"/>
                            </a:schemeClr>
                          </a:solidFill>
                        </a:rPr>
                        <a:t>ελαφρώς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accent6">
                              <a:lumMod val="50000"/>
                            </a:schemeClr>
                          </a:solidFill>
                        </a:rPr>
                        <a:t>αλλοιωμένη</a:t>
                      </a:r>
                    </a:p>
                    <a:p>
                      <a:pPr algn="ctr"/>
                      <a:endParaRPr lang="el-GR" sz="1800" dirty="0">
                        <a:solidFill>
                          <a:schemeClr val="accent6">
                            <a:lumMod val="50000"/>
                          </a:schemeClr>
                        </a:solidFill>
                      </a:endParaRPr>
                    </a:p>
                  </a:txBody>
                  <a:tcPr/>
                </a:tc>
              </a:tr>
              <a:tr h="8792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aseline="0" dirty="0" smtClean="0">
                          <a:solidFill>
                            <a:schemeClr val="accent6">
                              <a:lumMod val="50000"/>
                            </a:schemeClr>
                          </a:solidFill>
                        </a:rPr>
                        <a:t>7</a:t>
                      </a:r>
                      <a:r>
                        <a:rPr lang="el-GR" sz="1800" baseline="30000" dirty="0" smtClean="0">
                          <a:solidFill>
                            <a:schemeClr val="accent6">
                              <a:lumMod val="50000"/>
                            </a:schemeClr>
                          </a:solidFill>
                        </a:rPr>
                        <a:t>η</a:t>
                      </a:r>
                      <a:r>
                        <a:rPr lang="el-GR" sz="1800" dirty="0" smtClean="0">
                          <a:solidFill>
                            <a:schemeClr val="accent6">
                              <a:lumMod val="50000"/>
                            </a:schemeClr>
                          </a:solidFill>
                        </a:rPr>
                        <a:t>  ημέρα</a:t>
                      </a:r>
                    </a:p>
                    <a:p>
                      <a:endParaRPr lang="el-GR" sz="1800"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accent6">
                              <a:lumMod val="50000"/>
                            </a:schemeClr>
                          </a:solidFill>
                        </a:rPr>
                        <a:t>κανονική</a:t>
                      </a:r>
                    </a:p>
                    <a:p>
                      <a:pPr algn="ctr"/>
                      <a:endParaRPr lang="el-GR" sz="1800"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accent6">
                              <a:lumMod val="50000"/>
                            </a:schemeClr>
                          </a:solidFill>
                        </a:rPr>
                        <a:t>ελαφρώς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accent6">
                              <a:lumMod val="50000"/>
                            </a:schemeClr>
                          </a:solidFill>
                        </a:rPr>
                        <a:t>αλλοιωμένη</a:t>
                      </a:r>
                    </a:p>
                    <a:p>
                      <a:pPr algn="ctr"/>
                      <a:endParaRPr lang="el-GR" sz="1800"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accent6">
                              <a:lumMod val="50000"/>
                            </a:schemeClr>
                          </a:solidFill>
                        </a:rPr>
                        <a:t>αλλοιωμένη</a:t>
                      </a:r>
                    </a:p>
                    <a:p>
                      <a:pPr algn="ctr"/>
                      <a:endParaRPr lang="el-GR" sz="1800" dirty="0">
                        <a:solidFill>
                          <a:schemeClr val="accent6">
                            <a:lumMod val="50000"/>
                          </a:schemeClr>
                        </a:solidFill>
                      </a:endParaRPr>
                    </a:p>
                  </a:txBody>
                  <a:tcPr/>
                </a:tc>
              </a:tr>
            </a:tbl>
          </a:graphicData>
        </a:graphic>
      </p:graphicFrame>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457200" y="620688"/>
            <a:ext cx="8229600" cy="720080"/>
          </a:xfrm>
        </p:spPr>
        <p:txBody>
          <a:bodyPr>
            <a:normAutofit/>
          </a:bodyPr>
          <a:lstStyle/>
          <a:p>
            <a:pPr algn="ctr"/>
            <a:r>
              <a:rPr lang="el-GR" sz="2800" u="sng" dirty="0" smtClean="0"/>
              <a:t>Φέτα σε πλαστικό</a:t>
            </a:r>
            <a:endParaRPr lang="el-GR" sz="2800" u="sng" dirty="0"/>
          </a:p>
        </p:txBody>
      </p:sp>
      <p:sp>
        <p:nvSpPr>
          <p:cNvPr id="11" name="10 - Θέση περιεχομένου"/>
          <p:cNvSpPr>
            <a:spLocks noGrp="1"/>
          </p:cNvSpPr>
          <p:nvPr>
            <p:ph idx="1"/>
          </p:nvPr>
        </p:nvSpPr>
        <p:spPr>
          <a:xfrm>
            <a:off x="467544" y="1268760"/>
            <a:ext cx="8229600" cy="5184576"/>
          </a:xfrm>
        </p:spPr>
        <p:txBody>
          <a:bodyPr>
            <a:normAutofit/>
          </a:bodyPr>
          <a:lstStyle/>
          <a:p>
            <a:pPr>
              <a:buNone/>
            </a:pPr>
            <a:r>
              <a:rPr lang="el-GR" sz="2000" dirty="0" smtClean="0"/>
              <a:t>                  1</a:t>
            </a:r>
            <a:r>
              <a:rPr lang="el-GR" sz="2000" baseline="30000" dirty="0" smtClean="0"/>
              <a:t>η</a:t>
            </a:r>
            <a:r>
              <a:rPr lang="el-GR" sz="2000" dirty="0" smtClean="0"/>
              <a:t>  ημέρα                                                  3</a:t>
            </a:r>
            <a:r>
              <a:rPr lang="el-GR" sz="2000" baseline="30000" dirty="0" smtClean="0"/>
              <a:t>η</a:t>
            </a:r>
            <a:r>
              <a:rPr lang="el-GR" sz="2000" dirty="0" smtClean="0"/>
              <a:t> ημέρα                       </a:t>
            </a:r>
          </a:p>
          <a:p>
            <a:pPr>
              <a:buNone/>
            </a:pPr>
            <a:r>
              <a:rPr lang="el-GR" sz="2000" dirty="0" smtClean="0"/>
              <a:t>                                                                                             </a:t>
            </a:r>
          </a:p>
          <a:p>
            <a:pPr>
              <a:buNone/>
            </a:pPr>
            <a:endParaRPr lang="el-GR" sz="2000" dirty="0" smtClean="0"/>
          </a:p>
          <a:p>
            <a:pPr>
              <a:buNone/>
            </a:pPr>
            <a:endParaRPr lang="el-GR" sz="2000" dirty="0" smtClean="0"/>
          </a:p>
          <a:p>
            <a:pPr>
              <a:buNone/>
            </a:pPr>
            <a:r>
              <a:rPr lang="el-GR" sz="2000" dirty="0" smtClean="0"/>
              <a:t>                                                </a:t>
            </a:r>
          </a:p>
          <a:p>
            <a:pPr>
              <a:buNone/>
            </a:pPr>
            <a:endParaRPr lang="el-GR" sz="2000" dirty="0" smtClean="0"/>
          </a:p>
          <a:p>
            <a:pPr>
              <a:buNone/>
            </a:pPr>
            <a:endParaRPr lang="el-GR" sz="2000" dirty="0" smtClean="0"/>
          </a:p>
          <a:p>
            <a:pPr>
              <a:buNone/>
            </a:pPr>
            <a:r>
              <a:rPr lang="el-GR" sz="2000" dirty="0" smtClean="0"/>
              <a:t>                    5</a:t>
            </a:r>
            <a:r>
              <a:rPr lang="el-GR" sz="2000" baseline="30000" dirty="0" smtClean="0"/>
              <a:t>η</a:t>
            </a:r>
            <a:r>
              <a:rPr lang="el-GR" sz="2000" dirty="0" smtClean="0"/>
              <a:t> ημέρα                                                7</a:t>
            </a:r>
            <a:r>
              <a:rPr lang="el-GR" sz="2000" baseline="30000" dirty="0" smtClean="0"/>
              <a:t>η</a:t>
            </a:r>
            <a:r>
              <a:rPr lang="el-GR" sz="2000" dirty="0" smtClean="0"/>
              <a:t> ημέρα</a:t>
            </a:r>
          </a:p>
          <a:p>
            <a:pPr>
              <a:buNone/>
            </a:pPr>
            <a:r>
              <a:rPr lang="el-GR" sz="2000" dirty="0" smtClean="0"/>
              <a:t>                                                                              </a:t>
            </a:r>
          </a:p>
          <a:p>
            <a:pPr>
              <a:buNone/>
            </a:pPr>
            <a:endParaRPr lang="el-GR" sz="2000" dirty="0"/>
          </a:p>
        </p:txBody>
      </p:sp>
      <p:pic>
        <p:nvPicPr>
          <p:cNvPr id="12" name="11 - Εικόνα" descr="20160414_235949.jpg"/>
          <p:cNvPicPr>
            <a:picLocks noChangeAspect="1"/>
          </p:cNvPicPr>
          <p:nvPr/>
        </p:nvPicPr>
        <p:blipFill>
          <a:blip r:embed="rId2" cstate="print"/>
          <a:stretch>
            <a:fillRect/>
          </a:stretch>
        </p:blipFill>
        <p:spPr>
          <a:xfrm rot="5400000">
            <a:off x="1367644" y="1592796"/>
            <a:ext cx="1944216" cy="2160240"/>
          </a:xfrm>
          <a:prstGeom prst="rect">
            <a:avLst/>
          </a:prstGeom>
        </p:spPr>
      </p:pic>
      <p:pic>
        <p:nvPicPr>
          <p:cNvPr id="13" name="12 - Εικόνα" descr="20160416_182355.jpg"/>
          <p:cNvPicPr>
            <a:picLocks noChangeAspect="1"/>
          </p:cNvPicPr>
          <p:nvPr/>
        </p:nvPicPr>
        <p:blipFill>
          <a:blip r:embed="rId3" cstate="print"/>
          <a:stretch>
            <a:fillRect/>
          </a:stretch>
        </p:blipFill>
        <p:spPr>
          <a:xfrm>
            <a:off x="5508104" y="1700808"/>
            <a:ext cx="1944216" cy="1944216"/>
          </a:xfrm>
          <a:prstGeom prst="rect">
            <a:avLst/>
          </a:prstGeom>
        </p:spPr>
      </p:pic>
      <p:pic>
        <p:nvPicPr>
          <p:cNvPr id="14" name="13 - Εικόνα" descr="20160418_225814.jpg"/>
          <p:cNvPicPr>
            <a:picLocks noChangeAspect="1"/>
          </p:cNvPicPr>
          <p:nvPr/>
        </p:nvPicPr>
        <p:blipFill>
          <a:blip r:embed="rId4" cstate="print"/>
          <a:stretch>
            <a:fillRect/>
          </a:stretch>
        </p:blipFill>
        <p:spPr>
          <a:xfrm>
            <a:off x="1259633" y="4221088"/>
            <a:ext cx="2160240" cy="1872208"/>
          </a:xfrm>
          <a:prstGeom prst="rect">
            <a:avLst/>
          </a:prstGeom>
        </p:spPr>
      </p:pic>
      <p:pic>
        <p:nvPicPr>
          <p:cNvPr id="8" name="7 - Εικόνα" descr="20160421_001624.jpg"/>
          <p:cNvPicPr>
            <a:picLocks noChangeAspect="1"/>
          </p:cNvPicPr>
          <p:nvPr/>
        </p:nvPicPr>
        <p:blipFill>
          <a:blip r:embed="rId5" cstate="print"/>
          <a:stretch>
            <a:fillRect/>
          </a:stretch>
        </p:blipFill>
        <p:spPr>
          <a:xfrm rot="5400000">
            <a:off x="5508105" y="4149079"/>
            <a:ext cx="1944214" cy="1944216"/>
          </a:xfrm>
          <a:prstGeom prst="rect">
            <a:avLst/>
          </a:prstGeom>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864096"/>
          </a:xfrm>
        </p:spPr>
        <p:txBody>
          <a:bodyPr>
            <a:normAutofit/>
          </a:bodyPr>
          <a:lstStyle/>
          <a:p>
            <a:pPr algn="ctr"/>
            <a:r>
              <a:rPr lang="el-GR" sz="2800" u="sng" dirty="0" smtClean="0"/>
              <a:t>Φέτα σε αλουμινόχαρτο</a:t>
            </a:r>
            <a:endParaRPr lang="el-GR" sz="2800" dirty="0"/>
          </a:p>
        </p:txBody>
      </p:sp>
      <p:sp>
        <p:nvSpPr>
          <p:cNvPr id="3" name="2 - Θέση περιεχομένου"/>
          <p:cNvSpPr>
            <a:spLocks noGrp="1"/>
          </p:cNvSpPr>
          <p:nvPr>
            <p:ph idx="1"/>
          </p:nvPr>
        </p:nvSpPr>
        <p:spPr>
          <a:xfrm>
            <a:off x="467544" y="1412776"/>
            <a:ext cx="8229600" cy="5445224"/>
          </a:xfrm>
        </p:spPr>
        <p:txBody>
          <a:bodyPr>
            <a:normAutofit/>
          </a:bodyPr>
          <a:lstStyle/>
          <a:p>
            <a:pPr>
              <a:buNone/>
            </a:pPr>
            <a:r>
              <a:rPr lang="el-GR" sz="2000" dirty="0" smtClean="0">
                <a:solidFill>
                  <a:schemeClr val="tx2"/>
                </a:solidFill>
              </a:rPr>
              <a:t>                   1</a:t>
            </a:r>
            <a:r>
              <a:rPr lang="el-GR" sz="2000" baseline="30000" dirty="0" smtClean="0">
                <a:solidFill>
                  <a:schemeClr val="tx2"/>
                </a:solidFill>
              </a:rPr>
              <a:t>η</a:t>
            </a:r>
            <a:r>
              <a:rPr lang="el-GR" sz="2000" dirty="0" smtClean="0">
                <a:solidFill>
                  <a:schemeClr val="tx2"/>
                </a:solidFill>
              </a:rPr>
              <a:t> ημέρα                                                     3</a:t>
            </a:r>
            <a:r>
              <a:rPr lang="el-GR" sz="2000" baseline="30000" dirty="0" smtClean="0">
                <a:solidFill>
                  <a:schemeClr val="tx2"/>
                </a:solidFill>
              </a:rPr>
              <a:t>η</a:t>
            </a:r>
            <a:r>
              <a:rPr lang="el-GR" sz="2000" dirty="0" smtClean="0">
                <a:solidFill>
                  <a:schemeClr val="tx2"/>
                </a:solidFill>
              </a:rPr>
              <a:t> ημέρα</a:t>
            </a:r>
          </a:p>
          <a:p>
            <a:pPr>
              <a:buNone/>
            </a:pPr>
            <a:endParaRPr lang="el-GR" sz="2000" dirty="0" smtClean="0">
              <a:solidFill>
                <a:schemeClr val="tx2"/>
              </a:solidFill>
            </a:endParaRPr>
          </a:p>
          <a:p>
            <a:pPr>
              <a:buNone/>
            </a:pPr>
            <a:endParaRPr lang="el-GR" sz="2000" dirty="0" smtClean="0">
              <a:solidFill>
                <a:schemeClr val="tx2"/>
              </a:solidFill>
            </a:endParaRPr>
          </a:p>
          <a:p>
            <a:pPr>
              <a:buNone/>
            </a:pPr>
            <a:endParaRPr lang="el-GR" sz="2000" dirty="0" smtClean="0">
              <a:solidFill>
                <a:schemeClr val="tx2"/>
              </a:solidFill>
            </a:endParaRPr>
          </a:p>
          <a:p>
            <a:pPr>
              <a:buNone/>
            </a:pPr>
            <a:endParaRPr lang="el-GR" sz="2000" dirty="0" smtClean="0">
              <a:solidFill>
                <a:schemeClr val="tx2"/>
              </a:solidFill>
            </a:endParaRPr>
          </a:p>
          <a:p>
            <a:pPr>
              <a:buNone/>
            </a:pPr>
            <a:endParaRPr lang="el-GR" sz="2000" dirty="0" smtClean="0">
              <a:solidFill>
                <a:schemeClr val="tx2"/>
              </a:solidFill>
            </a:endParaRPr>
          </a:p>
          <a:p>
            <a:pPr>
              <a:buNone/>
            </a:pPr>
            <a:endParaRPr lang="el-GR" sz="2000" dirty="0" smtClean="0">
              <a:solidFill>
                <a:schemeClr val="tx2"/>
              </a:solidFill>
            </a:endParaRPr>
          </a:p>
          <a:p>
            <a:pPr>
              <a:buNone/>
            </a:pPr>
            <a:r>
              <a:rPr lang="el-GR" sz="2000" dirty="0" smtClean="0">
                <a:solidFill>
                  <a:schemeClr val="tx2"/>
                </a:solidFill>
              </a:rPr>
              <a:t>                  5</a:t>
            </a:r>
            <a:r>
              <a:rPr lang="el-GR" sz="2000" baseline="30000" dirty="0" smtClean="0">
                <a:solidFill>
                  <a:schemeClr val="tx2"/>
                </a:solidFill>
              </a:rPr>
              <a:t>η</a:t>
            </a:r>
            <a:r>
              <a:rPr lang="el-GR" sz="2000" dirty="0" smtClean="0">
                <a:solidFill>
                  <a:schemeClr val="tx2"/>
                </a:solidFill>
              </a:rPr>
              <a:t> ημέρα                                                     7</a:t>
            </a:r>
            <a:r>
              <a:rPr lang="el-GR" sz="2000" baseline="30000" dirty="0" smtClean="0">
                <a:solidFill>
                  <a:schemeClr val="tx2"/>
                </a:solidFill>
              </a:rPr>
              <a:t>η</a:t>
            </a:r>
            <a:r>
              <a:rPr lang="el-GR" sz="2000" dirty="0" smtClean="0">
                <a:solidFill>
                  <a:schemeClr val="tx2"/>
                </a:solidFill>
              </a:rPr>
              <a:t> ημέρα</a:t>
            </a:r>
          </a:p>
          <a:p>
            <a:pPr>
              <a:buNone/>
            </a:pPr>
            <a:r>
              <a:rPr lang="el-GR" sz="2000" dirty="0" smtClean="0">
                <a:solidFill>
                  <a:schemeClr val="tx2"/>
                </a:solidFill>
              </a:rPr>
              <a:t>                                                                            </a:t>
            </a:r>
          </a:p>
          <a:p>
            <a:pPr>
              <a:buNone/>
            </a:pPr>
            <a:endParaRPr lang="el-GR" sz="2000" dirty="0" smtClean="0">
              <a:solidFill>
                <a:schemeClr val="tx2"/>
              </a:solidFill>
            </a:endParaRPr>
          </a:p>
          <a:p>
            <a:pPr>
              <a:buNone/>
            </a:pPr>
            <a:r>
              <a:rPr lang="el-GR" sz="2000" dirty="0" smtClean="0">
                <a:solidFill>
                  <a:schemeClr val="tx2"/>
                </a:solidFill>
              </a:rPr>
              <a:t>                                                             </a:t>
            </a:r>
          </a:p>
          <a:p>
            <a:pPr>
              <a:buNone/>
            </a:pPr>
            <a:endParaRPr lang="el-GR" sz="2000" dirty="0">
              <a:solidFill>
                <a:schemeClr val="tx2"/>
              </a:solidFill>
            </a:endParaRPr>
          </a:p>
        </p:txBody>
      </p:sp>
      <p:pic>
        <p:nvPicPr>
          <p:cNvPr id="4" name="3 - Εικόνα" descr="20160414_235737.jpg"/>
          <p:cNvPicPr>
            <a:picLocks noChangeAspect="1"/>
          </p:cNvPicPr>
          <p:nvPr/>
        </p:nvPicPr>
        <p:blipFill>
          <a:blip r:embed="rId2" cstate="print"/>
          <a:stretch>
            <a:fillRect/>
          </a:stretch>
        </p:blipFill>
        <p:spPr>
          <a:xfrm>
            <a:off x="1115616" y="1916832"/>
            <a:ext cx="2433757" cy="1728192"/>
          </a:xfrm>
          <a:prstGeom prst="rect">
            <a:avLst/>
          </a:prstGeom>
        </p:spPr>
      </p:pic>
      <p:pic>
        <p:nvPicPr>
          <p:cNvPr id="5" name="4 - Εικόνα" descr="20160416_182404.jpg"/>
          <p:cNvPicPr>
            <a:picLocks noChangeAspect="1"/>
          </p:cNvPicPr>
          <p:nvPr/>
        </p:nvPicPr>
        <p:blipFill>
          <a:blip r:embed="rId3" cstate="print"/>
          <a:stretch>
            <a:fillRect/>
          </a:stretch>
        </p:blipFill>
        <p:spPr>
          <a:xfrm>
            <a:off x="5436096" y="1844824"/>
            <a:ext cx="2232248" cy="1800200"/>
          </a:xfrm>
          <a:prstGeom prst="rect">
            <a:avLst/>
          </a:prstGeom>
        </p:spPr>
      </p:pic>
      <p:pic>
        <p:nvPicPr>
          <p:cNvPr id="6" name="5 - Εικόνα" descr="20160418_225822.jpg"/>
          <p:cNvPicPr>
            <a:picLocks noChangeAspect="1"/>
          </p:cNvPicPr>
          <p:nvPr/>
        </p:nvPicPr>
        <p:blipFill>
          <a:blip r:embed="rId4" cstate="print"/>
          <a:stretch>
            <a:fillRect/>
          </a:stretch>
        </p:blipFill>
        <p:spPr>
          <a:xfrm>
            <a:off x="1115616" y="4293096"/>
            <a:ext cx="2448272" cy="1944216"/>
          </a:xfrm>
          <a:prstGeom prst="rect">
            <a:avLst/>
          </a:prstGeom>
        </p:spPr>
      </p:pic>
      <p:pic>
        <p:nvPicPr>
          <p:cNvPr id="7" name="6 - Εικόνα" descr="20160421_001631.jpg"/>
          <p:cNvPicPr>
            <a:picLocks noChangeAspect="1"/>
          </p:cNvPicPr>
          <p:nvPr/>
        </p:nvPicPr>
        <p:blipFill>
          <a:blip r:embed="rId5" cstate="print"/>
          <a:stretch>
            <a:fillRect/>
          </a:stretch>
        </p:blipFill>
        <p:spPr>
          <a:xfrm rot="5400000">
            <a:off x="5544108" y="4185084"/>
            <a:ext cx="2016224" cy="2232248"/>
          </a:xfrm>
          <a:prstGeom prst="rect">
            <a:avLst/>
          </a:prstGeom>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720080"/>
          </a:xfrm>
        </p:spPr>
        <p:txBody>
          <a:bodyPr>
            <a:normAutofit/>
          </a:bodyPr>
          <a:lstStyle/>
          <a:p>
            <a:pPr algn="ctr"/>
            <a:r>
              <a:rPr lang="el-GR" sz="2800" u="sng" dirty="0" smtClean="0"/>
              <a:t>Φέτα σε χαρτί</a:t>
            </a:r>
            <a:endParaRPr lang="el-GR" sz="2800" dirty="0"/>
          </a:p>
        </p:txBody>
      </p:sp>
      <p:sp>
        <p:nvSpPr>
          <p:cNvPr id="3" name="2 - Θέση περιεχομένου"/>
          <p:cNvSpPr>
            <a:spLocks noGrp="1"/>
          </p:cNvSpPr>
          <p:nvPr>
            <p:ph idx="1"/>
          </p:nvPr>
        </p:nvSpPr>
        <p:spPr>
          <a:xfrm>
            <a:off x="457200" y="1412776"/>
            <a:ext cx="8229600" cy="5184576"/>
          </a:xfrm>
        </p:spPr>
        <p:txBody>
          <a:bodyPr>
            <a:normAutofit/>
          </a:bodyPr>
          <a:lstStyle/>
          <a:p>
            <a:pPr>
              <a:buNone/>
            </a:pPr>
            <a:r>
              <a:rPr lang="el-GR" sz="2000" dirty="0" smtClean="0">
                <a:solidFill>
                  <a:schemeClr val="tx2"/>
                </a:solidFill>
              </a:rPr>
              <a:t>                 1</a:t>
            </a:r>
            <a:r>
              <a:rPr lang="el-GR" sz="2000" baseline="30000" dirty="0" smtClean="0">
                <a:solidFill>
                  <a:schemeClr val="tx2"/>
                </a:solidFill>
              </a:rPr>
              <a:t>η</a:t>
            </a:r>
            <a:r>
              <a:rPr lang="el-GR" sz="2000" dirty="0" smtClean="0">
                <a:solidFill>
                  <a:schemeClr val="tx2"/>
                </a:solidFill>
              </a:rPr>
              <a:t> ημέρα                                                        3</a:t>
            </a:r>
            <a:r>
              <a:rPr lang="el-GR" sz="2000" baseline="30000" dirty="0" smtClean="0">
                <a:solidFill>
                  <a:schemeClr val="tx2"/>
                </a:solidFill>
              </a:rPr>
              <a:t>η</a:t>
            </a:r>
            <a:r>
              <a:rPr lang="el-GR" sz="2000" dirty="0" smtClean="0">
                <a:solidFill>
                  <a:schemeClr val="tx2"/>
                </a:solidFill>
              </a:rPr>
              <a:t> ημέρα</a:t>
            </a:r>
          </a:p>
          <a:p>
            <a:pPr>
              <a:buNone/>
            </a:pPr>
            <a:endParaRPr lang="el-GR" sz="2000" dirty="0" smtClean="0">
              <a:solidFill>
                <a:schemeClr val="tx2"/>
              </a:solidFill>
            </a:endParaRPr>
          </a:p>
          <a:p>
            <a:pPr>
              <a:buNone/>
            </a:pPr>
            <a:endParaRPr lang="el-GR" sz="2000" dirty="0" smtClean="0">
              <a:solidFill>
                <a:schemeClr val="tx2"/>
              </a:solidFill>
            </a:endParaRPr>
          </a:p>
          <a:p>
            <a:pPr>
              <a:buNone/>
            </a:pPr>
            <a:endParaRPr lang="el-GR" sz="2000" dirty="0" smtClean="0">
              <a:solidFill>
                <a:schemeClr val="tx2"/>
              </a:solidFill>
            </a:endParaRPr>
          </a:p>
          <a:p>
            <a:pPr>
              <a:buNone/>
            </a:pPr>
            <a:endParaRPr lang="el-GR" sz="2000" dirty="0" smtClean="0">
              <a:solidFill>
                <a:schemeClr val="tx2"/>
              </a:solidFill>
            </a:endParaRPr>
          </a:p>
          <a:p>
            <a:pPr>
              <a:buNone/>
            </a:pPr>
            <a:endParaRPr lang="el-GR" sz="2000" dirty="0" smtClean="0">
              <a:solidFill>
                <a:schemeClr val="tx2"/>
              </a:solidFill>
            </a:endParaRPr>
          </a:p>
          <a:p>
            <a:pPr>
              <a:buNone/>
            </a:pPr>
            <a:endParaRPr lang="el-GR" sz="2000" dirty="0" smtClean="0">
              <a:solidFill>
                <a:schemeClr val="tx2"/>
              </a:solidFill>
            </a:endParaRPr>
          </a:p>
          <a:p>
            <a:pPr>
              <a:buNone/>
            </a:pPr>
            <a:r>
              <a:rPr lang="el-GR" sz="2000" dirty="0" smtClean="0">
                <a:solidFill>
                  <a:schemeClr val="tx2"/>
                </a:solidFill>
              </a:rPr>
              <a:t>                 5</a:t>
            </a:r>
            <a:r>
              <a:rPr lang="el-GR" sz="2000" baseline="30000" dirty="0" smtClean="0">
                <a:solidFill>
                  <a:schemeClr val="tx2"/>
                </a:solidFill>
              </a:rPr>
              <a:t>η</a:t>
            </a:r>
            <a:r>
              <a:rPr lang="el-GR" sz="2000" dirty="0" smtClean="0">
                <a:solidFill>
                  <a:schemeClr val="tx2"/>
                </a:solidFill>
              </a:rPr>
              <a:t> ημέρα                                                      7</a:t>
            </a:r>
            <a:r>
              <a:rPr lang="el-GR" sz="2000" baseline="30000" dirty="0" smtClean="0">
                <a:solidFill>
                  <a:schemeClr val="tx2"/>
                </a:solidFill>
              </a:rPr>
              <a:t>η</a:t>
            </a:r>
            <a:r>
              <a:rPr lang="el-GR" sz="2000" dirty="0" smtClean="0">
                <a:solidFill>
                  <a:schemeClr val="tx2"/>
                </a:solidFill>
              </a:rPr>
              <a:t> ημέρα</a:t>
            </a:r>
          </a:p>
          <a:p>
            <a:pPr>
              <a:buNone/>
            </a:pPr>
            <a:r>
              <a:rPr lang="el-GR" sz="2000" dirty="0" smtClean="0">
                <a:solidFill>
                  <a:schemeClr val="tx2"/>
                </a:solidFill>
              </a:rPr>
              <a:t>                                                                                           </a:t>
            </a:r>
          </a:p>
          <a:p>
            <a:pPr>
              <a:buNone/>
            </a:pPr>
            <a:endParaRPr lang="el-GR" sz="2000" dirty="0" smtClean="0">
              <a:solidFill>
                <a:schemeClr val="tx2"/>
              </a:solidFill>
            </a:endParaRPr>
          </a:p>
          <a:p>
            <a:pPr>
              <a:buNone/>
            </a:pPr>
            <a:r>
              <a:rPr lang="el-GR" sz="2000" dirty="0" smtClean="0">
                <a:solidFill>
                  <a:schemeClr val="tx2"/>
                </a:solidFill>
              </a:rPr>
              <a:t>                                                                       </a:t>
            </a:r>
          </a:p>
          <a:p>
            <a:pPr>
              <a:buNone/>
            </a:pPr>
            <a:endParaRPr lang="el-GR" sz="2000" dirty="0">
              <a:solidFill>
                <a:schemeClr val="tx2"/>
              </a:solidFill>
            </a:endParaRPr>
          </a:p>
        </p:txBody>
      </p:sp>
      <p:pic>
        <p:nvPicPr>
          <p:cNvPr id="4" name="3 - Εικόνα" descr="20160414_235849.jpg"/>
          <p:cNvPicPr>
            <a:picLocks noChangeAspect="1"/>
          </p:cNvPicPr>
          <p:nvPr/>
        </p:nvPicPr>
        <p:blipFill>
          <a:blip r:embed="rId2" cstate="print"/>
          <a:stretch>
            <a:fillRect/>
          </a:stretch>
        </p:blipFill>
        <p:spPr>
          <a:xfrm>
            <a:off x="899592" y="1916832"/>
            <a:ext cx="2664296" cy="1656184"/>
          </a:xfrm>
          <a:prstGeom prst="rect">
            <a:avLst/>
          </a:prstGeom>
        </p:spPr>
      </p:pic>
      <p:pic>
        <p:nvPicPr>
          <p:cNvPr id="5" name="4 - Εικόνα" descr="20160416_182409.jpg"/>
          <p:cNvPicPr>
            <a:picLocks noChangeAspect="1"/>
          </p:cNvPicPr>
          <p:nvPr/>
        </p:nvPicPr>
        <p:blipFill>
          <a:blip r:embed="rId3" cstate="print"/>
          <a:stretch>
            <a:fillRect/>
          </a:stretch>
        </p:blipFill>
        <p:spPr>
          <a:xfrm>
            <a:off x="5364088" y="1916832"/>
            <a:ext cx="2520280" cy="1728191"/>
          </a:xfrm>
          <a:prstGeom prst="rect">
            <a:avLst/>
          </a:prstGeom>
        </p:spPr>
      </p:pic>
      <p:pic>
        <p:nvPicPr>
          <p:cNvPr id="6" name="5 - Εικόνα" descr="20160418_225828.jpg"/>
          <p:cNvPicPr>
            <a:picLocks noChangeAspect="1"/>
          </p:cNvPicPr>
          <p:nvPr/>
        </p:nvPicPr>
        <p:blipFill>
          <a:blip r:embed="rId4" cstate="print"/>
          <a:stretch>
            <a:fillRect/>
          </a:stretch>
        </p:blipFill>
        <p:spPr>
          <a:xfrm>
            <a:off x="899592" y="4509120"/>
            <a:ext cx="2664296" cy="1907907"/>
          </a:xfrm>
          <a:prstGeom prst="rect">
            <a:avLst/>
          </a:prstGeom>
        </p:spPr>
      </p:pic>
      <p:pic>
        <p:nvPicPr>
          <p:cNvPr id="7" name="6 - Εικόνα" descr="20160421_001636.jpg"/>
          <p:cNvPicPr>
            <a:picLocks noChangeAspect="1"/>
          </p:cNvPicPr>
          <p:nvPr/>
        </p:nvPicPr>
        <p:blipFill>
          <a:blip r:embed="rId5" cstate="print"/>
          <a:stretch>
            <a:fillRect/>
          </a:stretch>
        </p:blipFill>
        <p:spPr>
          <a:xfrm>
            <a:off x="5364088" y="4509120"/>
            <a:ext cx="2520280" cy="1872208"/>
          </a:xfrm>
          <a:prstGeom prst="rect">
            <a:avLst/>
          </a:prstGeom>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1008112"/>
          </a:xfrm>
        </p:spPr>
        <p:txBody>
          <a:bodyPr>
            <a:normAutofit/>
          </a:bodyPr>
          <a:lstStyle/>
          <a:p>
            <a:pPr algn="ctr"/>
            <a:r>
              <a:rPr lang="el-GR" u="sng" dirty="0" smtClean="0">
                <a:solidFill>
                  <a:schemeClr val="accent6"/>
                </a:solidFill>
              </a:rPr>
              <a:t>9. ΣΥΜΠΕΡΑΣΜΑΤΑ </a:t>
            </a:r>
            <a:r>
              <a:rPr lang="el-GR" u="sng" dirty="0" smtClean="0">
                <a:solidFill>
                  <a:schemeClr val="accent6"/>
                </a:solidFill>
              </a:rPr>
              <a:t>ΕΡΕΥΝΑΣ</a:t>
            </a:r>
            <a:endParaRPr lang="el-GR" u="sng" dirty="0"/>
          </a:p>
        </p:txBody>
      </p:sp>
      <p:sp>
        <p:nvSpPr>
          <p:cNvPr id="3" name="2 - Θέση περιεχομένου"/>
          <p:cNvSpPr>
            <a:spLocks noGrp="1"/>
          </p:cNvSpPr>
          <p:nvPr>
            <p:ph idx="1"/>
          </p:nvPr>
        </p:nvSpPr>
        <p:spPr>
          <a:xfrm>
            <a:off x="457200" y="1844824"/>
            <a:ext cx="8229600" cy="4729712"/>
          </a:xfrm>
        </p:spPr>
        <p:txBody>
          <a:bodyPr>
            <a:normAutofit/>
          </a:bodyPr>
          <a:lstStyle/>
          <a:p>
            <a:pPr>
              <a:buNone/>
            </a:pPr>
            <a:r>
              <a:rPr lang="el-GR" sz="2000" dirty="0" smtClean="0">
                <a:solidFill>
                  <a:schemeClr val="tx2"/>
                </a:solidFill>
              </a:rPr>
              <a:t>    Αποδείχτηκε λοιπόν πως το υλικό συσκευασίας επηρεάζει τη διατήρηση της φέτας στο ψυγείο. Αποδέχομαι την υπόθεσή μου καθώς  όπως φαίνεται από τον πίνακα και τις εικόνες , η φέτα μπορεί να διατηρηθεί περισσότερο στο πλαστικό τάπερ από ότι στο αλουμινόχαρτο και στο απλό χαρτί. H μυρωδιά του πρώτου πειράματος,(τάπερ), μέσα σε 7 ημέρες ήταν κανονική σε σχέση με την ελάχιστη αλλοίωση που δέχτηκε  το πείραμα στο αλουμινόχαρτο που κυμαίνεται στα ίδια επίπεδα με το χαρτί. </a:t>
            </a:r>
            <a:endParaRPr lang="el-GR" sz="2000" dirty="0">
              <a:solidFill>
                <a:schemeClr val="tx2"/>
              </a:solidFill>
            </a:endParaRP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1008112"/>
          </a:xfrm>
        </p:spPr>
        <p:txBody>
          <a:bodyPr>
            <a:normAutofit fontScale="90000"/>
          </a:bodyPr>
          <a:lstStyle/>
          <a:p>
            <a:pPr algn="ctr"/>
            <a:r>
              <a:rPr lang="el-GR" u="sng" dirty="0" smtClean="0">
                <a:solidFill>
                  <a:schemeClr val="accent6"/>
                </a:solidFill>
              </a:rPr>
              <a:t>10. ΠΡΟΤΑΣΕΙΣ </a:t>
            </a:r>
            <a:r>
              <a:rPr lang="el-GR" u="sng" dirty="0" smtClean="0">
                <a:solidFill>
                  <a:schemeClr val="accent6"/>
                </a:solidFill>
              </a:rPr>
              <a:t>ΓΙΑ ΣΥΜΠΛΗΡΩΜΑΤΙΚΗ ΕΡΕΥΝΑ ΑΠΟ ΑΛΛΟΥΣ ΕΡΕΥΝΗΤΕΣ</a:t>
            </a:r>
            <a:endParaRPr lang="el-GR" u="sng" dirty="0"/>
          </a:p>
        </p:txBody>
      </p:sp>
      <p:sp>
        <p:nvSpPr>
          <p:cNvPr id="3" name="2 - Θέση περιεχομένου"/>
          <p:cNvSpPr>
            <a:spLocks noGrp="1"/>
          </p:cNvSpPr>
          <p:nvPr>
            <p:ph idx="1"/>
          </p:nvPr>
        </p:nvSpPr>
        <p:spPr>
          <a:xfrm>
            <a:off x="457200" y="2060848"/>
            <a:ext cx="8229600" cy="4513688"/>
          </a:xfrm>
        </p:spPr>
        <p:txBody>
          <a:bodyPr>
            <a:normAutofit/>
          </a:bodyPr>
          <a:lstStyle/>
          <a:p>
            <a:pPr>
              <a:buNone/>
            </a:pPr>
            <a:r>
              <a:rPr lang="el-GR" sz="2000" dirty="0" smtClean="0">
                <a:solidFill>
                  <a:schemeClr val="tx2"/>
                </a:solidFill>
              </a:rPr>
              <a:t>    Σε αυτό το πείραμα, μελετήσαμε την καλύτερη διατήρηση της φέτας  ανάλογα με το σκεύος που βρίσκεται. Το ίδιο πείραμα θα μπορούσε να πραγματοποιηθεί στο μέλλον χρησιμοποιώντας διαφορετικό είδος φέτας, περισσότερα είδη συσκευασίας ( π. χ. ξύλο, γυαλί), ή ακόμα τοποθετώντας τα κομμάτια φέτας στη κατάψυξη (διαφορετικές θερμοκρασίες).</a:t>
            </a:r>
            <a:endParaRPr lang="el-GR" sz="2000" dirty="0">
              <a:solidFill>
                <a:schemeClr val="tx2"/>
              </a:solidFill>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457200" y="908720"/>
            <a:ext cx="8229600" cy="1152128"/>
          </a:xfrm>
        </p:spPr>
        <p:txBody>
          <a:bodyPr>
            <a:normAutofit/>
          </a:bodyPr>
          <a:lstStyle/>
          <a:p>
            <a:pPr algn="ctr"/>
            <a:r>
              <a:rPr lang="el-GR" b="1" u="sng" dirty="0" smtClean="0">
                <a:solidFill>
                  <a:schemeClr val="accent6"/>
                </a:solidFill>
              </a:rPr>
              <a:t>1. ΤΙΤΛΟΣ</a:t>
            </a:r>
            <a:endParaRPr lang="el-GR" b="1" u="sng" dirty="0">
              <a:solidFill>
                <a:schemeClr val="accent6"/>
              </a:solidFill>
            </a:endParaRPr>
          </a:p>
        </p:txBody>
      </p:sp>
      <p:sp>
        <p:nvSpPr>
          <p:cNvPr id="7" name="6 - Θέση περιεχομένου"/>
          <p:cNvSpPr>
            <a:spLocks noGrp="1"/>
          </p:cNvSpPr>
          <p:nvPr>
            <p:ph idx="1"/>
          </p:nvPr>
        </p:nvSpPr>
        <p:spPr>
          <a:xfrm>
            <a:off x="457200" y="2564904"/>
            <a:ext cx="7467600" cy="4104456"/>
          </a:xfrm>
        </p:spPr>
        <p:txBody>
          <a:bodyPr/>
          <a:lstStyle/>
          <a:p>
            <a:pPr>
              <a:buNone/>
            </a:pPr>
            <a:r>
              <a:rPr lang="el-GR" sz="2400" dirty="0" smtClean="0">
                <a:solidFill>
                  <a:schemeClr val="tx2"/>
                </a:solidFill>
              </a:rPr>
              <a:t>   « Σε ποιο βαθμό το υλικό συσκευασίας επηρεάζει την συντήρηση της φέτας στο ψυγείο»</a:t>
            </a:r>
          </a:p>
          <a:p>
            <a:pPr>
              <a:buNone/>
            </a:pPr>
            <a:r>
              <a:rPr lang="el-GR" dirty="0" smtClean="0">
                <a:solidFill>
                  <a:schemeClr val="tx2"/>
                </a:solidFill>
              </a:rPr>
              <a:t> </a:t>
            </a:r>
          </a:p>
          <a:p>
            <a:pPr>
              <a:buNone/>
            </a:pPr>
            <a:endParaRPr lang="el-GR" dirty="0">
              <a:solidFill>
                <a:schemeClr val="tx2"/>
              </a:solidFill>
            </a:endParaRPr>
          </a:p>
        </p:txBody>
      </p:sp>
      <p:pic>
        <p:nvPicPr>
          <p:cNvPr id="9" name="8 - Εικόνα" descr="FETA.jpg"/>
          <p:cNvPicPr>
            <a:picLocks noChangeAspect="1"/>
          </p:cNvPicPr>
          <p:nvPr/>
        </p:nvPicPr>
        <p:blipFill>
          <a:blip r:embed="rId2" cstate="print"/>
          <a:stretch>
            <a:fillRect/>
          </a:stretch>
        </p:blipFill>
        <p:spPr>
          <a:xfrm>
            <a:off x="2051720" y="3933056"/>
            <a:ext cx="4392488" cy="2520280"/>
          </a:xfrm>
          <a:prstGeom prst="rect">
            <a:avLst/>
          </a:prstGeom>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395536" y="980728"/>
            <a:ext cx="8229600" cy="1066800"/>
          </a:xfrm>
        </p:spPr>
        <p:txBody>
          <a:bodyPr/>
          <a:lstStyle/>
          <a:p>
            <a:r>
              <a:rPr lang="el-GR" sz="4000" b="0" dirty="0" smtClean="0">
                <a:solidFill>
                  <a:schemeClr val="accent6"/>
                </a:solidFill>
              </a:rPr>
              <a:t> </a:t>
            </a:r>
            <a:r>
              <a:rPr lang="el-GR" sz="4000" b="0" dirty="0" smtClean="0">
                <a:solidFill>
                  <a:schemeClr val="accent6"/>
                </a:solidFill>
              </a:rPr>
              <a:t>11.  </a:t>
            </a:r>
            <a:r>
              <a:rPr lang="el-GR" sz="4000" b="0" dirty="0" smtClean="0">
                <a:solidFill>
                  <a:schemeClr val="accent6"/>
                </a:solidFill>
              </a:rPr>
              <a:t>Βιβλιογραφία</a:t>
            </a:r>
            <a:endParaRPr lang="el-GR" sz="4000" b="0" dirty="0">
              <a:solidFill>
                <a:schemeClr val="accent6"/>
              </a:solidFill>
            </a:endParaRPr>
          </a:p>
        </p:txBody>
      </p:sp>
      <p:sp>
        <p:nvSpPr>
          <p:cNvPr id="5" name="4 - Θέση κειμένου"/>
          <p:cNvSpPr>
            <a:spLocks noGrp="1"/>
          </p:cNvSpPr>
          <p:nvPr>
            <p:ph idx="1"/>
          </p:nvPr>
        </p:nvSpPr>
        <p:spPr>
          <a:xfrm>
            <a:off x="304800" y="2348880"/>
            <a:ext cx="8686800" cy="3731245"/>
          </a:xfrm>
        </p:spPr>
        <p:txBody>
          <a:bodyPr>
            <a:normAutofit/>
          </a:bodyPr>
          <a:lstStyle/>
          <a:p>
            <a:pPr>
              <a:buNone/>
            </a:pPr>
            <a:r>
              <a:rPr lang="en-US" sz="2000" dirty="0" smtClean="0">
                <a:solidFill>
                  <a:schemeClr val="tx2"/>
                </a:solidFill>
              </a:rPr>
              <a:t>●https://el.wikipedia.org/wiki/%CE%A6%CE%AD%CF%84%CE%B1_(%CF%84%CF%85%CF%81%CE%AF)</a:t>
            </a:r>
            <a:endParaRPr lang="el-GR" sz="2000" dirty="0" smtClean="0">
              <a:solidFill>
                <a:schemeClr val="tx2"/>
              </a:solidFill>
            </a:endParaRPr>
          </a:p>
          <a:p>
            <a:pPr>
              <a:buNone/>
            </a:pPr>
            <a:r>
              <a:rPr lang="el-GR" sz="2000" dirty="0" smtClean="0">
                <a:solidFill>
                  <a:schemeClr val="tx2"/>
                </a:solidFill>
              </a:rPr>
              <a:t>●</a:t>
            </a:r>
            <a:r>
              <a:rPr lang="en-US" sz="2000" dirty="0" smtClean="0">
                <a:solidFill>
                  <a:schemeClr val="tx2"/>
                </a:solidFill>
              </a:rPr>
              <a:t> http://www.dodoni.eu/el/feta</a:t>
            </a:r>
            <a:endParaRPr lang="el-GR" sz="2000" dirty="0" smtClean="0">
              <a:solidFill>
                <a:schemeClr val="tx2"/>
              </a:solidFill>
            </a:endParaRPr>
          </a:p>
          <a:p>
            <a:pPr>
              <a:buNone/>
            </a:pPr>
            <a:r>
              <a:rPr lang="el-GR" sz="2000" dirty="0" smtClean="0">
                <a:solidFill>
                  <a:schemeClr val="tx2"/>
                </a:solidFill>
              </a:rPr>
              <a:t>●</a:t>
            </a:r>
            <a:r>
              <a:rPr lang="en-US" sz="2000" dirty="0" smtClean="0">
                <a:solidFill>
                  <a:schemeClr val="tx2"/>
                </a:solidFill>
              </a:rPr>
              <a:t> https://drive.google.com/file/d/0B8i1-VR3ZVewaW1EQUFoT1NtRWM/view</a:t>
            </a:r>
            <a:endParaRPr lang="el-GR" sz="2000" dirty="0" smtClean="0">
              <a:solidFill>
                <a:schemeClr val="tx2"/>
              </a:solidFill>
            </a:endParaRPr>
          </a:p>
          <a:p>
            <a:pPr>
              <a:buNone/>
            </a:pPr>
            <a:endParaRPr lang="el-GR" sz="2000"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1008112"/>
          </a:xfrm>
        </p:spPr>
        <p:txBody>
          <a:bodyPr>
            <a:normAutofit fontScale="90000"/>
          </a:bodyPr>
          <a:lstStyle/>
          <a:p>
            <a:pPr algn="ctr"/>
            <a:r>
              <a:rPr lang="el-GR" u="sng" dirty="0" smtClean="0">
                <a:solidFill>
                  <a:schemeClr val="accent6"/>
                </a:solidFill>
              </a:rPr>
              <a:t>2. ΠΑΡΟΥΣΙΑΣΗ </a:t>
            </a:r>
            <a:r>
              <a:rPr lang="el-GR" u="sng" dirty="0" smtClean="0">
                <a:solidFill>
                  <a:schemeClr val="accent6"/>
                </a:solidFill>
              </a:rPr>
              <a:t>ΤΟΥ ΠΡΟΒΛΗΜΑΤΟΣ</a:t>
            </a:r>
            <a:endParaRPr lang="el-GR" u="sng" dirty="0">
              <a:solidFill>
                <a:schemeClr val="accent6"/>
              </a:solidFill>
            </a:endParaRPr>
          </a:p>
        </p:txBody>
      </p:sp>
      <p:sp>
        <p:nvSpPr>
          <p:cNvPr id="3" name="2 - Θέση περιεχομένου"/>
          <p:cNvSpPr>
            <a:spLocks noGrp="1"/>
          </p:cNvSpPr>
          <p:nvPr>
            <p:ph idx="1"/>
          </p:nvPr>
        </p:nvSpPr>
        <p:spPr>
          <a:xfrm>
            <a:off x="457200" y="1988840"/>
            <a:ext cx="8229600" cy="4392488"/>
          </a:xfrm>
        </p:spPr>
        <p:txBody>
          <a:bodyPr>
            <a:normAutofit lnSpcReduction="10000"/>
          </a:bodyPr>
          <a:lstStyle/>
          <a:p>
            <a:pPr>
              <a:buNone/>
            </a:pPr>
            <a:r>
              <a:rPr lang="el-GR" sz="2400" dirty="0" smtClean="0">
                <a:solidFill>
                  <a:schemeClr val="tx2"/>
                </a:solidFill>
              </a:rPr>
              <a:t>  </a:t>
            </a:r>
            <a:r>
              <a:rPr lang="el-GR" sz="2400" dirty="0" smtClean="0">
                <a:solidFill>
                  <a:schemeClr val="tx2"/>
                </a:solidFill>
              </a:rPr>
              <a:t>Α</a:t>
            </a:r>
            <a:r>
              <a:rPr lang="el-GR" sz="2400" dirty="0" smtClean="0">
                <a:solidFill>
                  <a:schemeClr val="tx2"/>
                </a:solidFill>
              </a:rPr>
              <a:t>.  </a:t>
            </a:r>
            <a:r>
              <a:rPr lang="el-GR" sz="2400" u="sng" dirty="0" smtClean="0">
                <a:solidFill>
                  <a:schemeClr val="tx2"/>
                </a:solidFill>
              </a:rPr>
              <a:t>ΓΕΝΙΚΑ ΣΤΟΙΧΕΙΑ</a:t>
            </a:r>
          </a:p>
          <a:p>
            <a:pPr>
              <a:buNone/>
            </a:pPr>
            <a:endParaRPr lang="el-GR" sz="2400" u="sng" dirty="0" smtClean="0">
              <a:solidFill>
                <a:schemeClr val="tx2"/>
              </a:solidFill>
            </a:endParaRPr>
          </a:p>
          <a:p>
            <a:pPr>
              <a:buNone/>
            </a:pPr>
            <a:r>
              <a:rPr lang="el-GR" sz="2000" dirty="0" smtClean="0">
                <a:solidFill>
                  <a:schemeClr val="tx2"/>
                </a:solidFill>
              </a:rPr>
              <a:t>    Η φέτα είναι ένα παραδοσιακό Ελληνικό προϊόν και παρασκευάζεται από μίγμα κατσικίσιου και πρόβειου γάλατος. Έχει εξαιρετική γεύση, λευκό χρώμα το οποίο δεν οφείλεται σε τεχνητές χρωστικές ουσίες και έχει χαμηλά λιπαρά.  Παρασκευάζεται αποκλειστικά από γάλα προβάτου ή αιγοπρόβειο, δηλαδή μείγμα με έως 30% γάλα γίδας . Η γεύση της φέτας είναι αλμυρή και αποθηκεύεται σε υγρό άλμης ή ξινόγαλου για περίπου 3 μήνες. Από τη στιγμή που απομακρυνθεί από την άλμη, η φέτα χάνει όλα τα υγρά της και γίνεται πιο συμπαγής. Η φέτα έχει άσπρο χρώμα ενώ αποθηκεύεται συνήθως σε μεγάλα τετράγωνα κομμάτια. Το λίπος που περιέχεται κυμαίνεται από 30% έως 60%, ενώ ο μέσος όρος είναι γύρω στο 45%.</a:t>
            </a:r>
            <a:endParaRPr lang="el-GR" sz="2000" u="sng" dirty="0">
              <a:solidFill>
                <a:schemeClr val="tx2"/>
              </a:solidFill>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628800"/>
            <a:ext cx="8229600" cy="4945736"/>
          </a:xfrm>
        </p:spPr>
        <p:txBody>
          <a:bodyPr>
            <a:normAutofit/>
          </a:bodyPr>
          <a:lstStyle/>
          <a:p>
            <a:pPr>
              <a:buNone/>
            </a:pPr>
            <a:r>
              <a:rPr lang="el-GR" sz="2200" dirty="0" smtClean="0"/>
              <a:t>    </a:t>
            </a:r>
            <a:r>
              <a:rPr lang="el-GR" sz="2000" dirty="0" smtClean="0">
                <a:solidFill>
                  <a:schemeClr val="tx2"/>
                </a:solidFill>
              </a:rPr>
              <a:t>Η φέτα είναι πλούσια πηγή πρωτεϊνών υψηλής βιολογικής αξίας που περιλαμβάνουν όλα τα απαραίτητα αμινοξέα. Λόγω της ωρίμανσης που υφίσταται η φέτα, οι πρωτεΐνες της διασπόνται εύκολα με αποτέλεσμα να αφομοιώνεται πλήρως από τον οργανισμό και να είναι περισσότερο εύπεπτο</a:t>
            </a:r>
          </a:p>
          <a:p>
            <a:pPr>
              <a:buNone/>
            </a:pPr>
            <a:r>
              <a:rPr lang="el-GR" sz="2000" dirty="0" smtClean="0">
                <a:solidFill>
                  <a:schemeClr val="tx2"/>
                </a:solidFill>
              </a:rPr>
              <a:t>     Οι χαρακτηριστικές βιταμίνες και μέταλλα που περιέχονται στο τυρί φέτα, έχουν ως εξής:</a:t>
            </a:r>
          </a:p>
          <a:p>
            <a:pPr>
              <a:buNone/>
            </a:pPr>
            <a:r>
              <a:rPr lang="el-GR" sz="2000" dirty="0" smtClean="0">
                <a:solidFill>
                  <a:schemeClr val="tx2"/>
                </a:solidFill>
              </a:rPr>
              <a:t>    Ασβέστιο: Είναι σημαντικό για την πρόληψη της οστεοπόρωσης, του καρκίνου του παχέος εντέρου και στη ρύθμιση της αρτηριακής πίεσης.</a:t>
            </a:r>
          </a:p>
          <a:p>
            <a:pPr>
              <a:buNone/>
            </a:pPr>
            <a:r>
              <a:rPr lang="el-GR" sz="2000" dirty="0" smtClean="0">
                <a:solidFill>
                  <a:schemeClr val="tx2"/>
                </a:solidFill>
              </a:rPr>
              <a:t>    Φώσφορος &amp; Βιταμίνη Α: Ενισχύουν σημαντικά την όραση.</a:t>
            </a:r>
          </a:p>
          <a:p>
            <a:pPr>
              <a:buNone/>
            </a:pPr>
            <a:endParaRPr lang="el-GR" sz="2000" u="sng" dirty="0" smtClean="0">
              <a:solidFill>
                <a:schemeClr val="tx2"/>
              </a:solidFill>
            </a:endParaRPr>
          </a:p>
          <a:p>
            <a:pPr>
              <a:buNone/>
            </a:pPr>
            <a:endParaRPr lang="el-GR" sz="2400" u="sng" dirty="0" smtClean="0">
              <a:solidFill>
                <a:schemeClr val="tx2"/>
              </a:solidFill>
            </a:endParaRPr>
          </a:p>
          <a:p>
            <a:pPr>
              <a:buNone/>
            </a:pPr>
            <a:endParaRPr lang="el-GR" sz="2400" u="sng" dirty="0">
              <a:solidFill>
                <a:schemeClr val="tx2"/>
              </a:solidFill>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 Θέση κειμένου"/>
          <p:cNvSpPr>
            <a:spLocks noGrp="1"/>
          </p:cNvSpPr>
          <p:nvPr>
            <p:ph type="body" idx="2"/>
          </p:nvPr>
        </p:nvSpPr>
        <p:spPr/>
        <p:txBody>
          <a:bodyPr/>
          <a:lstStyle/>
          <a:p>
            <a:r>
              <a:rPr lang="el-GR" dirty="0" smtClean="0">
                <a:solidFill>
                  <a:schemeClr val="bg1"/>
                </a:solidFill>
              </a:rPr>
              <a:t>λ</a:t>
            </a:r>
            <a:endParaRPr lang="el-GR" dirty="0">
              <a:solidFill>
                <a:schemeClr val="bg1"/>
              </a:solidFill>
            </a:endParaRPr>
          </a:p>
        </p:txBody>
      </p:sp>
      <p:sp>
        <p:nvSpPr>
          <p:cNvPr id="13" name="12 - Θέση περιεχομένου"/>
          <p:cNvSpPr>
            <a:spLocks noGrp="1"/>
          </p:cNvSpPr>
          <p:nvPr>
            <p:ph sz="half" idx="1"/>
          </p:nvPr>
        </p:nvSpPr>
        <p:spPr>
          <a:xfrm>
            <a:off x="152400" y="776287"/>
            <a:ext cx="8668072" cy="5852160"/>
          </a:xfrm>
        </p:spPr>
        <p:txBody>
          <a:bodyPr>
            <a:normAutofit/>
          </a:bodyPr>
          <a:lstStyle/>
          <a:p>
            <a:pPr>
              <a:buNone/>
            </a:pPr>
            <a:r>
              <a:rPr lang="el-GR" sz="2000" dirty="0" smtClean="0">
                <a:solidFill>
                  <a:schemeClr val="tx2"/>
                </a:solidFill>
              </a:rPr>
              <a:t>  </a:t>
            </a:r>
          </a:p>
          <a:p>
            <a:pPr>
              <a:buNone/>
            </a:pPr>
            <a:r>
              <a:rPr lang="el-GR" sz="2000" dirty="0" smtClean="0">
                <a:solidFill>
                  <a:schemeClr val="tx2"/>
                </a:solidFill>
              </a:rPr>
              <a:t>    Η φέτα στη χώρα μας διανέμεται σε διάφορες συσκευασίες. Μπορεί να βρεθεί με τον παραδοσιακό τρόπο δηλαδή είτε χύμα σε μεταλλικό δοχείο είτε σε πλαστική συσκευασία που διατηρεί το τυρί μέσα στη φυσική του άλμη.</a:t>
            </a:r>
            <a:r>
              <a:rPr lang="el-GR" sz="2000" dirty="0" smtClean="0"/>
              <a:t> </a:t>
            </a:r>
            <a:r>
              <a:rPr lang="el-GR" sz="2000" dirty="0" smtClean="0">
                <a:solidFill>
                  <a:schemeClr val="tx2"/>
                </a:solidFill>
              </a:rPr>
              <a:t>Η φέτα διατίθεται επίσης σε πλαστική αεροστεγή συσκευασία και σε κύβους για τους καταναλωτές του εξωτερικού.</a:t>
            </a:r>
          </a:p>
          <a:p>
            <a:pPr>
              <a:buNone/>
            </a:pPr>
            <a:endParaRPr lang="el-GR" sz="2000" dirty="0" smtClean="0">
              <a:solidFill>
                <a:schemeClr val="tx2"/>
              </a:solidFill>
            </a:endParaRPr>
          </a:p>
          <a:p>
            <a:pPr>
              <a:buNone/>
            </a:pPr>
            <a:endParaRPr lang="el-GR" sz="2000" dirty="0" smtClean="0">
              <a:solidFill>
                <a:schemeClr val="tx2"/>
              </a:solidFill>
            </a:endParaRPr>
          </a:p>
          <a:p>
            <a:pPr>
              <a:buNone/>
            </a:pPr>
            <a:endParaRPr lang="el-GR" sz="2000" dirty="0" smtClean="0">
              <a:solidFill>
                <a:schemeClr val="tx2"/>
              </a:solidFill>
            </a:endParaRPr>
          </a:p>
          <a:p>
            <a:pPr>
              <a:buNone/>
            </a:pPr>
            <a:endParaRPr lang="el-GR" sz="2000" dirty="0" smtClean="0">
              <a:solidFill>
                <a:schemeClr val="tx2"/>
              </a:solidFill>
            </a:endParaRPr>
          </a:p>
          <a:p>
            <a:pPr>
              <a:buNone/>
            </a:pPr>
            <a:endParaRPr lang="el-GR" sz="2000" dirty="0" smtClean="0">
              <a:solidFill>
                <a:schemeClr val="tx2"/>
              </a:solidFill>
            </a:endParaRPr>
          </a:p>
          <a:p>
            <a:pPr>
              <a:buNone/>
            </a:pPr>
            <a:endParaRPr lang="el-GR" sz="2000" dirty="0" smtClean="0">
              <a:solidFill>
                <a:schemeClr val="tx2"/>
              </a:solidFill>
            </a:endParaRPr>
          </a:p>
          <a:p>
            <a:pPr>
              <a:buNone/>
            </a:pPr>
            <a:endParaRPr lang="el-GR" sz="2000" dirty="0" smtClean="0">
              <a:solidFill>
                <a:schemeClr val="tx2"/>
              </a:solidFill>
            </a:endParaRPr>
          </a:p>
          <a:p>
            <a:pPr>
              <a:buNone/>
            </a:pPr>
            <a:r>
              <a:rPr lang="el-GR" sz="2000" dirty="0" smtClean="0">
                <a:solidFill>
                  <a:schemeClr val="tx2"/>
                </a:solidFill>
              </a:rPr>
              <a:t>  </a:t>
            </a:r>
            <a:r>
              <a:rPr lang="el-GR" sz="1600" dirty="0" smtClean="0">
                <a:solidFill>
                  <a:schemeClr val="tx2"/>
                </a:solidFill>
              </a:rPr>
              <a:t>Φέτα σε μεταλλικό δοχείο       Φέτα σε πλαστικό δοχείο      Φέτα σε αεροστεγή συσκευασία</a:t>
            </a:r>
          </a:p>
          <a:p>
            <a:pPr>
              <a:buNone/>
            </a:pPr>
            <a:endParaRPr lang="el-GR" sz="2000" dirty="0" smtClean="0">
              <a:solidFill>
                <a:schemeClr val="tx2"/>
              </a:solidFill>
            </a:endParaRPr>
          </a:p>
          <a:p>
            <a:pPr>
              <a:buNone/>
            </a:pPr>
            <a:endParaRPr lang="el-GR" sz="2000" dirty="0">
              <a:solidFill>
                <a:schemeClr val="tx2"/>
              </a:solidFill>
            </a:endParaRPr>
          </a:p>
        </p:txBody>
      </p:sp>
      <p:pic>
        <p:nvPicPr>
          <p:cNvPr id="15" name="14 - Εικόνα" descr="1793.jpeg"/>
          <p:cNvPicPr>
            <a:picLocks noChangeAspect="1"/>
          </p:cNvPicPr>
          <p:nvPr/>
        </p:nvPicPr>
        <p:blipFill>
          <a:blip r:embed="rId2" cstate="print"/>
          <a:stretch>
            <a:fillRect/>
          </a:stretch>
        </p:blipFill>
        <p:spPr>
          <a:xfrm>
            <a:off x="755576" y="2924944"/>
            <a:ext cx="1590675" cy="2228850"/>
          </a:xfrm>
          <a:prstGeom prst="rect">
            <a:avLst/>
          </a:prstGeom>
        </p:spPr>
      </p:pic>
      <p:pic>
        <p:nvPicPr>
          <p:cNvPr id="16" name="15 - Εικόνα" descr="cheese_feta.jpg"/>
          <p:cNvPicPr>
            <a:picLocks noChangeAspect="1"/>
          </p:cNvPicPr>
          <p:nvPr/>
        </p:nvPicPr>
        <p:blipFill>
          <a:blip r:embed="rId3" cstate="print"/>
          <a:stretch>
            <a:fillRect/>
          </a:stretch>
        </p:blipFill>
        <p:spPr>
          <a:xfrm>
            <a:off x="3203848" y="3284984"/>
            <a:ext cx="2151277" cy="1728192"/>
          </a:xfrm>
          <a:prstGeom prst="rect">
            <a:avLst/>
          </a:prstGeom>
        </p:spPr>
      </p:pic>
      <p:pic>
        <p:nvPicPr>
          <p:cNvPr id="17" name="16 - Εικόνα" descr="00016.jpg"/>
          <p:cNvPicPr>
            <a:picLocks noChangeAspect="1"/>
          </p:cNvPicPr>
          <p:nvPr/>
        </p:nvPicPr>
        <p:blipFill>
          <a:blip r:embed="rId4" cstate="print"/>
          <a:stretch>
            <a:fillRect/>
          </a:stretch>
        </p:blipFill>
        <p:spPr>
          <a:xfrm>
            <a:off x="5940152" y="3068960"/>
            <a:ext cx="2132856" cy="2132856"/>
          </a:xfrm>
          <a:prstGeom prst="rect">
            <a:avLst/>
          </a:prstGeom>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smtClean="0">
                <a:solidFill>
                  <a:schemeClr val="bg1"/>
                </a:solidFill>
              </a:rPr>
              <a:t>κ</a:t>
            </a:r>
            <a:endParaRPr lang="el-GR" dirty="0">
              <a:solidFill>
                <a:schemeClr val="bg1"/>
              </a:solidFill>
            </a:endParaRPr>
          </a:p>
        </p:txBody>
      </p:sp>
      <p:sp>
        <p:nvSpPr>
          <p:cNvPr id="8" name="7 - Θέση περιεχομένου"/>
          <p:cNvSpPr>
            <a:spLocks noGrp="1"/>
          </p:cNvSpPr>
          <p:nvPr>
            <p:ph idx="1"/>
          </p:nvPr>
        </p:nvSpPr>
        <p:spPr>
          <a:xfrm>
            <a:off x="467544" y="908720"/>
            <a:ext cx="8219256" cy="5665816"/>
          </a:xfrm>
        </p:spPr>
        <p:txBody>
          <a:bodyPr>
            <a:normAutofit/>
          </a:bodyPr>
          <a:lstStyle/>
          <a:p>
            <a:pPr>
              <a:buNone/>
            </a:pPr>
            <a:r>
              <a:rPr lang="el-GR" sz="2400" dirty="0" smtClean="0">
                <a:solidFill>
                  <a:schemeClr val="tx2"/>
                </a:solidFill>
              </a:rPr>
              <a:t>  </a:t>
            </a:r>
            <a:r>
              <a:rPr lang="el-GR" sz="2400" dirty="0" smtClean="0">
                <a:solidFill>
                  <a:schemeClr val="tx2"/>
                </a:solidFill>
              </a:rPr>
              <a:t>Β. </a:t>
            </a:r>
            <a:r>
              <a:rPr lang="el-GR" sz="2400" u="sng" dirty="0" smtClean="0">
                <a:solidFill>
                  <a:schemeClr val="tx2"/>
                </a:solidFill>
              </a:rPr>
              <a:t>ΟΡΙΟΘΕΤΗΣΗ ΤΟΥ ΠΡΟΒΛΗΜΑΤΟΣ</a:t>
            </a:r>
          </a:p>
          <a:p>
            <a:pPr>
              <a:buNone/>
            </a:pPr>
            <a:endParaRPr lang="el-GR" sz="2000" u="sng" dirty="0" smtClean="0">
              <a:solidFill>
                <a:schemeClr val="tx2"/>
              </a:solidFill>
            </a:endParaRPr>
          </a:p>
          <a:p>
            <a:pPr>
              <a:buNone/>
            </a:pPr>
            <a:r>
              <a:rPr lang="el-GR" sz="2000" dirty="0" smtClean="0">
                <a:solidFill>
                  <a:schemeClr val="tx2"/>
                </a:solidFill>
              </a:rPr>
              <a:t>    Στην παρούσα έρευνα θα εξεταστεί πως το υλικό της συσκευασίας της φέτας επιδρά στην συντήρησή της στο ψυγείο. Συγκεκριμένα </a:t>
            </a:r>
          </a:p>
          <a:p>
            <a:pPr>
              <a:buNone/>
            </a:pPr>
            <a:r>
              <a:rPr lang="el-GR" sz="2000" dirty="0" smtClean="0">
                <a:solidFill>
                  <a:schemeClr val="tx2"/>
                </a:solidFill>
              </a:rPr>
              <a:t>    θα χρησιμοποιηθούν τρία διαφορετικά σκεύη: ένα πλαστικό τάπερ, ένα κομμάτι αλουμινόχαρτο, ένα κομμάτι χαρτιού περιτυλίγματος.</a:t>
            </a:r>
          </a:p>
          <a:p>
            <a:pPr>
              <a:buNone/>
            </a:pPr>
            <a:r>
              <a:rPr lang="el-GR" sz="2000" dirty="0" smtClean="0">
                <a:solidFill>
                  <a:schemeClr val="tx2"/>
                </a:solidFill>
              </a:rPr>
              <a:t>     </a:t>
            </a:r>
          </a:p>
          <a:p>
            <a:pPr>
              <a:buNone/>
            </a:pPr>
            <a:r>
              <a:rPr lang="el-GR" sz="2000" dirty="0" smtClean="0">
                <a:solidFill>
                  <a:schemeClr val="tx2"/>
                </a:solidFill>
              </a:rPr>
              <a:t>    </a:t>
            </a:r>
            <a:r>
              <a:rPr lang="el-GR" sz="2000" dirty="0" smtClean="0">
                <a:solidFill>
                  <a:schemeClr val="tx2"/>
                </a:solidFill>
              </a:rPr>
              <a:t>Γ. </a:t>
            </a:r>
            <a:r>
              <a:rPr lang="el-GR" sz="2400" u="sng" dirty="0" smtClean="0">
                <a:solidFill>
                  <a:schemeClr val="tx2"/>
                </a:solidFill>
              </a:rPr>
              <a:t>ΜΕΤΑΒΛΗΤΕΣ</a:t>
            </a:r>
            <a:endParaRPr lang="el-GR" sz="2400" u="sng" dirty="0" smtClean="0">
              <a:solidFill>
                <a:schemeClr val="tx2"/>
              </a:solidFill>
            </a:endParaRPr>
          </a:p>
          <a:p>
            <a:pPr>
              <a:buNone/>
            </a:pPr>
            <a:endParaRPr lang="el-GR" sz="2400" u="sng" dirty="0" smtClean="0">
              <a:solidFill>
                <a:schemeClr val="tx2"/>
              </a:solidFill>
            </a:endParaRPr>
          </a:p>
          <a:p>
            <a:pPr>
              <a:buNone/>
            </a:pPr>
            <a:r>
              <a:rPr lang="el-GR" sz="2000" dirty="0" smtClean="0">
                <a:solidFill>
                  <a:schemeClr val="tx2"/>
                </a:solidFill>
              </a:rPr>
              <a:t>    Ανεξάρτητη − το υλικό συσκευασίας</a:t>
            </a:r>
          </a:p>
          <a:p>
            <a:pPr>
              <a:buNone/>
            </a:pPr>
            <a:r>
              <a:rPr lang="el-GR" sz="2000" dirty="0" smtClean="0">
                <a:solidFill>
                  <a:schemeClr val="tx2"/>
                </a:solidFill>
              </a:rPr>
              <a:t>    Εξαρτημένη − η συντήρηση της φέτας</a:t>
            </a:r>
            <a:endParaRPr lang="el-GR" sz="2000" dirty="0">
              <a:solidFill>
                <a:schemeClr val="tx2"/>
              </a:solidFill>
            </a:endParaRP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80728"/>
            <a:ext cx="8229600" cy="1368152"/>
          </a:xfrm>
        </p:spPr>
        <p:txBody>
          <a:bodyPr>
            <a:noAutofit/>
          </a:bodyPr>
          <a:lstStyle/>
          <a:p>
            <a:pPr algn="ctr"/>
            <a:r>
              <a:rPr lang="el-GR" u="sng" dirty="0" smtClean="0">
                <a:solidFill>
                  <a:schemeClr val="accent6"/>
                </a:solidFill>
              </a:rPr>
              <a:t>3. ΠΑΡΟΥΣΙΑΣΗ </a:t>
            </a:r>
            <a:r>
              <a:rPr lang="el-GR" u="sng" dirty="0" smtClean="0">
                <a:solidFill>
                  <a:schemeClr val="accent6"/>
                </a:solidFill>
              </a:rPr>
              <a:t>ΤΟΥ ΣΚΟΠΟΥ ΤΗΣ ΕΡΕΥΝΑΣ</a:t>
            </a:r>
            <a:endParaRPr lang="el-GR" u="sng" dirty="0">
              <a:solidFill>
                <a:schemeClr val="accent6"/>
              </a:solidFill>
            </a:endParaRPr>
          </a:p>
        </p:txBody>
      </p:sp>
      <p:sp>
        <p:nvSpPr>
          <p:cNvPr id="3" name="2 - Θέση περιεχομένου"/>
          <p:cNvSpPr>
            <a:spLocks noGrp="1"/>
          </p:cNvSpPr>
          <p:nvPr>
            <p:ph idx="1"/>
          </p:nvPr>
        </p:nvSpPr>
        <p:spPr>
          <a:xfrm>
            <a:off x="457200" y="2924944"/>
            <a:ext cx="8229600" cy="3649592"/>
          </a:xfrm>
        </p:spPr>
        <p:txBody>
          <a:bodyPr/>
          <a:lstStyle/>
          <a:p>
            <a:pPr marL="624078" indent="-514350">
              <a:buNone/>
            </a:pPr>
            <a:r>
              <a:rPr lang="el-GR" sz="2000" dirty="0" smtClean="0">
                <a:solidFill>
                  <a:schemeClr val="tx2"/>
                </a:solidFill>
              </a:rPr>
              <a:t>        Οι στόχοι που θα ικανοποιηθούν με τη συγκεκριμένη έρευνα είναι οι εξής:</a:t>
            </a:r>
          </a:p>
          <a:p>
            <a:pPr marL="624078" indent="-514350">
              <a:buNone/>
            </a:pPr>
            <a:r>
              <a:rPr lang="el-GR" dirty="0" smtClean="0">
                <a:solidFill>
                  <a:schemeClr val="tx2"/>
                </a:solidFill>
              </a:rPr>
              <a:t>◊    </a:t>
            </a:r>
            <a:r>
              <a:rPr lang="el-GR" sz="2000" dirty="0" smtClean="0">
                <a:solidFill>
                  <a:schemeClr val="tx2"/>
                </a:solidFill>
              </a:rPr>
              <a:t>να αποδείξουμε ότι υπάρχει σχέση ανάμεσα στο υλικό συσκευασίας και στην συντήρηση της φέτας</a:t>
            </a:r>
          </a:p>
          <a:p>
            <a:pPr marL="624078" indent="-514350">
              <a:buNone/>
            </a:pPr>
            <a:r>
              <a:rPr lang="el-GR" dirty="0" smtClean="0">
                <a:solidFill>
                  <a:schemeClr val="tx2"/>
                </a:solidFill>
              </a:rPr>
              <a:t>◊</a:t>
            </a:r>
            <a:r>
              <a:rPr lang="el-GR" sz="2000" dirty="0" smtClean="0">
                <a:solidFill>
                  <a:schemeClr val="tx2"/>
                </a:solidFill>
              </a:rPr>
              <a:t>     να προσδιορίσουμε τις κατάλληλες συσκευασίες για την      καλύτερη διατήρηση της φέτας.</a:t>
            </a:r>
            <a:endParaRPr lang="el-GR" dirty="0">
              <a:solidFill>
                <a:schemeClr val="tx2"/>
              </a:solidFill>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36712"/>
            <a:ext cx="8229600" cy="1368152"/>
          </a:xfrm>
        </p:spPr>
        <p:txBody>
          <a:bodyPr>
            <a:normAutofit/>
          </a:bodyPr>
          <a:lstStyle/>
          <a:p>
            <a:pPr algn="ctr"/>
            <a:r>
              <a:rPr lang="el-GR" u="sng" dirty="0" smtClean="0">
                <a:solidFill>
                  <a:schemeClr val="accent6"/>
                </a:solidFill>
              </a:rPr>
              <a:t>4. ΠΑΡΟΥΣΙΑΣΗ </a:t>
            </a:r>
            <a:r>
              <a:rPr lang="el-GR" u="sng" dirty="0" smtClean="0">
                <a:solidFill>
                  <a:schemeClr val="accent6"/>
                </a:solidFill>
              </a:rPr>
              <a:t>ΤΩΝ ΚΟΙΝΩΝΙΚΩΝ ΑΝΑΓΚΩΝ ΤΗΣ ΕΡΕΥΝΑΣ</a:t>
            </a:r>
            <a:endParaRPr lang="el-GR" dirty="0"/>
          </a:p>
        </p:txBody>
      </p:sp>
      <p:sp>
        <p:nvSpPr>
          <p:cNvPr id="3" name="2 - Θέση περιεχομένου"/>
          <p:cNvSpPr>
            <a:spLocks noGrp="1"/>
          </p:cNvSpPr>
          <p:nvPr>
            <p:ph idx="1"/>
          </p:nvPr>
        </p:nvSpPr>
        <p:spPr>
          <a:xfrm>
            <a:off x="457200" y="2708920"/>
            <a:ext cx="8229600" cy="3865616"/>
          </a:xfrm>
        </p:spPr>
        <p:txBody>
          <a:bodyPr>
            <a:normAutofit/>
          </a:bodyPr>
          <a:lstStyle/>
          <a:p>
            <a:pPr>
              <a:buNone/>
            </a:pPr>
            <a:r>
              <a:rPr lang="el-GR" sz="2000" dirty="0" smtClean="0">
                <a:solidFill>
                  <a:schemeClr val="tx2"/>
                </a:solidFill>
              </a:rPr>
              <a:t>    Η συγκεκριμένη έρευνα έχει μεγάλη σημασία για την καλύτερη διατήρηση και την ποιότητα της φέτας και θα ωφελήσει το κοινωνικό σύνολο καθώς αυτό το είδος τυριού αποτελεί αναπόσπαστο κομμάτι της διατροφής του Έλληνα. Συγκεκριμένα θα φανεί  χρήσιμη στους τυροκόμους, στα εργοστάσια παράγωγης τυριού και κυρίως στις νοικοκυρές και στους απλούς πολίτες.</a:t>
            </a:r>
            <a:endParaRPr lang="el-GR" sz="2000" dirty="0">
              <a:solidFill>
                <a:schemeClr val="tx2"/>
              </a:solidFill>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pPr algn="ctr"/>
            <a:r>
              <a:rPr lang="el-GR" u="sng" dirty="0" smtClean="0">
                <a:solidFill>
                  <a:schemeClr val="accent6"/>
                </a:solidFill>
              </a:rPr>
              <a:t>5. ΔΙΑΜΟΡΦΩΣΗ </a:t>
            </a:r>
            <a:r>
              <a:rPr lang="el-GR" u="sng" dirty="0" smtClean="0">
                <a:solidFill>
                  <a:schemeClr val="accent6"/>
                </a:solidFill>
              </a:rPr>
              <a:t>ΥΠΟΘΕΣΗΣ ΕΡΕΥΝΑΣ</a:t>
            </a:r>
            <a:endParaRPr lang="el-GR" u="sng" dirty="0">
              <a:solidFill>
                <a:schemeClr val="accent6"/>
              </a:solidFill>
            </a:endParaRPr>
          </a:p>
        </p:txBody>
      </p:sp>
      <p:sp>
        <p:nvSpPr>
          <p:cNvPr id="5" name="4 - Θέση περιεχομένου"/>
          <p:cNvSpPr>
            <a:spLocks noGrp="1"/>
          </p:cNvSpPr>
          <p:nvPr>
            <p:ph idx="1"/>
          </p:nvPr>
        </p:nvSpPr>
        <p:spPr>
          <a:xfrm>
            <a:off x="457200" y="2492896"/>
            <a:ext cx="8229600" cy="4081640"/>
          </a:xfrm>
        </p:spPr>
        <p:txBody>
          <a:bodyPr>
            <a:normAutofit/>
          </a:bodyPr>
          <a:lstStyle/>
          <a:p>
            <a:pPr>
              <a:buNone/>
            </a:pPr>
            <a:r>
              <a:rPr lang="el-GR" sz="2000" dirty="0" smtClean="0">
                <a:solidFill>
                  <a:schemeClr val="tx2"/>
                </a:solidFill>
              </a:rPr>
              <a:t>    Αν το υλικό συσκευασίας επηρεάζει τη συντήρηση της φέτας στο ψυγείο, τότε  στο πλαστικό τάπερ φέτα θα διατηρηθεί για μεγαλύτερο χρονικό διάστημα από ότι  στο κομμάτι αλουμινόχαρτο και στο χαρτί</a:t>
            </a:r>
            <a:r>
              <a:rPr lang="el-GR" sz="2000" dirty="0" smtClean="0">
                <a:solidFill>
                  <a:schemeClr val="tx2"/>
                </a:solidFill>
              </a:rPr>
              <a:t>.</a:t>
            </a:r>
          </a:p>
          <a:p>
            <a:pPr>
              <a:buNone/>
            </a:pPr>
            <a:r>
              <a:rPr lang="el-GR" sz="2000" dirty="0" smtClean="0">
                <a:solidFill>
                  <a:schemeClr val="tx2"/>
                </a:solidFill>
              </a:rPr>
              <a:t>Ο  έλεγχος της υπόθεσης  θα γίνει με εκτέλεση πειραμάτων.</a:t>
            </a:r>
            <a:endParaRPr lang="el-GR" sz="2000" dirty="0">
              <a:solidFill>
                <a:schemeClr val="tx2"/>
              </a:solidFill>
            </a:endParaRPr>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432</TotalTime>
  <Words>920</Words>
  <Application>Microsoft Office PowerPoint</Application>
  <PresentationFormat>Προβολή στην οθόνη (4:3)</PresentationFormat>
  <Paragraphs>139</Paragraphs>
  <Slides>20</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Αστικό</vt:lpstr>
      <vt:lpstr>ΤΕΧΝΟΛΟΓΙΑ</vt:lpstr>
      <vt:lpstr>1. ΤΙΤΛΟΣ</vt:lpstr>
      <vt:lpstr>2. ΠΑΡΟΥΣΙΑΣΗ ΤΟΥ ΠΡΟΒΛΗΜΑΤΟΣ</vt:lpstr>
      <vt:lpstr>Διαφάνεια 4</vt:lpstr>
      <vt:lpstr>Διαφάνεια 5</vt:lpstr>
      <vt:lpstr>κ</vt:lpstr>
      <vt:lpstr>3. ΠΑΡΟΥΣΙΑΣΗ ΤΟΥ ΣΚΟΠΟΥ ΤΗΣ ΕΡΕΥΝΑΣ</vt:lpstr>
      <vt:lpstr>4. ΠΑΡΟΥΣΙΑΣΗ ΤΩΝ ΚΟΙΝΩΝΙΚΩΝ ΑΝΑΓΚΩΝ ΤΗΣ ΕΡΕΥΝΑΣ</vt:lpstr>
      <vt:lpstr>5. ΔΙΑΜΟΡΦΩΣΗ ΥΠΟΘΕΣΗΣ ΕΡΕΥΝΑΣ</vt:lpstr>
      <vt:lpstr>6. ΠΑΡΑΜΕΤΡΟΙ ΠΟΥ ΔΕΝ ΕΠΗΡΕΑΖΟΥΝ ΤΑ ΑΠΟΤΕΛΕΣΜΑΤΑ ΤΗΣ ΕΡΕΥΝΑΣ</vt:lpstr>
      <vt:lpstr>7. ΠΑΡΑΓΟΝΤΕΣ ΠΟΥ ΕΠΗΡΕΑΖΟΥΝ ΤΗΝ ΑΞΙΟΠΙΣΤΙΑ ΤΗΣ ΕΡΕΥΝΑΣ</vt:lpstr>
      <vt:lpstr>8. ΠΕΡΙΓΡΑΦΗ ΔΙΑΔΙΚΑΣΙΑΣ-ΕΚΤΕΛΕΣΗ ΠΕΙΡΑΜΑΤΟΣ</vt:lpstr>
      <vt:lpstr>Εκτέλεση του πειράματος</vt:lpstr>
      <vt:lpstr>Αποτελέσματα της έρευνας  (πίνακας + φωτογραφίες)</vt:lpstr>
      <vt:lpstr>Φέτα σε πλαστικό</vt:lpstr>
      <vt:lpstr>Φέτα σε αλουμινόχαρτο</vt:lpstr>
      <vt:lpstr>Φέτα σε χαρτί</vt:lpstr>
      <vt:lpstr>9. ΣΥΜΠΕΡΑΣΜΑΤΑ ΕΡΕΥΝΑΣ</vt:lpstr>
      <vt:lpstr>10. ΠΡΟΤΑΣΕΙΣ ΓΙΑ ΣΥΜΠΛΗΡΩΜΑΤΙΚΗ ΕΡΕΥΝΑ ΑΠΟ ΑΛΛΟΥΣ ΕΡΕΥΝΗΤΕΣ</vt:lpstr>
      <vt:lpstr> 11.  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ΤΕΧΝΟΛΟΓΙΑ</dc:title>
  <dc:creator>Κωνσταντίνα Γκαρτζώνη</dc:creator>
  <cp:lastModifiedBy>lenovo</cp:lastModifiedBy>
  <cp:revision>49</cp:revision>
  <dcterms:created xsi:type="dcterms:W3CDTF">2016-03-09T19:04:29Z</dcterms:created>
  <dcterms:modified xsi:type="dcterms:W3CDTF">2023-03-14T17:31:42Z</dcterms:modified>
</cp:coreProperties>
</file>